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5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6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7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8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9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notesSlides/notesSlide10.xml" ContentType="application/vnd.openxmlformats-officedocument.presentationml.notesSl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notesSlides/notesSlide11.xml" ContentType="application/vnd.openxmlformats-officedocument.presentationml.notesSl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notesSlides/notesSlide12.xml" ContentType="application/vnd.openxmlformats-officedocument.presentationml.notesSl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notesSlides/notesSlide13.xml" ContentType="application/vnd.openxmlformats-officedocument.presentationml.notesSl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14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notesSlides/notesSlide15.xml" ContentType="application/vnd.openxmlformats-officedocument.presentationml.notesSl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notesSlides/notesSlide16.xml" ContentType="application/vnd.openxmlformats-officedocument.presentationml.notesSl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notesSlides/notesSlide17.xml" ContentType="application/vnd.openxmlformats-officedocument.presentationml.notesSl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notesSlides/notesSlide18.xml" ContentType="application/vnd.openxmlformats-officedocument.presentationml.notesSl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notesSlides/notesSlide19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notesSlides/notesSlide20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notesSlides/notesSlide21.xml" ContentType="application/vnd.openxmlformats-officedocument.presentationml.notesSl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notesSlides/notesSlide22.xml" ContentType="application/vnd.openxmlformats-officedocument.presentationml.notesSl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notesSlides/notesSlide23.xml" ContentType="application/vnd.openxmlformats-officedocument.presentationml.notesSl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notesSlides/notesSlide24.xml" ContentType="application/vnd.openxmlformats-officedocument.presentationml.notesSl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notesSlides/notesSlide25.xml" ContentType="application/vnd.openxmlformats-officedocument.presentationml.notesSl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notesSlides/notesSlide26.xml" ContentType="application/vnd.openxmlformats-officedocument.presentationml.notesSl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notesSlides/notesSlide27.xml" ContentType="application/vnd.openxmlformats-officedocument.presentationml.notesSl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notesSlides/notesSlide28.xml" ContentType="application/vnd.openxmlformats-officedocument.presentationml.notesSlide+xml"/>
  <Override PartName="/ppt/diagrams/data54.xml" ContentType="application/vnd.openxmlformats-officedocument.drawingml.diagramData+xml"/>
  <Override PartName="/ppt/diagrams/layout54.xml" ContentType="application/vnd.openxmlformats-officedocument.drawingml.diagramLayout+xml"/>
  <Override PartName="/ppt/diagrams/quickStyle54.xml" ContentType="application/vnd.openxmlformats-officedocument.drawingml.diagramStyle+xml"/>
  <Override PartName="/ppt/diagrams/colors54.xml" ContentType="application/vnd.openxmlformats-officedocument.drawingml.diagramColors+xml"/>
  <Override PartName="/ppt/diagrams/drawing54.xml" ContentType="application/vnd.ms-office.drawingml.diagramDrawing+xml"/>
  <Override PartName="/ppt/notesSlides/notesSlide29.xml" ContentType="application/vnd.openxmlformats-officedocument.presentationml.notesSlide+xml"/>
  <Override PartName="/ppt/diagrams/data55.xml" ContentType="application/vnd.openxmlformats-officedocument.drawingml.diagramData+xml"/>
  <Override PartName="/ppt/diagrams/layout55.xml" ContentType="application/vnd.openxmlformats-officedocument.drawingml.diagramLayout+xml"/>
  <Override PartName="/ppt/diagrams/quickStyle55.xml" ContentType="application/vnd.openxmlformats-officedocument.drawingml.diagramStyle+xml"/>
  <Override PartName="/ppt/diagrams/colors55.xml" ContentType="application/vnd.openxmlformats-officedocument.drawingml.diagramColors+xml"/>
  <Override PartName="/ppt/diagrams/drawing55.xml" ContentType="application/vnd.ms-office.drawingml.diagramDrawing+xml"/>
  <Override PartName="/ppt/notesSlides/notesSlide30.xml" ContentType="application/vnd.openxmlformats-officedocument.presentationml.notesSlide+xml"/>
  <Override PartName="/ppt/diagrams/data56.xml" ContentType="application/vnd.openxmlformats-officedocument.drawingml.diagramData+xml"/>
  <Override PartName="/ppt/diagrams/layout56.xml" ContentType="application/vnd.openxmlformats-officedocument.drawingml.diagramLayout+xml"/>
  <Override PartName="/ppt/diagrams/quickStyle56.xml" ContentType="application/vnd.openxmlformats-officedocument.drawingml.diagramStyle+xml"/>
  <Override PartName="/ppt/diagrams/colors56.xml" ContentType="application/vnd.openxmlformats-officedocument.drawingml.diagramColors+xml"/>
  <Override PartName="/ppt/diagrams/drawing56.xml" ContentType="application/vnd.ms-office.drawingml.diagramDrawing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1"/>
  </p:sldMasterIdLst>
  <p:notesMasterIdLst>
    <p:notesMasterId r:id="rId37"/>
  </p:notesMasterIdLst>
  <p:sldIdLst>
    <p:sldId id="267" r:id="rId2"/>
    <p:sldId id="306" r:id="rId3"/>
    <p:sldId id="310" r:id="rId4"/>
    <p:sldId id="327" r:id="rId5"/>
    <p:sldId id="328" r:id="rId6"/>
    <p:sldId id="329" r:id="rId7"/>
    <p:sldId id="330" r:id="rId8"/>
    <p:sldId id="332" r:id="rId9"/>
    <p:sldId id="334" r:id="rId10"/>
    <p:sldId id="336" r:id="rId11"/>
    <p:sldId id="337" r:id="rId12"/>
    <p:sldId id="335" r:id="rId13"/>
    <p:sldId id="338" r:id="rId14"/>
    <p:sldId id="339" r:id="rId15"/>
    <p:sldId id="340" r:id="rId16"/>
    <p:sldId id="342" r:id="rId17"/>
    <p:sldId id="343" r:id="rId18"/>
    <p:sldId id="344" r:id="rId19"/>
    <p:sldId id="345" r:id="rId20"/>
    <p:sldId id="346" r:id="rId21"/>
    <p:sldId id="311" r:id="rId22"/>
    <p:sldId id="348" r:id="rId23"/>
    <p:sldId id="347" r:id="rId24"/>
    <p:sldId id="349" r:id="rId25"/>
    <p:sldId id="350" r:id="rId26"/>
    <p:sldId id="352" r:id="rId27"/>
    <p:sldId id="355" r:id="rId28"/>
    <p:sldId id="356" r:id="rId29"/>
    <p:sldId id="359" r:id="rId30"/>
    <p:sldId id="361" r:id="rId31"/>
    <p:sldId id="353" r:id="rId32"/>
    <p:sldId id="354" r:id="rId33"/>
    <p:sldId id="313" r:id="rId34"/>
    <p:sldId id="312" r:id="rId35"/>
    <p:sldId id="268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a Liepa" initials="IL" lastIdx="5" clrIdx="0">
    <p:extLst>
      <p:ext uri="{19B8F6BF-5375-455C-9EA6-DF929625EA0E}">
        <p15:presenceInfo xmlns:p15="http://schemas.microsoft.com/office/powerpoint/2012/main" userId="S::inga.liepa@sif.gov.lv::d84c561f-e789-411f-a370-09e4c19b59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7C9396"/>
    <a:srgbClr val="800024"/>
    <a:srgbClr val="DAE1E1"/>
    <a:srgbClr val="F2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42" autoAdjust="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DAE1E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9-4720-A8AA-2E733E8679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59-4720-A8AA-2E733E86794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80002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59-4720-A8AA-2E733E867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8978111"/>
        <c:axId val="1698978943"/>
      </c:barChart>
      <c:catAx>
        <c:axId val="1698978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pPr>
            <a:endParaRPr lang="lv-LV"/>
          </a:p>
        </c:txPr>
        <c:crossAx val="1698978943"/>
        <c:crosses val="autoZero"/>
        <c:auto val="1"/>
        <c:lblAlgn val="ctr"/>
        <c:lblOffset val="100"/>
        <c:noMultiLvlLbl val="0"/>
      </c:catAx>
      <c:valAx>
        <c:axId val="16989789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98978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34.xml.rels><?xml version="1.0" encoding="UTF-8" standalone="yes"?>
<Relationships xmlns="http://schemas.openxmlformats.org/package/2006/relationships"><Relationship Id="rId1" Type="http://schemas.openxmlformats.org/officeDocument/2006/relationships/hyperlink" Target="https://likumi.lv/ta/id/289082-noteikumi-par-iepirkuma-proceduru-un-tas-piemerosanas-kartibu-pasutitaja-finansetiem-projektiem" TargetMode="External"/></Relationships>
</file>

<file path=ppt/diagrams/_rels/drawing34.xml.rels><?xml version="1.0" encoding="UTF-8" standalone="yes"?>
<Relationships xmlns="http://schemas.openxmlformats.org/package/2006/relationships"><Relationship Id="rId1" Type="http://schemas.openxmlformats.org/officeDocument/2006/relationships/hyperlink" Target="https://likumi.lv/ta/id/289082-noteikumi-par-iepirkuma-proceduru-un-tas-piemerosanas-kartibu-pasutitaja-finansetiem-projektie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1800" i="1" dirty="0"/>
            <a:t>Projekta īstenošanas periodā </a:t>
          </a:r>
        </a:p>
        <a:p>
          <a:pPr>
            <a:spcAft>
              <a:spcPts val="0"/>
            </a:spcAft>
          </a:pPr>
          <a:r>
            <a:rPr lang="lv-LV" sz="1800" i="1" dirty="0"/>
            <a:t>pirms 1.avansa saņemšanas </a:t>
          </a:r>
        </a:p>
        <a:p>
          <a:pPr>
            <a:spcAft>
              <a:spcPct val="35000"/>
            </a:spcAft>
          </a:pPr>
          <a:r>
            <a:rPr lang="lv-LV" sz="1800" i="1" dirty="0"/>
            <a:t>projekta VK kontā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255089" custScaleY="122310" custLinFactNeighborX="-4158" custLinFactNeighborY="82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Jāveic no organizācijas komercbankas konta veikto projekta izmaksu </a:t>
          </a:r>
        </a:p>
        <a:p>
          <a:r>
            <a:rPr lang="lv-LV" sz="1800" i="1" dirty="0"/>
            <a:t>pārgrāmatošana uz projektu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254075" custScaleY="122310" custLinFactNeighborX="-3531" custLinFactNeighborY="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dirty="0"/>
            <a:t>Noslēguma maksājumu </a:t>
          </a:r>
          <a:r>
            <a:rPr lang="lv-LV" sz="1800" dirty="0"/>
            <a:t>Fonds var ieskaitīt citā Projekta īstenotāja bankas kontā, kas atvērts Projekta īstenotāja pamatdarbības nodrošināšanai un kura rekvizīti norādīti Projekta noslēguma pārskata finanšu atskaitē </a:t>
          </a:r>
        </a:p>
        <a:p>
          <a:r>
            <a:rPr lang="lv-LV" sz="1800" dirty="0"/>
            <a:t>(Līguma 4.4.punkts)</a:t>
          </a:r>
          <a:endParaRPr lang="lv-LV" sz="2400" b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69494" custLinFactNeighborX="877" custLinFactNeighborY="2041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</dgm:ptLst>
  <dgm:cxnLst>
    <dgm:cxn modelId="{97CE2985-6DAC-4AAB-80B1-20DBFD9C31E9}" type="presOf" srcId="{4883E15F-6ADE-4FDF-908A-F8A08B8812EE}" destId="{EF03D92E-770D-461C-9FA0-45C0E729D9E8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Ja tās ir nepieciešamas</a:t>
          </a:r>
        </a:p>
        <a:p>
          <a:pPr>
            <a:spcAft>
              <a:spcPct val="35000"/>
            </a:spcAft>
          </a:pPr>
          <a:r>
            <a:rPr lang="lv-LV" sz="2000" dirty="0"/>
            <a:t>projekta aktivitāšu īstenošanai</a:t>
          </a:r>
          <a:endParaRPr lang="lv-LV" sz="20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Ja tās ir paredzētas</a:t>
          </a:r>
        </a:p>
        <a:p>
          <a:pPr>
            <a:spcAft>
              <a:spcPct val="35000"/>
            </a:spcAft>
          </a:pPr>
          <a:r>
            <a:rPr lang="lv-LV" sz="2000" dirty="0"/>
            <a:t> apstiprinātajā projekta pieteikumā</a:t>
          </a:r>
          <a:endParaRPr lang="lv-LV" sz="20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176060" custLinFactNeighborX="3106" custLinFactNeighborY="568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176256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ct val="35000"/>
            </a:spcAft>
          </a:pPr>
          <a:r>
            <a:rPr lang="lv-LV" sz="2000" dirty="0"/>
            <a:t>Ja tās ir veiktas, ievērojot drošas finanšu vadības principus, </a:t>
          </a:r>
        </a:p>
        <a:p>
          <a:pPr>
            <a:spcAft>
              <a:spcPct val="35000"/>
            </a:spcAft>
          </a:pPr>
          <a:r>
            <a:rPr lang="lv-LV" sz="2000" dirty="0"/>
            <a:t>tai skaitā </a:t>
          </a:r>
          <a:r>
            <a:rPr lang="lv-LV" sz="2000" b="1" dirty="0"/>
            <a:t>ievērojot izmaksu lietderības, ekonomiskuma un </a:t>
          </a:r>
        </a:p>
        <a:p>
          <a:pPr>
            <a:spcAft>
              <a:spcPct val="35000"/>
            </a:spcAft>
          </a:pPr>
          <a:r>
            <a:rPr lang="lv-LV" sz="2000" b="1" dirty="0"/>
            <a:t>efektivitātes principus</a:t>
          </a:r>
          <a:endParaRPr lang="lv-LV" sz="20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B20FE097-981F-45CD-9B55-501E99619A47}" type="pres">
      <dgm:prSet presAssocID="{8C3EC60D-B478-4B28-BF84-9A3A7CC4D6F5}" presName="node" presStyleLbl="node1" presStyleIdx="0" presStyleCnt="1" custScaleX="378712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0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8248880D-BBEA-4192-B841-52FF242FB7A5}" type="presParOf" srcId="{EF03D92E-770D-461C-9FA0-45C0E729D9E8}" destId="{B20FE097-981F-45CD-9B55-501E99619A4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Fondam ir tiesības prasīt iesniegt skaidrojošus/apliecinošus dokumentus par atsevišķu </a:t>
          </a:r>
          <a:r>
            <a:rPr lang="lv-LV" sz="1800" b="0" i="1" dirty="0"/>
            <a:t>izmaksu atbilstību </a:t>
          </a:r>
          <a:r>
            <a:rPr lang="lv-LV" sz="1800" b="1" i="1" dirty="0"/>
            <a:t>izmaksu lietderības, ekonomiskuma un efektivitātes principiem</a:t>
          </a:r>
          <a:r>
            <a:rPr lang="lv-LV" sz="1800" i="1" dirty="0"/>
            <a:t>, ja</a:t>
          </a:r>
          <a:endParaRPr lang="lv-LV" sz="2400" b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u="none" dirty="0"/>
            <a:t>pakalpojumu sniedzējs vai piegādātājs nav minēts projekta pieteikumā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u="none" dirty="0"/>
            <a:t>faktiskās izmaksas rada šaubas par atbilstību minētajiem principiem</a:t>
          </a:r>
          <a:endParaRPr lang="lv-LV" sz="1800" b="1" i="0" u="none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u="none" dirty="0"/>
            <a:t>izveidotas jaunas izmaksu pozīcijas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250785" custScaleY="122310" custLinFactNeighborX="961" custLinFactNeighborY="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dirty="0"/>
            <a:t>Ja tās ir </a:t>
          </a:r>
          <a:r>
            <a:rPr lang="lv-LV" sz="2000" b="1" dirty="0"/>
            <a:t>radušās </a:t>
          </a:r>
        </a:p>
        <a:p>
          <a:pPr>
            <a:spcAft>
              <a:spcPts val="840"/>
            </a:spcAft>
          </a:pPr>
          <a:r>
            <a:rPr lang="lv-LV" sz="2000" b="1" dirty="0"/>
            <a:t>projekta īstenošanas laikā, kas noteikts projekta īstenošanas līgumā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0" dirty="0"/>
            <a:t>Ja tās ir </a:t>
          </a:r>
          <a:r>
            <a:rPr lang="lv-LV" sz="2000" b="1" dirty="0"/>
            <a:t>faktiski veiktas līdz projekta noslēguma pārskata iesniegšanas dienai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593696" custScaleY="452328" custLinFactNeighborX="-36202" custLinFactNeighborY="-4332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626215" custScaleY="452328" custLinFactNeighborX="-2764" custLinFactNeighborY="6120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dirty="0"/>
            <a:t>Ja tās ir </a:t>
          </a:r>
          <a:r>
            <a:rPr lang="lv-LV" sz="2000" b="1" dirty="0"/>
            <a:t>reāli apmaksājis </a:t>
          </a:r>
        </a:p>
        <a:p>
          <a:pPr>
            <a:spcAft>
              <a:spcPts val="840"/>
            </a:spcAft>
          </a:pPr>
          <a:r>
            <a:rPr lang="lv-LV" sz="2000" b="1" dirty="0"/>
            <a:t>projekta īstenotājs </a:t>
          </a: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B20FE097-981F-45CD-9B55-501E99619A47}" type="pres">
      <dgm:prSet presAssocID="{8C3EC60D-B478-4B28-BF84-9A3A7CC4D6F5}" presName="node" presStyleLbl="node1" presStyleIdx="0" presStyleCnt="1" custScaleX="213734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0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8248880D-BBEA-4192-B841-52FF242FB7A5}" type="presParOf" srcId="{EF03D92E-770D-461C-9FA0-45C0E729D9E8}" destId="{B20FE097-981F-45CD-9B55-501E99619A4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0" dirty="0"/>
            <a:t>Ja tās ir </a:t>
          </a:r>
          <a:r>
            <a:rPr lang="lv-LV" sz="2000" b="1" dirty="0"/>
            <a:t>uzskaitītas projekta īstenotāja grāmatvedības uzskaitē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0" dirty="0"/>
            <a:t>Ja tās ir </a:t>
          </a:r>
          <a:r>
            <a:rPr lang="lv-LV" sz="2000" b="1" dirty="0"/>
            <a:t>identificējamas, nodalītas no pārējām izmaksām un pārbaudāmas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539412" custScaleY="487071" custLinFactNeighborX="-16142" custLinFactNeighborY="-14837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567812" custScaleY="487071" custLinFactNeighborX="1435" custLinFactNeighborY="-4330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dirty="0"/>
            <a:t>Ja tās </a:t>
          </a:r>
          <a:r>
            <a:rPr lang="lv-LV" sz="2000" b="1" dirty="0"/>
            <a:t>apliecina attiecīgu</a:t>
          </a:r>
        </a:p>
        <a:p>
          <a:pPr>
            <a:spcAft>
              <a:spcPts val="0"/>
            </a:spcAft>
          </a:pPr>
          <a:r>
            <a:rPr lang="lv-LV" sz="2000" b="1" dirty="0"/>
            <a:t>attaisnojuma dokumentu oriģināli vai </a:t>
          </a:r>
        </a:p>
        <a:p>
          <a:pPr>
            <a:spcAft>
              <a:spcPts val="840"/>
            </a:spcAft>
          </a:pPr>
          <a:r>
            <a:rPr lang="lv-LV" sz="2000" b="1" dirty="0"/>
            <a:t>atbilstoši noformēti elektroniski dokumenti </a:t>
          </a: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B20FE097-981F-45CD-9B55-501E99619A47}" type="pres">
      <dgm:prSet presAssocID="{8C3EC60D-B478-4B28-BF84-9A3A7CC4D6F5}" presName="node" presStyleLbl="node1" presStyleIdx="0" presStyleCnt="1" custScaleX="362639" custScaleY="120341" custLinFactNeighborX="0" custLinFactNeighborY="9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0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8248880D-BBEA-4192-B841-52FF242FB7A5}" type="presParOf" srcId="{EF03D92E-770D-461C-9FA0-45C0E729D9E8}" destId="{B20FE097-981F-45CD-9B55-501E99619A4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Netiek pārsniegti Konkursa nolikuma 4.2.punktā</a:t>
          </a:r>
        </a:p>
        <a:p>
          <a:pPr>
            <a:spcAft>
              <a:spcPct val="35000"/>
            </a:spcAft>
          </a:pPr>
          <a:r>
            <a:rPr lang="lv-LV" sz="2000" b="1" dirty="0"/>
            <a:t>noteiktie izmaksu ierobežojumus</a:t>
          </a:r>
          <a:endParaRPr lang="lv-LV" sz="2000" b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170" custLinFactNeighborY="-249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dirty="0"/>
            <a:t>Projekta </a:t>
          </a:r>
          <a:r>
            <a:rPr lang="lv-LV" sz="1800" b="1" dirty="0"/>
            <a:t>administratīvās izmaksas nepārsniedz 20% </a:t>
          </a:r>
        </a:p>
        <a:p>
          <a:r>
            <a:rPr lang="lv-LV" sz="1800" dirty="0"/>
            <a:t>no projekta kopējām attiecināmām izmaksām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dirty="0"/>
            <a:t>Inventāra un/vai pamatlīdzekļu iegādes izmaksas kopā </a:t>
          </a:r>
        </a:p>
        <a:p>
          <a:r>
            <a:rPr lang="lv-LV" sz="1800" b="1" dirty="0"/>
            <a:t>nepārsniedz 20%</a:t>
          </a:r>
        </a:p>
        <a:p>
          <a:r>
            <a:rPr lang="lv-LV" sz="1800" dirty="0"/>
            <a:t>no projekta kopējām attiecināmajām izmaksām</a:t>
          </a:r>
          <a:endParaRPr lang="lv-LV" sz="18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4558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45749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b="1" i="0" dirty="0"/>
            <a:t>Ja projekta faktiskās kopējās attiecināmās izmaksas ir mazākas par sākotnēji plānotajām</a:t>
          </a:r>
          <a:r>
            <a:rPr lang="lv-LV" sz="1600" i="1" dirty="0"/>
            <a:t>,</a:t>
          </a:r>
        </a:p>
        <a:p>
          <a:r>
            <a:rPr lang="lv-LV" sz="1600" i="1" dirty="0"/>
            <a:t>  administratīvo izmaksu, inventāra un pamatlīdzekļu iegādes summa </a:t>
          </a:r>
          <a:r>
            <a:rPr lang="lv-LV" sz="1600" b="1" i="1" dirty="0"/>
            <a:t>nedrīkst pārsniegt noteiktos proporcionālos ierobežojumus</a:t>
          </a:r>
          <a:endParaRPr lang="lv-LV" sz="1600" b="1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B20FE097-981F-45CD-9B55-501E99619A47}" type="pres">
      <dgm:prSet presAssocID="{8C3EC60D-B478-4B28-BF84-9A3A7CC4D6F5}" presName="node" presStyleLbl="node1" presStyleIdx="0" presStyleCnt="1" custScaleX="288647" custScaleY="145749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0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8248880D-BBEA-4192-B841-52FF242FB7A5}" type="presParOf" srcId="{EF03D92E-770D-461C-9FA0-45C0E729D9E8}" destId="{B20FE097-981F-45CD-9B55-501E99619A4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Izmaksas ir radušās, </a:t>
          </a:r>
        </a:p>
        <a:p>
          <a:pPr>
            <a:spcAft>
              <a:spcPts val="840"/>
            </a:spcAft>
          </a:pPr>
          <a:r>
            <a:rPr lang="lv-LV" sz="2000" dirty="0"/>
            <a:t>veicot bezskaidras naudas darījumus</a:t>
          </a:r>
        </a:p>
        <a:p>
          <a:pPr>
            <a:spcAft>
              <a:spcPts val="0"/>
            </a:spcAft>
          </a:pPr>
          <a:r>
            <a:rPr lang="lv-LV" sz="1600" i="1" dirty="0"/>
            <a:t>(Līguma 5.2.4.punkts)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Likumdošanā noteiktās ar projekta personālu saistītās izmaksas:</a:t>
          </a:r>
        </a:p>
        <a:p>
          <a:pPr>
            <a:spcAft>
              <a:spcPts val="0"/>
            </a:spcAft>
          </a:pPr>
          <a:endParaRPr lang="lv-LV" sz="2000" dirty="0"/>
        </a:p>
        <a:p>
          <a:pPr>
            <a:spcAft>
              <a:spcPts val="0"/>
            </a:spcAft>
          </a:pPr>
          <a:endParaRPr lang="lv-LV" sz="2000" dirty="0"/>
        </a:p>
        <a:p>
          <a:pPr>
            <a:spcAft>
              <a:spcPts val="840"/>
            </a:spcAft>
          </a:pPr>
          <a:r>
            <a:rPr lang="lv-LV" sz="1600" b="1" i="1" dirty="0"/>
            <a:t>Atvaļinājuma kompensācija </a:t>
          </a:r>
          <a:r>
            <a:rPr lang="lv-LV" sz="1600" i="1" dirty="0"/>
            <a:t>–</a:t>
          </a:r>
        </a:p>
        <a:p>
          <a:pPr>
            <a:spcAft>
              <a:spcPts val="0"/>
            </a:spcAft>
          </a:pPr>
          <a:r>
            <a:rPr lang="lv-LV" sz="1600" i="1" dirty="0"/>
            <a:t>(kalkulācija atbilstoši </a:t>
          </a:r>
        </a:p>
        <a:p>
          <a:pPr>
            <a:spcAft>
              <a:spcPts val="0"/>
            </a:spcAft>
          </a:pPr>
          <a:r>
            <a:rPr lang="lv-LV" sz="1600" i="1" dirty="0"/>
            <a:t>faktiski nostrādātajam laikam </a:t>
          </a:r>
        </a:p>
        <a:p>
          <a:pPr>
            <a:spcAft>
              <a:spcPts val="0"/>
            </a:spcAft>
          </a:pPr>
          <a:r>
            <a:rPr lang="lv-LV" sz="1600" i="1" dirty="0"/>
            <a:t>un darba samaksai projektā)</a:t>
          </a:r>
        </a:p>
        <a:p>
          <a:pPr>
            <a:spcAft>
              <a:spcPts val="0"/>
            </a:spcAft>
          </a:pPr>
          <a:endParaRPr lang="lv-LV" sz="1600" i="1" dirty="0"/>
        </a:p>
        <a:p>
          <a:pPr>
            <a:spcAft>
              <a:spcPts val="0"/>
            </a:spcAft>
          </a:pPr>
          <a:endParaRPr lang="lv-LV" sz="1600" i="1" dirty="0"/>
        </a:p>
        <a:p>
          <a:pPr>
            <a:spcAft>
              <a:spcPts val="0"/>
            </a:spcAft>
          </a:pPr>
          <a:r>
            <a:rPr lang="lv-LV" sz="1600" b="1" i="1" dirty="0"/>
            <a:t>Uzņēmējdarbības riska nodeva </a:t>
          </a:r>
          <a:endParaRPr lang="lv-LV" sz="16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566692" custLinFactNeighborX="3106" custLinFactNeighborY="-1177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566061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Izmaksas, par kurām nav iesniegti izdevumus pamatojoši un maksājumus apliecinoši dokumenti </a:t>
          </a:r>
        </a:p>
        <a:p>
          <a:pPr>
            <a:spcAft>
              <a:spcPts val="0"/>
            </a:spcAft>
          </a:pPr>
          <a:r>
            <a:rPr lang="lv-LV" sz="1600" i="1" dirty="0"/>
            <a:t>(Līguma 5.2.3.punkts)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Jebkādas skaidrā naudā veiktas izmaksas</a:t>
          </a:r>
        </a:p>
        <a:p>
          <a:pPr>
            <a:spcAft>
              <a:spcPts val="0"/>
            </a:spcAft>
          </a:pPr>
          <a:r>
            <a:rPr lang="lv-LV" sz="1600" i="1" dirty="0"/>
            <a:t>(Līguma 5.2.4.punkts)</a:t>
          </a:r>
          <a:endParaRPr lang="lv-LV" sz="16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176060" custLinFactNeighborX="3106" custLinFactNeighborY="568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176256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Izmaksas, kas jau tiek finansētas </a:t>
          </a:r>
        </a:p>
        <a:p>
          <a:pPr>
            <a:spcAft>
              <a:spcPts val="840"/>
            </a:spcAft>
          </a:pPr>
          <a:r>
            <a:rPr lang="lv-LV" sz="2000" dirty="0"/>
            <a:t>no citiem finanšu avotiem</a:t>
          </a:r>
        </a:p>
        <a:p>
          <a:pPr>
            <a:spcAft>
              <a:spcPts val="0"/>
            </a:spcAft>
          </a:pPr>
          <a:r>
            <a:rPr lang="lv-LV" sz="1600" i="1" dirty="0"/>
            <a:t>(Līguma 5.3.4.punkts)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NVO fonda projekta pieteikuma sagatavošanas izmaksas</a:t>
          </a:r>
        </a:p>
        <a:p>
          <a:pPr>
            <a:spcAft>
              <a:spcPts val="840"/>
            </a:spcAft>
          </a:pPr>
          <a:r>
            <a:rPr lang="lv-LV" sz="1600" i="1" dirty="0"/>
            <a:t>(Līguma 5.3.1.punkts)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816768" custScaleY="293876" custLinFactNeighborX="-223" custLinFactNeighborY="-298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804658" custScaleY="292701" custLinFactNeighborX="13354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Aizdevuma pamatsummas un </a:t>
          </a:r>
        </a:p>
        <a:p>
          <a:pPr>
            <a:spcAft>
              <a:spcPts val="0"/>
            </a:spcAft>
          </a:pPr>
          <a:r>
            <a:rPr lang="lv-LV" sz="2000" dirty="0"/>
            <a:t>procentu maksājumu vai </a:t>
          </a:r>
        </a:p>
        <a:p>
          <a:pPr>
            <a:spcAft>
              <a:spcPts val="840"/>
            </a:spcAft>
          </a:pPr>
          <a:r>
            <a:rPr lang="lv-LV" sz="2000" dirty="0"/>
            <a:t>citu saistību segšanas izmaksas</a:t>
          </a:r>
        </a:p>
        <a:p>
          <a:pPr>
            <a:spcAft>
              <a:spcPts val="0"/>
            </a:spcAft>
          </a:pPr>
          <a:r>
            <a:rPr lang="lv-LV" sz="1600" i="1" dirty="0"/>
            <a:t>(Līguma 5.3.1.punkts)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Debeta procentu maksājumi</a:t>
          </a:r>
        </a:p>
        <a:p>
          <a:pPr>
            <a:spcAft>
              <a:spcPts val="840"/>
            </a:spcAft>
          </a:pPr>
          <a:r>
            <a:rPr lang="lv-LV" sz="2000" dirty="0"/>
            <a:t>par finanšu darījumiem</a:t>
          </a:r>
        </a:p>
        <a:p>
          <a:pPr>
            <a:spcAft>
              <a:spcPts val="840"/>
            </a:spcAft>
          </a:pPr>
          <a:r>
            <a:rPr lang="lv-LV" sz="1600" i="1" dirty="0"/>
            <a:t>(Līguma 5.3.1.punkts)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816768" custScaleY="293876" custLinFactNeighborX="-223" custLinFactNeighborY="-298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804658" custScaleY="292701" custLinFactNeighborX="13354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</dgm:pt>
    <dgm:pt modelId="{5B8F6123-7B75-4D21-B25B-B1201C32E853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Attiecināmās un neattiecināmās izmaksas</a:t>
          </a:r>
        </a:p>
      </dgm:t>
    </dgm:pt>
    <dgm:pt modelId="{CC24AC97-01EA-41AA-9725-7511B07377D9}" type="parTrans" cxnId="{9229BE38-8F55-436B-B6A9-A563D63FC5EF}">
      <dgm:prSet/>
      <dgm:spPr/>
      <dgm:t>
        <a:bodyPr/>
        <a:lstStyle/>
        <a:p>
          <a:endParaRPr lang="lv-LV"/>
        </a:p>
      </dgm:t>
    </dgm:pt>
    <dgm:pt modelId="{D505F19B-54AC-4FE3-BCE3-ADC6F6CEDF2E}" type="sibTrans" cxnId="{9229BE38-8F55-436B-B6A9-A563D63FC5EF}">
      <dgm:prSet/>
      <dgm:spPr/>
      <dgm:t>
        <a:bodyPr/>
        <a:lstStyle/>
        <a:p>
          <a:endParaRPr lang="lv-LV"/>
        </a:p>
      </dgm:t>
    </dgm:pt>
    <dgm:pt modelId="{9BB76D77-F09B-4EC0-A68F-2D4610AC2A11}">
      <dgm:prSet/>
      <dgm:spPr/>
      <dgm:t>
        <a:bodyPr/>
        <a:lstStyle/>
        <a:p>
          <a:pPr algn="just"/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Līguma grozījumi</a:t>
          </a:r>
        </a:p>
      </dgm:t>
    </dgm:pt>
    <dgm:pt modelId="{2A9C939D-E015-4621-9382-D7AD2A50B0C9}" type="sibTrans" cxnId="{79E9EACE-0C74-497B-A74B-682E662DBB09}">
      <dgm:prSet/>
      <dgm:spPr/>
      <dgm:t>
        <a:bodyPr/>
        <a:lstStyle/>
        <a:p>
          <a:endParaRPr lang="lv-LV"/>
        </a:p>
      </dgm:t>
    </dgm:pt>
    <dgm:pt modelId="{FF003298-67EE-478F-AEDE-210FB9C13A18}" type="parTrans" cxnId="{79E9EACE-0C74-497B-A74B-682E662DBB09}">
      <dgm:prSet/>
      <dgm:spPr/>
      <dgm:t>
        <a:bodyPr/>
        <a:lstStyle/>
        <a:p>
          <a:endParaRPr lang="lv-LV"/>
        </a:p>
      </dgm:t>
    </dgm:pt>
    <dgm:pt modelId="{71731C5D-1845-4FCF-8030-990932B1E87A}">
      <dgm:prSet phldrT="[Teksts]"/>
      <dgm:spPr/>
      <dgm:t>
        <a:bodyPr/>
        <a:lstStyle/>
        <a:p>
          <a:pPr algn="just"/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Projekta finansējums</a:t>
          </a:r>
        </a:p>
      </dgm:t>
    </dgm:pt>
    <dgm:pt modelId="{43C564B1-E38B-4201-B3F7-159124E6506E}" type="sibTrans" cxnId="{E4932C75-0166-4404-9F4C-327B43A31EAC}">
      <dgm:prSet/>
      <dgm:spPr/>
      <dgm:t>
        <a:bodyPr/>
        <a:lstStyle/>
        <a:p>
          <a:endParaRPr lang="lv-LV"/>
        </a:p>
      </dgm:t>
    </dgm:pt>
    <dgm:pt modelId="{7B2F4ED3-ADA6-4397-A10D-7BEFBBA3D901}" type="parTrans" cxnId="{E4932C75-0166-4404-9F4C-327B43A31EAC}">
      <dgm:prSet/>
      <dgm:spPr/>
      <dgm:t>
        <a:bodyPr/>
        <a:lstStyle/>
        <a:p>
          <a:endParaRPr lang="lv-LV"/>
        </a:p>
      </dgm:t>
    </dgm:pt>
    <dgm:pt modelId="{C408717B-DF0E-421E-BA06-E8E585C09AB8}">
      <dgm:prSet/>
      <dgm:spPr/>
      <dgm:t>
        <a:bodyPr/>
        <a:lstStyle/>
        <a:p>
          <a:pPr algn="l"/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Starpposma un noslēguma pārskats</a:t>
          </a:r>
        </a:p>
      </dgm:t>
    </dgm:pt>
    <dgm:pt modelId="{BAC19BE9-9B65-4E14-885B-73CD9726267C}" type="parTrans" cxnId="{5E877A9E-3C7B-4B6A-8DA2-31EE882F8970}">
      <dgm:prSet/>
      <dgm:spPr/>
      <dgm:t>
        <a:bodyPr/>
        <a:lstStyle/>
        <a:p>
          <a:endParaRPr lang="lv-LV"/>
        </a:p>
      </dgm:t>
    </dgm:pt>
    <dgm:pt modelId="{3B0F594E-78A9-4F2B-82FE-1D0277DED1D1}" type="sibTrans" cxnId="{5E877A9E-3C7B-4B6A-8DA2-31EE882F8970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94DE001D-7865-4BCF-8822-5BD33A2A0860}" type="pres">
      <dgm:prSet presAssocID="{8CEA7AD4-3039-4070-B98E-77D030D64A55}" presName="FourNodes_1" presStyleLbl="node1" presStyleIdx="0" presStyleCnt="4">
        <dgm:presLayoutVars>
          <dgm:bulletEnabled val="1"/>
        </dgm:presLayoutVars>
      </dgm:prSet>
      <dgm:spPr/>
    </dgm:pt>
    <dgm:pt modelId="{95C95E23-45FD-4398-BA97-2CC5FEF3C7D0}" type="pres">
      <dgm:prSet presAssocID="{8CEA7AD4-3039-4070-B98E-77D030D64A55}" presName="FourNodes_2" presStyleLbl="node1" presStyleIdx="1" presStyleCnt="4">
        <dgm:presLayoutVars>
          <dgm:bulletEnabled val="1"/>
        </dgm:presLayoutVars>
      </dgm:prSet>
      <dgm:spPr/>
    </dgm:pt>
    <dgm:pt modelId="{0E1BCE61-C12B-4376-AAF7-C96C30AC06F2}" type="pres">
      <dgm:prSet presAssocID="{8CEA7AD4-3039-4070-B98E-77D030D64A55}" presName="FourNodes_3" presStyleLbl="node1" presStyleIdx="2" presStyleCnt="4">
        <dgm:presLayoutVars>
          <dgm:bulletEnabled val="1"/>
        </dgm:presLayoutVars>
      </dgm:prSet>
      <dgm:spPr/>
    </dgm:pt>
    <dgm:pt modelId="{42D449CA-12FE-478B-B918-E3B7B0B06E53}" type="pres">
      <dgm:prSet presAssocID="{8CEA7AD4-3039-4070-B98E-77D030D64A55}" presName="FourNodes_4" presStyleLbl="node1" presStyleIdx="3" presStyleCnt="4">
        <dgm:presLayoutVars>
          <dgm:bulletEnabled val="1"/>
        </dgm:presLayoutVars>
      </dgm:prSet>
      <dgm:spPr/>
    </dgm:pt>
    <dgm:pt modelId="{B82FBD89-4810-495C-A792-7DFC238CAD8B}" type="pres">
      <dgm:prSet presAssocID="{8CEA7AD4-3039-4070-B98E-77D030D64A55}" presName="FourConn_1-2" presStyleLbl="fgAccFollowNode1" presStyleIdx="0" presStyleCnt="3">
        <dgm:presLayoutVars>
          <dgm:bulletEnabled val="1"/>
        </dgm:presLayoutVars>
      </dgm:prSet>
      <dgm:spPr/>
    </dgm:pt>
    <dgm:pt modelId="{55EF9679-F742-48F0-BAFC-00E812541187}" type="pres">
      <dgm:prSet presAssocID="{8CEA7AD4-3039-4070-B98E-77D030D64A55}" presName="FourConn_2-3" presStyleLbl="fgAccFollowNode1" presStyleIdx="1" presStyleCnt="3">
        <dgm:presLayoutVars>
          <dgm:bulletEnabled val="1"/>
        </dgm:presLayoutVars>
      </dgm:prSet>
      <dgm:spPr/>
    </dgm:pt>
    <dgm:pt modelId="{C6635062-A069-4436-A8D0-823D1D4C8714}" type="pres">
      <dgm:prSet presAssocID="{8CEA7AD4-3039-4070-B98E-77D030D64A55}" presName="FourConn_3-4" presStyleLbl="fgAccFollowNode1" presStyleIdx="2" presStyleCnt="3">
        <dgm:presLayoutVars>
          <dgm:bulletEnabled val="1"/>
        </dgm:presLayoutVars>
      </dgm:prSet>
      <dgm:spPr/>
    </dgm:pt>
    <dgm:pt modelId="{E5D02D29-3357-4A94-A561-F5ABE92DDC6B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31EA33FF-C105-4230-97C5-D578656C3676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A38FA258-69AE-48D6-AC50-81245DB6E1E1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22F6881E-8DB1-40C5-92CD-BC8492D16F51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9229BE38-8F55-436B-B6A9-A563D63FC5EF}" srcId="{8CEA7AD4-3039-4070-B98E-77D030D64A55}" destId="{5B8F6123-7B75-4D21-B25B-B1201C32E853}" srcOrd="1" destOrd="0" parTransId="{CC24AC97-01EA-41AA-9725-7511B07377D9}" sibTransId="{D505F19B-54AC-4FE3-BCE3-ADC6F6CEDF2E}"/>
    <dgm:cxn modelId="{03195763-B584-4BA8-B078-4F188F9A62AB}" type="presOf" srcId="{71731C5D-1845-4FCF-8030-990932B1E87A}" destId="{E5D02D29-3357-4A94-A561-F5ABE92DDC6B}" srcOrd="1" destOrd="0" presId="urn:microsoft.com/office/officeart/2005/8/layout/vProcess5"/>
    <dgm:cxn modelId="{679E2146-BA1D-4E0C-ACBA-AC58F9181F8D}" type="presOf" srcId="{9BB76D77-F09B-4EC0-A68F-2D4610AC2A11}" destId="{0E1BCE61-C12B-4376-AAF7-C96C30AC06F2}" srcOrd="0" destOrd="0" presId="urn:microsoft.com/office/officeart/2005/8/layout/vProcess5"/>
    <dgm:cxn modelId="{2DC5E06A-AF9A-4258-BB71-019C80A57BDB}" type="presOf" srcId="{9BB76D77-F09B-4EC0-A68F-2D4610AC2A11}" destId="{A38FA258-69AE-48D6-AC50-81245DB6E1E1}" srcOrd="1" destOrd="0" presId="urn:microsoft.com/office/officeart/2005/8/layout/vProcess5"/>
    <dgm:cxn modelId="{DFA0C973-0987-4752-9D13-29727324D4D5}" type="presOf" srcId="{2A9C939D-E015-4621-9382-D7AD2A50B0C9}" destId="{C6635062-A069-4436-A8D0-823D1D4C8714}" srcOrd="0" destOrd="0" presId="urn:microsoft.com/office/officeart/2005/8/layout/vProcess5"/>
    <dgm:cxn modelId="{E4932C75-0166-4404-9F4C-327B43A31EAC}" srcId="{8CEA7AD4-3039-4070-B98E-77D030D64A55}" destId="{71731C5D-1845-4FCF-8030-990932B1E87A}" srcOrd="0" destOrd="0" parTransId="{7B2F4ED3-ADA6-4397-A10D-7BEFBBA3D901}" sibTransId="{43C564B1-E38B-4201-B3F7-159124E6506E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08AC3F90-061F-4EBB-8D9D-B7DE5D8D28F7}" type="presOf" srcId="{C408717B-DF0E-421E-BA06-E8E585C09AB8}" destId="{22F6881E-8DB1-40C5-92CD-BC8492D16F51}" srcOrd="1" destOrd="0" presId="urn:microsoft.com/office/officeart/2005/8/layout/vProcess5"/>
    <dgm:cxn modelId="{62573A97-178B-45F2-BBA4-45A0F43F6041}" type="presOf" srcId="{C408717B-DF0E-421E-BA06-E8E585C09AB8}" destId="{42D449CA-12FE-478B-B918-E3B7B0B06E53}" srcOrd="0" destOrd="0" presId="urn:microsoft.com/office/officeart/2005/8/layout/vProcess5"/>
    <dgm:cxn modelId="{275D0999-A7E2-4FEE-94F6-3570BFFB012B}" type="presOf" srcId="{5B8F6123-7B75-4D21-B25B-B1201C32E853}" destId="{95C95E23-45FD-4398-BA97-2CC5FEF3C7D0}" srcOrd="0" destOrd="0" presId="urn:microsoft.com/office/officeart/2005/8/layout/vProcess5"/>
    <dgm:cxn modelId="{8E75109D-298B-40A8-8E9B-634498FF171C}" type="presOf" srcId="{71731C5D-1845-4FCF-8030-990932B1E87A}" destId="{94DE001D-7865-4BCF-8822-5BD33A2A0860}" srcOrd="0" destOrd="0" presId="urn:microsoft.com/office/officeart/2005/8/layout/vProcess5"/>
    <dgm:cxn modelId="{C1A7329E-2A3D-41B2-9E75-9E434D02234D}" type="presOf" srcId="{D505F19B-54AC-4FE3-BCE3-ADC6F6CEDF2E}" destId="{55EF9679-F742-48F0-BAFC-00E812541187}" srcOrd="0" destOrd="0" presId="urn:microsoft.com/office/officeart/2005/8/layout/vProcess5"/>
    <dgm:cxn modelId="{5E877A9E-3C7B-4B6A-8DA2-31EE882F8970}" srcId="{8CEA7AD4-3039-4070-B98E-77D030D64A55}" destId="{C408717B-DF0E-421E-BA06-E8E585C09AB8}" srcOrd="3" destOrd="0" parTransId="{BAC19BE9-9B65-4E14-885B-73CD9726267C}" sibTransId="{3B0F594E-78A9-4F2B-82FE-1D0277DED1D1}"/>
    <dgm:cxn modelId="{7A1D00B9-D7F3-4A64-BA46-FFF4A413BB17}" type="presOf" srcId="{43C564B1-E38B-4201-B3F7-159124E6506E}" destId="{B82FBD89-4810-495C-A792-7DFC238CAD8B}" srcOrd="0" destOrd="0" presId="urn:microsoft.com/office/officeart/2005/8/layout/vProcess5"/>
    <dgm:cxn modelId="{FFCC2FCB-232F-4793-B67D-E9ACF94B6961}" type="presOf" srcId="{5B8F6123-7B75-4D21-B25B-B1201C32E853}" destId="{31EA33FF-C105-4230-97C5-D578656C3676}" srcOrd="1" destOrd="0" presId="urn:microsoft.com/office/officeart/2005/8/layout/vProcess5"/>
    <dgm:cxn modelId="{79E9EACE-0C74-497B-A74B-682E662DBB09}" srcId="{8CEA7AD4-3039-4070-B98E-77D030D64A55}" destId="{9BB76D77-F09B-4EC0-A68F-2D4610AC2A11}" srcOrd="2" destOrd="0" parTransId="{FF003298-67EE-478F-AEDE-210FB9C13A18}" sibTransId="{2A9C939D-E015-4621-9382-D7AD2A50B0C9}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9985266-55BE-4D1E-8D50-2BE56E28A006}" type="presParOf" srcId="{1396E13A-2A55-4743-955C-BF1E4ED95C6F}" destId="{94DE001D-7865-4BCF-8822-5BD33A2A0860}" srcOrd="1" destOrd="0" presId="urn:microsoft.com/office/officeart/2005/8/layout/vProcess5"/>
    <dgm:cxn modelId="{4FD134B4-BBA2-4BEE-9B0F-E03A0B214DA7}" type="presParOf" srcId="{1396E13A-2A55-4743-955C-BF1E4ED95C6F}" destId="{95C95E23-45FD-4398-BA97-2CC5FEF3C7D0}" srcOrd="2" destOrd="0" presId="urn:microsoft.com/office/officeart/2005/8/layout/vProcess5"/>
    <dgm:cxn modelId="{4B7E5734-B6C3-4966-8788-0A3BBDC00927}" type="presParOf" srcId="{1396E13A-2A55-4743-955C-BF1E4ED95C6F}" destId="{0E1BCE61-C12B-4376-AAF7-C96C30AC06F2}" srcOrd="3" destOrd="0" presId="urn:microsoft.com/office/officeart/2005/8/layout/vProcess5"/>
    <dgm:cxn modelId="{E08B9083-7CF1-4AD6-895A-A4DAE3971E31}" type="presParOf" srcId="{1396E13A-2A55-4743-955C-BF1E4ED95C6F}" destId="{42D449CA-12FE-478B-B918-E3B7B0B06E53}" srcOrd="4" destOrd="0" presId="urn:microsoft.com/office/officeart/2005/8/layout/vProcess5"/>
    <dgm:cxn modelId="{425E4701-3CFF-4C2B-89C8-B45389EDDEDA}" type="presParOf" srcId="{1396E13A-2A55-4743-955C-BF1E4ED95C6F}" destId="{B82FBD89-4810-495C-A792-7DFC238CAD8B}" srcOrd="5" destOrd="0" presId="urn:microsoft.com/office/officeart/2005/8/layout/vProcess5"/>
    <dgm:cxn modelId="{9E4F6DEC-AA01-46D8-AE0C-0DF1FBD313FB}" type="presParOf" srcId="{1396E13A-2A55-4743-955C-BF1E4ED95C6F}" destId="{55EF9679-F742-48F0-BAFC-00E812541187}" srcOrd="6" destOrd="0" presId="urn:microsoft.com/office/officeart/2005/8/layout/vProcess5"/>
    <dgm:cxn modelId="{4ABBB78B-A74C-4F75-AD6E-8BB5B3C1B419}" type="presParOf" srcId="{1396E13A-2A55-4743-955C-BF1E4ED95C6F}" destId="{C6635062-A069-4436-A8D0-823D1D4C8714}" srcOrd="7" destOrd="0" presId="urn:microsoft.com/office/officeart/2005/8/layout/vProcess5"/>
    <dgm:cxn modelId="{9F33BC32-24C4-4450-963E-8EE034E0FB06}" type="presParOf" srcId="{1396E13A-2A55-4743-955C-BF1E4ED95C6F}" destId="{E5D02D29-3357-4A94-A561-F5ABE92DDC6B}" srcOrd="8" destOrd="0" presId="urn:microsoft.com/office/officeart/2005/8/layout/vProcess5"/>
    <dgm:cxn modelId="{0F2B4E10-5F79-4555-9F41-A190060A69E0}" type="presParOf" srcId="{1396E13A-2A55-4743-955C-BF1E4ED95C6F}" destId="{31EA33FF-C105-4230-97C5-D578656C3676}" srcOrd="9" destOrd="0" presId="urn:microsoft.com/office/officeart/2005/8/layout/vProcess5"/>
    <dgm:cxn modelId="{1D0F9657-6CC0-4375-8DDC-42591BBA15C6}" type="presParOf" srcId="{1396E13A-2A55-4743-955C-BF1E4ED95C6F}" destId="{A38FA258-69AE-48D6-AC50-81245DB6E1E1}" srcOrd="10" destOrd="0" presId="urn:microsoft.com/office/officeart/2005/8/layout/vProcess5"/>
    <dgm:cxn modelId="{E627C5EF-AF46-453C-BC68-0B495DD24036}" type="presParOf" srcId="{1396E13A-2A55-4743-955C-BF1E4ED95C6F}" destId="{22F6881E-8DB1-40C5-92CD-BC8492D16F5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Personālam izmaksātās </a:t>
          </a:r>
        </a:p>
        <a:p>
          <a:pPr>
            <a:spcAft>
              <a:spcPts val="0"/>
            </a:spcAft>
          </a:pPr>
          <a:r>
            <a:rPr lang="lv-LV" sz="2000" dirty="0"/>
            <a:t>prēmijas un dāvanas </a:t>
          </a:r>
        </a:p>
        <a:p>
          <a:pPr>
            <a:spcAft>
              <a:spcPts val="840"/>
            </a:spcAft>
          </a:pPr>
          <a:r>
            <a:rPr lang="lv-LV" sz="2000" dirty="0"/>
            <a:t>vai jebkurš cits gūtais labums</a:t>
          </a:r>
        </a:p>
        <a:p>
          <a:pPr>
            <a:spcAft>
              <a:spcPts val="0"/>
            </a:spcAft>
          </a:pPr>
          <a:r>
            <a:rPr lang="lv-LV" sz="1600" i="1" dirty="0"/>
            <a:t>(Līguma 5.3.1.punkts)</a:t>
          </a:r>
          <a:r>
            <a:rPr lang="lv-LV" sz="1600" dirty="0"/>
            <a:t> </a:t>
          </a:r>
          <a:endParaRPr lang="lv-LV" sz="16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IZŅĒMUMS!</a:t>
          </a:r>
        </a:p>
        <a:p>
          <a:pPr>
            <a:spcAft>
              <a:spcPts val="840"/>
            </a:spcAft>
          </a:pPr>
          <a:r>
            <a:rPr lang="lv-LV" sz="2000" dirty="0"/>
            <a:t>Brīvprātīgo darba izmaksas </a:t>
          </a: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452895" custScaleY="252807" custLinFactNeighborX="3106" custLinFactNeighborY="5685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449107" custScaleY="250420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Zemes un nekustamā īpašuma</a:t>
          </a:r>
        </a:p>
        <a:p>
          <a:pPr>
            <a:spcAft>
              <a:spcPts val="840"/>
            </a:spcAft>
          </a:pPr>
          <a:r>
            <a:rPr lang="lv-LV" sz="2000" dirty="0"/>
            <a:t>iegādes izmaksas</a:t>
          </a:r>
        </a:p>
        <a:p>
          <a:pPr>
            <a:spcAft>
              <a:spcPts val="0"/>
            </a:spcAft>
          </a:pPr>
          <a:r>
            <a:rPr lang="lv-LV" sz="1600" i="1" dirty="0"/>
            <a:t>(Līguma 5.3.1.punkts)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Būvniecības un telpu remonta</a:t>
          </a:r>
        </a:p>
        <a:p>
          <a:pPr>
            <a:spcAft>
              <a:spcPts val="840"/>
            </a:spcAft>
          </a:pPr>
          <a:r>
            <a:rPr lang="lv-LV" sz="2000" dirty="0"/>
            <a:t>izmaksas</a:t>
          </a:r>
        </a:p>
        <a:p>
          <a:pPr>
            <a:spcAft>
              <a:spcPts val="0"/>
            </a:spcAft>
          </a:pPr>
          <a:r>
            <a:rPr lang="lv-LV" sz="1600" i="1" dirty="0"/>
            <a:t>(Līguma 5.3.1.punkts)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992346" custScaleY="293876" custLinFactNeighborX="-1055" custLinFactNeighborY="966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990800" custScaleY="292701" custLinFactNeighborX="391" custLinFactNeighborY="5628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Naudas sodi, līgumsodi, nokavējuma procenti</a:t>
          </a:r>
        </a:p>
        <a:p>
          <a:pPr>
            <a:spcAft>
              <a:spcPts val="840"/>
            </a:spcAft>
          </a:pPr>
          <a:r>
            <a:rPr lang="lv-LV" sz="2000" dirty="0"/>
            <a:t>un tiesvedību izdevumi</a:t>
          </a:r>
        </a:p>
        <a:p>
          <a:pPr>
            <a:spcAft>
              <a:spcPts val="840"/>
            </a:spcAft>
          </a:pPr>
          <a:r>
            <a:rPr lang="lv-LV" sz="1600" i="1" dirty="0"/>
            <a:t>(Līguma 5.3.1.punkts)</a:t>
          </a:r>
          <a:endParaRPr lang="lv-LV" sz="160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753315" custScaleY="293876" custLinFactNeighborX="0" custLinFactNeighborY="-3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Izmaksas, kas veiktas, pieļaujot interešu konfliktu</a:t>
          </a:r>
        </a:p>
        <a:p>
          <a:pPr>
            <a:spcAft>
              <a:spcPts val="0"/>
            </a:spcAft>
          </a:pPr>
          <a:r>
            <a:rPr lang="lv-LV" sz="1600" i="1" dirty="0"/>
            <a:t>Ja slēdzamā līguma vērtība ir mazāka par 70 000 EUR piegādēm un pakalpojumiem, (publiskā) finansējuma saņēmējam ir </a:t>
          </a:r>
          <a:r>
            <a:rPr lang="lv-LV" sz="1600" b="1" i="0" u="none" dirty="0"/>
            <a:t>rīcības brīvība attiecībā uz to, kādā procedūrā noslēgt līgumu</a:t>
          </a:r>
          <a:r>
            <a:rPr lang="lv-LV" sz="1600" i="1" dirty="0"/>
            <a:t>, </a:t>
          </a:r>
        </a:p>
        <a:p>
          <a:pPr>
            <a:spcAft>
              <a:spcPts val="0"/>
            </a:spcAft>
          </a:pPr>
          <a:r>
            <a:rPr lang="lv-LV" sz="1600" i="1" dirty="0"/>
            <a:t>tomēr piegādātāja </a:t>
          </a:r>
          <a:r>
            <a:rPr lang="lv-LV" sz="1600" b="1" i="0" u="none" dirty="0"/>
            <a:t>izvēle ir ierobežota ar interešu konflikta novēršanas noteikumiem</a:t>
          </a:r>
          <a:r>
            <a:rPr lang="lv-LV" sz="1600" i="1" dirty="0"/>
            <a:t>, </a:t>
          </a:r>
        </a:p>
        <a:p>
          <a:pPr>
            <a:spcAft>
              <a:spcPts val="0"/>
            </a:spcAft>
          </a:pPr>
          <a:r>
            <a:rPr lang="lv-LV" sz="1600" i="1" dirty="0"/>
            <a:t>kā arī finansējuma administrēšanā iesaistītās institūcijas veic tā izdevumu efektivitātes izvērtēšanu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14269" custScaleY="212570" custLinFactNeighborX="1054" custLinFactNeighborY="1120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dirty="0"/>
            <a:t>Projekta pārskata veidlapas 7.punktā integrēts «</a:t>
          </a:r>
          <a:r>
            <a:rPr lang="lv-LV" sz="2000" b="1" dirty="0"/>
            <a:t>Attiecināmo izdevumu apliecinājums»</a:t>
          </a:r>
          <a:r>
            <a:rPr lang="lv-LV" sz="1600" b="0" dirty="0"/>
            <a:t>,</a:t>
          </a:r>
          <a:r>
            <a:rPr lang="lv-LV" sz="2000" dirty="0"/>
            <a:t> </a:t>
          </a:r>
          <a:r>
            <a:rPr lang="lv-LV" sz="1600" dirty="0"/>
            <a:t>kurā t.sk. projekta īstenotājs apliecina:</a:t>
          </a:r>
        </a:p>
        <a:p>
          <a:pPr>
            <a:spcAft>
              <a:spcPts val="0"/>
            </a:spcAft>
          </a:pPr>
          <a:endParaRPr lang="lv-LV" sz="1600" i="1" dirty="0"/>
        </a:p>
        <a:p>
          <a:pPr>
            <a:spcAft>
              <a:spcPts val="0"/>
            </a:spcAft>
          </a:pPr>
          <a:r>
            <a:rPr lang="lv-LV" sz="1600" i="1" dirty="0"/>
            <a:t>ka ir veikti visi nepieciešamie pasākumi, lai izvairītos </a:t>
          </a:r>
        </a:p>
        <a:p>
          <a:pPr>
            <a:spcAft>
              <a:spcPts val="840"/>
            </a:spcAft>
          </a:pPr>
          <a:r>
            <a:rPr lang="lv-LV" sz="1600" i="1" dirty="0"/>
            <a:t>no interešu konflikta situācijām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D8C6E05C-BAE8-4309-9BDA-33700896F43C}">
      <dgm:prSet custT="1"/>
      <dgm:spPr>
        <a:solidFill>
          <a:schemeClr val="accent2"/>
        </a:solidFill>
      </dgm:spPr>
      <dgm:t>
        <a:bodyPr/>
        <a:lstStyle/>
        <a:p>
          <a:pPr>
            <a:spcBef>
              <a:spcPct val="0"/>
            </a:spcBef>
            <a:spcAft>
              <a:spcPts val="840"/>
            </a:spcAft>
          </a:pPr>
          <a:r>
            <a:rPr lang="lv-LV" sz="2000" b="1" dirty="0"/>
            <a:t>MK 28.02.2017. noteikumi Nr.104 </a:t>
          </a:r>
        </a:p>
        <a:p>
          <a:pPr>
            <a:spcBef>
              <a:spcPct val="0"/>
            </a:spcBef>
            <a:spcAft>
              <a:spcPts val="0"/>
            </a:spcAft>
          </a:pPr>
          <a:r>
            <a:rPr lang="lv-LV" sz="1600" dirty="0"/>
            <a:t>„</a:t>
          </a:r>
          <a:r>
            <a:rPr lang="lv-LV" sz="1600" i="1" dirty="0"/>
            <a:t>Noteikumi par iepirkuma procedūru un tās piemērošanas kārtību pasūtītāja finansētiem projektiem</a:t>
          </a:r>
          <a:r>
            <a:rPr lang="lv-LV" sz="1600" dirty="0"/>
            <a:t>”</a:t>
          </a:r>
        </a:p>
        <a:p>
          <a:pPr>
            <a:spcBef>
              <a:spcPct val="0"/>
            </a:spcBef>
            <a:spcAft>
              <a:spcPts val="1800"/>
            </a:spcAft>
          </a:pPr>
          <a:r>
            <a:rPr lang="lv-LV" sz="1600" i="1" dirty="0">
              <a:hlinkClick xmlns:r="http://schemas.openxmlformats.org/officeDocument/2006/relationships" r:id="rId1"/>
            </a:rPr>
            <a:t>https://likumi.lv/ta/id/289082-noteikumi-par-iepirkuma-proceduru-un-tas-piemerosanas-kartibu-pasutitaja-finansetiem-projektiem</a:t>
          </a:r>
          <a:r>
            <a:rPr lang="lv-LV" sz="1600" dirty="0"/>
            <a:t> </a:t>
          </a:r>
        </a:p>
        <a:p>
          <a:pPr>
            <a:spcBef>
              <a:spcPts val="0"/>
            </a:spcBef>
            <a:spcAft>
              <a:spcPts val="1800"/>
            </a:spcAft>
          </a:pPr>
          <a:r>
            <a:rPr lang="lv-LV" sz="2000" b="1" dirty="0"/>
            <a:t>13.punkts </a:t>
          </a:r>
          <a:r>
            <a:rPr lang="lv-LV" sz="1600" b="1" dirty="0"/>
            <a:t>– izņēmuma gadījumi, </a:t>
          </a:r>
          <a:r>
            <a:rPr lang="lv-LV" sz="1600" b="0" dirty="0"/>
            <a:t>kad finansējuma saņēmējs un piegādātājs neatrodas interešu konfliktā</a:t>
          </a:r>
        </a:p>
        <a:p>
          <a:pPr>
            <a:spcBef>
              <a:spcPts val="0"/>
            </a:spcBef>
            <a:spcAft>
              <a:spcPts val="840"/>
            </a:spcAft>
          </a:pPr>
          <a:r>
            <a:rPr lang="lv-LV" sz="2000" b="1" dirty="0"/>
            <a:t>1.pielikums </a:t>
          </a:r>
          <a:r>
            <a:rPr lang="lv-LV" sz="2000" b="0" dirty="0"/>
            <a:t>–</a:t>
          </a:r>
          <a:r>
            <a:rPr lang="lv-LV" sz="2000" b="1" dirty="0"/>
            <a:t> </a:t>
          </a:r>
          <a:r>
            <a:rPr lang="lv-LV" sz="1600" b="1" i="0" dirty="0"/>
            <a:t>«Apliecinājums par interešu konflikta </a:t>
          </a:r>
          <a:r>
            <a:rPr lang="lv-LV" sz="1600" b="1" i="0" dirty="0" err="1"/>
            <a:t>neesību</a:t>
          </a:r>
          <a:r>
            <a:rPr lang="lv-LV" sz="1600" b="1" i="0" dirty="0"/>
            <a:t>» </a:t>
          </a:r>
          <a:r>
            <a:rPr lang="lv-LV" sz="1600" b="0" i="0" dirty="0"/>
            <a:t>-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631DA905-5FB3-491C-B1B0-812745D12E80}" type="parTrans" cxnId="{A753028E-6EA4-4DCF-8C67-C1DB396029B1}">
      <dgm:prSet/>
      <dgm:spPr/>
      <dgm:t>
        <a:bodyPr/>
        <a:lstStyle/>
        <a:p>
          <a:endParaRPr lang="lv-LV"/>
        </a:p>
      </dgm:t>
    </dgm:pt>
    <dgm:pt modelId="{6321A19A-D712-4585-B388-4CC5CB835F74}" type="sibTrans" cxnId="{A753028E-6EA4-4DCF-8C67-C1DB396029B1}">
      <dgm:prSet/>
      <dgm:spPr/>
      <dgm:t>
        <a:bodyPr/>
        <a:lstStyle/>
        <a:p>
          <a:endParaRPr lang="lv-LV"/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757215" custScaleY="889218" custLinFactNeighborX="-1055" custLinFactNeighborY="-5230">
        <dgm:presLayoutVars>
          <dgm:bulletEnabled val="1"/>
        </dgm:presLayoutVars>
      </dgm:prSet>
      <dgm:spPr/>
    </dgm:pt>
    <dgm:pt modelId="{7D3E55A8-4CB3-4226-8587-1C262F5D52B0}" type="pres">
      <dgm:prSet presAssocID="{06CCE1CE-005F-422E-B4AB-B766FA8A70EA}" presName="sibTrans" presStyleCnt="0"/>
      <dgm:spPr/>
    </dgm:pt>
    <dgm:pt modelId="{739616C3-BCAB-45E4-907F-1512EE7E7D28}" type="pres">
      <dgm:prSet presAssocID="{D8C6E05C-BAE8-4309-9BDA-33700896F43C}" presName="node" presStyleLbl="node1" presStyleIdx="1" presStyleCnt="2" custScaleX="1122037" custScaleY="889218" custLinFactNeighborX="13354">
        <dgm:presLayoutVars>
          <dgm:bulletEnabled val="1"/>
        </dgm:presLayoutVars>
      </dgm:prSet>
      <dgm:spPr/>
    </dgm:pt>
  </dgm:ptLst>
  <dgm:cxnLst>
    <dgm:cxn modelId="{DCF6B70D-ABFF-4947-9EFF-7762E4D9F8F2}" type="presOf" srcId="{D8C6E05C-BAE8-4309-9BDA-33700896F43C}" destId="{739616C3-BCAB-45E4-907F-1512EE7E7D28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A753028E-6EA4-4DCF-8C67-C1DB396029B1}" srcId="{4883E15F-6ADE-4FDF-908A-F8A08B8812EE}" destId="{D8C6E05C-BAE8-4309-9BDA-33700896F43C}" srcOrd="1" destOrd="0" parTransId="{631DA905-5FB3-491C-B1B0-812745D12E80}" sibTransId="{6321A19A-D712-4585-B388-4CC5CB835F74}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C766A013-3DCA-480E-AD5C-55E36B722B09}" type="presParOf" srcId="{EF03D92E-770D-461C-9FA0-45C0E729D9E8}" destId="{7D3E55A8-4CB3-4226-8587-1C262F5D52B0}" srcOrd="1" destOrd="0" presId="urn:microsoft.com/office/officeart/2005/8/layout/default"/>
    <dgm:cxn modelId="{38559BCD-356D-4AB8-A7E0-18CC303AC2EC}" type="presParOf" srcId="{EF03D92E-770D-461C-9FA0-45C0E729D9E8}" destId="{739616C3-BCAB-45E4-907F-1512EE7E7D2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STANDARTA GROZĪJUMI</a:t>
          </a:r>
          <a:endParaRPr lang="lv-LV" sz="16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132883" custLinFactNeighborX="1054" custLinFactNeighborY="1120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i="1" dirty="0"/>
            <a:t>Projekta īstenotājs iesniedz Fondā argumentētu Līguma grozījumu pieprasījumu </a:t>
          </a:r>
          <a:r>
            <a:rPr lang="lv-LV" sz="2000" b="1" dirty="0"/>
            <a:t>ne vēlāk kā 10 darbdienas pirms</a:t>
          </a:r>
          <a:r>
            <a:rPr lang="lv-LV" sz="1800" b="1" dirty="0"/>
            <a:t> </a:t>
          </a:r>
          <a:r>
            <a:rPr lang="lv-LV" sz="1800" b="0" i="1" dirty="0"/>
            <a:t>paredzamo izmaiņu spēkā stāšanās </a:t>
          </a:r>
          <a:r>
            <a:rPr lang="lv-LV" sz="1800" i="1" dirty="0"/>
            <a:t>(Līguma 9.1.punkts)</a:t>
          </a:r>
        </a:p>
        <a:p>
          <a:pPr algn="l">
            <a:spcAft>
              <a:spcPts val="600"/>
            </a:spcAft>
          </a:pPr>
          <a:endParaRPr lang="lv-LV" sz="1800" i="1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2000" b="1" dirty="0"/>
            <a:t>Fonds 5 darbdienu laikā izskata</a:t>
          </a:r>
          <a:r>
            <a:rPr lang="lv-LV" sz="2000" dirty="0"/>
            <a:t> </a:t>
          </a:r>
          <a:r>
            <a:rPr lang="lv-LV" sz="1800" i="1" dirty="0"/>
            <a:t>Līguma grozījumu pieprasījumu un, ja piekrīt ierosinātajām izmaiņām, sagatavo Līguma grozījumus (Līguma 9.2.punkts)</a:t>
          </a:r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endParaRPr lang="lv-LV" sz="1800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Līguma grozījumi </a:t>
          </a:r>
          <a:r>
            <a:rPr lang="lv-LV" sz="2000" b="1" dirty="0"/>
            <a:t>stājas spēkā, kad tos parakstījušas abas Puses            </a:t>
          </a:r>
          <a:r>
            <a:rPr lang="lv-LV" sz="1800" i="1" dirty="0"/>
            <a:t>(Līguma 9.2.punkts)</a:t>
          </a:r>
          <a:endParaRPr lang="lv-LV" sz="18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960382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GROZĪJUMI IZŅĒMUMA GADĪJUMOS </a:t>
          </a:r>
          <a:r>
            <a:rPr lang="lv-LV" sz="2000" i="0" dirty="0"/>
            <a:t>(Līguma 9.4.punkts)</a:t>
          </a:r>
          <a:endParaRPr lang="lv-LV" sz="160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132883" custLinFactNeighborX="1054" custLinFactNeighborY="1120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i="1" dirty="0"/>
            <a:t>Līguma grozījumu pieprasījumu var iesniegt arī īsākā termiņā vai pēc attiecīgo izmaiņu veikšanas Projektā, bet</a:t>
          </a:r>
          <a:r>
            <a:rPr lang="lv-LV" sz="1800" dirty="0"/>
            <a:t> </a:t>
          </a:r>
          <a:r>
            <a:rPr lang="lv-LV" sz="2000" b="1" dirty="0"/>
            <a:t>ne vēlāk kā līdz Projekta noslēguma pārskata papildinājumu iesniegšanai</a:t>
          </a:r>
        </a:p>
        <a:p>
          <a:pPr algn="l">
            <a:spcAft>
              <a:spcPts val="600"/>
            </a:spcAft>
          </a:pPr>
          <a:endParaRPr lang="lv-LV" sz="1800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Ja pastāv objektīvi, no Projekta īstenotāja neatkarīgi un attaisnojoši apstākļi, kuru dēļ Līguma grozījumu pieprasījumu nevarēja iesniegt savlaicīgi un </a:t>
          </a:r>
          <a:r>
            <a:rPr lang="lv-LV" sz="2000" b="1" dirty="0"/>
            <a:t>Projekta īstenotājs ir sniedzis tam dokumentālus pierādījumus</a:t>
          </a:r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endParaRPr lang="lv-LV" sz="1800" dirty="0"/>
        </a:p>
        <a:p>
          <a:pPr algn="l">
            <a:spcAft>
              <a:spcPts val="1200"/>
            </a:spcAft>
            <a:buFont typeface="Symbol" panose="05050102010706020507" pitchFamily="18" charset="2"/>
            <a:buChar char=""/>
          </a:pPr>
          <a:r>
            <a:rPr lang="lv-LV" sz="1800" i="1" dirty="0"/>
            <a:t>Ja Fonds piekrīt Projektā veiktajām izmaiņām,</a:t>
          </a:r>
          <a:r>
            <a:rPr lang="lv-LV" sz="1800" dirty="0"/>
            <a:t> </a:t>
          </a:r>
          <a:r>
            <a:rPr lang="lv-LV" sz="2000" b="1" dirty="0"/>
            <a:t>grozījumiem ir atpakaļējs spēks </a:t>
          </a:r>
          <a:r>
            <a:rPr lang="lv-LV" sz="1800" i="1" dirty="0"/>
            <a:t>–  tiek noteikts konkrēts grozījumu spēkā stāšanās datums</a:t>
          </a:r>
          <a:endParaRPr lang="lv-LV" sz="18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960382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FONDA IEROSINĀTI LĪGUMA GROZĪJUMI </a:t>
          </a:r>
          <a:r>
            <a:rPr lang="lv-LV" sz="2000" b="0" dirty="0"/>
            <a:t>(Līguma 9.5.punkts)</a:t>
          </a:r>
          <a:r>
            <a:rPr lang="lv-LV" sz="2000" b="1" dirty="0"/>
            <a:t> 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132883" custLinFactNeighborX="0" custLinFactNeighborY="3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dirty="0"/>
            <a:t>Programmas finansējums veido 100% </a:t>
          </a:r>
        </a:p>
        <a:p>
          <a:pPr>
            <a:spcAft>
              <a:spcPct val="35000"/>
            </a:spcAft>
          </a:pPr>
          <a:r>
            <a:rPr lang="lv-LV" sz="2000" dirty="0"/>
            <a:t>no projekta kopējām attiecināmajām izmaksām </a:t>
          </a:r>
        </a:p>
        <a:p>
          <a:pPr>
            <a:spcAft>
              <a:spcPct val="35000"/>
            </a:spcAft>
          </a:pPr>
          <a:r>
            <a:rPr lang="lv-LV" sz="2000" dirty="0"/>
            <a:t>(Līguma 3.1.punkts)</a:t>
          </a:r>
          <a:endParaRPr lang="lv-LV" sz="20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60286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dirty="0"/>
            <a:t>Projekta īstenotājam nav tiesību atteikt izdarīt tādus Līguma grozījumus, kas izriet no izmaiņām ārējos normatīvajos aktos</a:t>
          </a:r>
        </a:p>
        <a:p>
          <a:pPr algn="l">
            <a:spcAft>
              <a:spcPts val="600"/>
            </a:spcAft>
          </a:pPr>
          <a:endParaRPr lang="lv-LV" sz="1800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dirty="0"/>
            <a:t>Šāda veida grozījumi stājas spēkā bez Projekta īstenotāja piekrišanas uzreiz pēc to paziņošanas Projekta īstenotājam</a:t>
          </a:r>
          <a:endParaRPr lang="lv-LV" sz="18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960382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NAV PIEĻAUJAMI LĪGUMA GROZĪJUMI </a:t>
          </a:r>
          <a:r>
            <a:rPr lang="lv-LV" sz="2000" b="0" dirty="0"/>
            <a:t>(Līguma 9.6.punkts)</a:t>
          </a:r>
          <a:r>
            <a:rPr lang="lv-LV" sz="2000" b="1" dirty="0"/>
            <a:t> 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132883" custLinFactNeighborX="1054" custLinFactNeighborY="1120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i="1" dirty="0"/>
            <a:t>Kas ir </a:t>
          </a:r>
          <a:r>
            <a:rPr lang="lv-LV" sz="2000" b="1" dirty="0"/>
            <a:t>pretrunā programmas Konkursa nolikumā vai Fonda padomes lēmumā </a:t>
          </a:r>
          <a:r>
            <a:rPr lang="lv-LV" sz="1800" i="1" dirty="0"/>
            <a:t>par Projekta pieteikuma apstiprināšanu ar nosacījumu</a:t>
          </a:r>
          <a:r>
            <a:rPr lang="lv-LV" sz="1800" dirty="0"/>
            <a:t> </a:t>
          </a:r>
          <a:r>
            <a:rPr lang="lv-LV" sz="2000" b="1" dirty="0"/>
            <a:t>ietvertajiem nosacījumiem</a:t>
          </a:r>
        </a:p>
        <a:p>
          <a:pPr algn="l">
            <a:spcAft>
              <a:spcPts val="600"/>
            </a:spcAft>
          </a:pPr>
          <a:endParaRPr lang="lv-LV" sz="1800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Kas ir </a:t>
          </a:r>
          <a:r>
            <a:rPr lang="lv-LV" sz="2000" b="1" dirty="0"/>
            <a:t>pretrunā vienādas attieksmes principam </a:t>
          </a:r>
          <a:r>
            <a:rPr lang="lv-LV" sz="1800" i="1" dirty="0"/>
            <a:t>pret visiem projektu iesniedzējiem</a:t>
          </a:r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dirty="0"/>
            <a:t> </a:t>
          </a:r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Kas</a:t>
          </a:r>
          <a:r>
            <a:rPr lang="lv-LV" sz="1800" dirty="0"/>
            <a:t> </a:t>
          </a:r>
          <a:r>
            <a:rPr lang="lv-LV" sz="2000" b="1" dirty="0"/>
            <a:t>būtu varējuši ietekmēt Fonda padomes lēmumu</a:t>
          </a:r>
          <a:r>
            <a:rPr lang="lv-LV" sz="2000" dirty="0"/>
            <a:t> </a:t>
          </a:r>
          <a:r>
            <a:rPr lang="lv-LV" sz="1800" i="1" dirty="0"/>
            <a:t>par programmas finansējuma piešķiršanu Projektam</a:t>
          </a:r>
          <a:endParaRPr lang="lv-LV" sz="18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960382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840"/>
            </a:spcAft>
          </a:pPr>
          <a:r>
            <a:rPr lang="lv-LV" sz="2000" b="1" dirty="0"/>
            <a:t>LĪGUMA GROZĪJUMI NAV NEPIECIEŠAMI </a:t>
          </a:r>
          <a:r>
            <a:rPr lang="lv-LV" sz="2000" b="0" dirty="0"/>
            <a:t>(Līguma 9.7.punkts)</a:t>
          </a:r>
          <a:r>
            <a:rPr lang="lv-LV" sz="2000" b="1" dirty="0"/>
            <a:t> </a:t>
          </a:r>
          <a:endParaRPr lang="lv-LV" sz="1600" b="1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050256" custScaleY="132883" custLinFactNeighborX="1054" custLinFactNeighborY="1120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 algn="l">
            <a:spcAft>
              <a:spcPts val="600"/>
            </a:spcAft>
          </a:pPr>
          <a:r>
            <a:rPr lang="lv-LV" sz="1800" i="1" dirty="0"/>
            <a:t>Ja attiecīgajā budžeta izmaksu </a:t>
          </a:r>
          <a:r>
            <a:rPr lang="lv-LV" sz="1800" i="1" dirty="0" err="1"/>
            <a:t>apakšpozīcijā</a:t>
          </a:r>
          <a:r>
            <a:rPr lang="lv-LV" sz="1800" i="1" dirty="0"/>
            <a:t> </a:t>
          </a:r>
          <a:r>
            <a:rPr lang="lv-LV" sz="2000" b="1" dirty="0"/>
            <a:t>faktisko izmaksu pieaugums nepārsniedz 150 EUR vai 20% no attiecīgās izmaksu </a:t>
          </a:r>
          <a:r>
            <a:rPr lang="lv-LV" sz="2000" b="1" dirty="0" err="1"/>
            <a:t>apakšpozīcijas</a:t>
          </a:r>
          <a:r>
            <a:rPr lang="lv-LV" sz="1800" dirty="0"/>
            <a:t>, </a:t>
          </a:r>
          <a:r>
            <a:rPr lang="lv-LV" sz="1800" i="1" dirty="0"/>
            <a:t>ja izmaksu pieauguma summa pārsniedz 150 EUR</a:t>
          </a:r>
        </a:p>
        <a:p>
          <a:pPr algn="l">
            <a:spcAft>
              <a:spcPts val="600"/>
            </a:spcAft>
          </a:pPr>
          <a:endParaRPr lang="lv-LV" sz="1800" i="1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1800" i="1" dirty="0"/>
            <a:t>Ja tiek veiktas tādas izmaiņas, kas </a:t>
          </a:r>
          <a:r>
            <a:rPr lang="lv-LV" sz="2000" b="1" dirty="0"/>
            <a:t>nemaina Projektu pēc būtības </a:t>
          </a:r>
          <a:r>
            <a:rPr lang="lv-LV" sz="1800" i="1" dirty="0"/>
            <a:t>un tiks sasniegti Projektā plānotie mērķi un rezultāti (piemēram, mainīta aktivitātes norises vieta vai laiks, ja tas nepagarina Projekta īstenošanas periodu u.tml.)</a:t>
          </a:r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endParaRPr lang="lv-LV" sz="1800" i="1" dirty="0"/>
        </a:p>
        <a:p>
          <a:pPr algn="l">
            <a:spcAft>
              <a:spcPts val="600"/>
            </a:spcAft>
            <a:buFont typeface="Symbol" panose="05050102010706020507" pitchFamily="18" charset="2"/>
            <a:buChar char=""/>
          </a:pPr>
          <a:r>
            <a:rPr lang="lv-LV" sz="2000" b="1" dirty="0"/>
            <a:t>Ja mainās Pušu rekvizīti </a:t>
          </a:r>
          <a:r>
            <a:rPr lang="lv-LV" sz="1800" i="1" dirty="0"/>
            <a:t>(kontaktinformācija vai norēķinu rekvizīti); tādā gadījumā Puse, kuras rekvizīti mainās, par to rakstiski paziņo otrai Pusei</a:t>
          </a:r>
          <a:endParaRPr lang="lv-LV" sz="1800" i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1998049" custScaleY="960382" custLinFactY="-44287" custLinFactNeighborX="-1220" custLinFactNeighborY="-100000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b="0" i="1" dirty="0"/>
            <a:t>Pārskatu periodi un iesniegšanas termiņi norādīti attiecīgi Līguma 6.1.1.punktā (ja projekts garāks par 5 mēnešiem) un 6.2.1.4.punktā</a:t>
          </a:r>
          <a:endParaRPr lang="lv-LV" sz="2000" b="1" i="1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Starpposma pārskata iesniegšanas termiņš – </a:t>
          </a:r>
        </a:p>
        <a:p>
          <a:pPr>
            <a:spcAft>
              <a:spcPct val="35000"/>
            </a:spcAft>
          </a:pPr>
          <a:r>
            <a:rPr lang="lv-LV" sz="2000" b="1" i="0" dirty="0"/>
            <a:t>5 darbdienas </a:t>
          </a:r>
          <a:r>
            <a:rPr lang="lv-LV" sz="2000" b="0" i="1" dirty="0"/>
            <a:t>– noteikts, lai samazinātu laiku, kas nepieciešams, lai projektam pēc pārskata apstiprināšanas varētu veikt 2.avansa maksājumu</a:t>
          </a:r>
          <a:endParaRPr lang="lv-LV" sz="2000" b="1" i="1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Noslēguma pārskata iesniegšanas termiņš – </a:t>
          </a:r>
        </a:p>
        <a:p>
          <a:pPr>
            <a:spcAft>
              <a:spcPct val="35000"/>
            </a:spcAft>
          </a:pPr>
          <a:r>
            <a:rPr lang="lv-LV" sz="2000" b="1" i="0" dirty="0"/>
            <a:t>10 darbdienas</a:t>
          </a:r>
          <a:r>
            <a:rPr lang="lv-LV" sz="2000" b="0" i="0" dirty="0"/>
            <a:t>, </a:t>
          </a:r>
        </a:p>
        <a:p>
          <a:pPr>
            <a:spcAft>
              <a:spcPct val="35000"/>
            </a:spcAft>
          </a:pPr>
          <a:r>
            <a:rPr lang="lv-LV" sz="2000" b="0" i="1" dirty="0">
              <a:solidFill>
                <a:srgbClr val="C00000"/>
              </a:solidFill>
            </a:rPr>
            <a:t>izņemot</a:t>
          </a:r>
          <a:r>
            <a:rPr lang="lv-LV" sz="2000" b="0" i="0" dirty="0">
              <a:solidFill>
                <a:srgbClr val="C00000"/>
              </a:solidFill>
            </a:rPr>
            <a:t> </a:t>
          </a:r>
          <a:r>
            <a:rPr lang="lv-LV" sz="2000" b="1" i="0" dirty="0">
              <a:solidFill>
                <a:srgbClr val="C00000"/>
              </a:solidFill>
            </a:rPr>
            <a:t>projektiem, kuri tiek īstenoti                  līdz 20.11.2021.</a:t>
          </a:r>
          <a:r>
            <a:rPr lang="lv-LV" sz="2000" b="0" i="0" dirty="0">
              <a:solidFill>
                <a:srgbClr val="C00000"/>
              </a:solidFill>
            </a:rPr>
            <a:t>, </a:t>
          </a:r>
          <a:r>
            <a:rPr lang="lv-LV" sz="2000" b="0" i="1" dirty="0">
              <a:solidFill>
                <a:srgbClr val="C00000"/>
              </a:solidFill>
            </a:rPr>
            <a:t>noslēguma pārskata iesniegšana paredzēta </a:t>
          </a:r>
          <a:r>
            <a:rPr lang="lv-LV" sz="2000" b="1" i="0" dirty="0">
              <a:solidFill>
                <a:srgbClr val="C00000"/>
              </a:solidFill>
            </a:rPr>
            <a:t>22.11.2021.</a:t>
          </a: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B79C3656-49DB-41CF-892E-99E5CE8329D9}" type="pres">
      <dgm:prSet presAssocID="{8CEA7AD4-3039-4070-B98E-77D030D64A55}" presName="ThreeNodes_1" presStyleLbl="node1" presStyleIdx="0" presStyleCnt="3" custScaleY="94271" custLinFactNeighborX="406" custLinFactNeighborY="17473">
        <dgm:presLayoutVars>
          <dgm:bulletEnabled val="1"/>
        </dgm:presLayoutVars>
      </dgm:prSet>
      <dgm:spPr/>
    </dgm:pt>
    <dgm:pt modelId="{6F9F75D8-4278-4F4C-A1D7-61CEED484D36}" type="pres">
      <dgm:prSet presAssocID="{8CEA7AD4-3039-4070-B98E-77D030D64A55}" presName="ThreeNodes_2" presStyleLbl="node1" presStyleIdx="1" presStyleCnt="3">
        <dgm:presLayoutVars>
          <dgm:bulletEnabled val="1"/>
        </dgm:presLayoutVars>
      </dgm:prSet>
      <dgm:spPr/>
    </dgm:pt>
    <dgm:pt modelId="{C6BAE2EA-E68B-4FAA-B9D7-F7B36FC11236}" type="pres">
      <dgm:prSet presAssocID="{8CEA7AD4-3039-4070-B98E-77D030D64A55}" presName="ThreeNodes_3" presStyleLbl="node1" presStyleIdx="2" presStyleCnt="3" custScaleY="101645" custLinFactNeighborX="203" custLinFactNeighborY="-13105">
        <dgm:presLayoutVars>
          <dgm:bulletEnabled val="1"/>
        </dgm:presLayoutVars>
      </dgm:prSet>
      <dgm:spPr/>
    </dgm:pt>
    <dgm:pt modelId="{802533FD-FEA1-47D7-8B38-3E83D41E6DF7}" type="pres">
      <dgm:prSet presAssocID="{8CEA7AD4-3039-4070-B98E-77D030D64A55}" presName="ThreeConn_1-2" presStyleLbl="fgAccFollowNode1" presStyleIdx="0" presStyleCnt="2" custLinFactNeighborX="6720" custLinFactNeighborY="23041">
        <dgm:presLayoutVars>
          <dgm:bulletEnabled val="1"/>
        </dgm:presLayoutVars>
      </dgm:prSet>
      <dgm:spPr/>
    </dgm:pt>
    <dgm:pt modelId="{E0538F33-EC24-4899-8A16-93EEE7578E40}" type="pres">
      <dgm:prSet presAssocID="{8CEA7AD4-3039-4070-B98E-77D030D64A55}" presName="ThreeConn_2-3" presStyleLbl="fgAccFollowNode1" presStyleIdx="1" presStyleCnt="2">
        <dgm:presLayoutVars>
          <dgm:bulletEnabled val="1"/>
        </dgm:presLayoutVars>
      </dgm:prSet>
      <dgm:spPr/>
    </dgm:pt>
    <dgm:pt modelId="{09DD585A-419A-4E98-A3F3-C0733B874A50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6FB26883-5F86-496B-A6DD-3AE4974CB2E2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BD117503-3790-4A83-BE75-8F7EADFD6C9D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954202-9FC3-4BA1-B533-1D257FA038C4}" type="presOf" srcId="{68A37103-3736-498C-B427-8223FC8FF964}" destId="{E0538F33-EC24-4899-8A16-93EEE7578E40}" srcOrd="0" destOrd="0" presId="urn:microsoft.com/office/officeart/2005/8/layout/vProcess5"/>
    <dgm:cxn modelId="{DC821B07-7C0F-4191-B793-36A514BB924C}" type="presOf" srcId="{A840C4A4-E34E-4527-81D0-965DF2B017BB}" destId="{09DD585A-419A-4E98-A3F3-C0733B874A50}" srcOrd="1" destOrd="0" presId="urn:microsoft.com/office/officeart/2005/8/layout/vProcess5"/>
    <dgm:cxn modelId="{07F9DD07-B00A-4F3F-A31A-32153E7FAB99}" type="presOf" srcId="{8B424965-00B1-4182-A670-1385C6A77B8C}" destId="{C6BAE2EA-E68B-4FAA-B9D7-F7B36FC11236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5CD37A62-6F64-4EF5-84C9-6434311686A3}" type="presOf" srcId="{416DB221-AED0-4A53-A08A-0CD19B381D4C}" destId="{802533FD-FEA1-47D7-8B38-3E83D41E6DF7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D58970A7-FC6F-494C-A866-C8C77213833E}" type="presOf" srcId="{5816C078-69AC-4EF5-8C27-40CD92226E90}" destId="{6FB26883-5F86-496B-A6DD-3AE4974CB2E2}" srcOrd="1" destOrd="0" presId="urn:microsoft.com/office/officeart/2005/8/layout/vProcess5"/>
    <dgm:cxn modelId="{394E33C2-E0C5-4E66-A092-6D77FB8606BB}" type="presOf" srcId="{8B424965-00B1-4182-A670-1385C6A77B8C}" destId="{BD117503-3790-4A83-BE75-8F7EADFD6C9D}" srcOrd="1" destOrd="0" presId="urn:microsoft.com/office/officeart/2005/8/layout/vProcess5"/>
    <dgm:cxn modelId="{3AEBB9E3-296F-4452-91CD-674BE5EACBCC}" type="presOf" srcId="{5816C078-69AC-4EF5-8C27-40CD92226E90}" destId="{6F9F75D8-4278-4F4C-A1D7-61CEED484D36}" srcOrd="0" destOrd="0" presId="urn:microsoft.com/office/officeart/2005/8/layout/vProcess5"/>
    <dgm:cxn modelId="{E84AABFD-AC0C-4C6D-BB35-F1308CC363C8}" type="presOf" srcId="{A840C4A4-E34E-4527-81D0-965DF2B017BB}" destId="{B79C3656-49DB-41CF-892E-99E5CE8329D9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4E93A3E-AD4D-4DD6-9DA7-B62A632F118A}" type="presParOf" srcId="{1396E13A-2A55-4743-955C-BF1E4ED95C6F}" destId="{B79C3656-49DB-41CF-892E-99E5CE8329D9}" srcOrd="1" destOrd="0" presId="urn:microsoft.com/office/officeart/2005/8/layout/vProcess5"/>
    <dgm:cxn modelId="{DEC85545-484E-4781-9BBD-E33A3B994034}" type="presParOf" srcId="{1396E13A-2A55-4743-955C-BF1E4ED95C6F}" destId="{6F9F75D8-4278-4F4C-A1D7-61CEED484D36}" srcOrd="2" destOrd="0" presId="urn:microsoft.com/office/officeart/2005/8/layout/vProcess5"/>
    <dgm:cxn modelId="{1AD9F504-4EC9-404E-8DBC-808B564F8FC2}" type="presParOf" srcId="{1396E13A-2A55-4743-955C-BF1E4ED95C6F}" destId="{C6BAE2EA-E68B-4FAA-B9D7-F7B36FC11236}" srcOrd="3" destOrd="0" presId="urn:microsoft.com/office/officeart/2005/8/layout/vProcess5"/>
    <dgm:cxn modelId="{F06C4DAF-3101-4137-B4D2-97100C8FC271}" type="presParOf" srcId="{1396E13A-2A55-4743-955C-BF1E4ED95C6F}" destId="{802533FD-FEA1-47D7-8B38-3E83D41E6DF7}" srcOrd="4" destOrd="0" presId="urn:microsoft.com/office/officeart/2005/8/layout/vProcess5"/>
    <dgm:cxn modelId="{1F73DD75-6A49-426A-AB9F-3DBC78D58F30}" type="presParOf" srcId="{1396E13A-2A55-4743-955C-BF1E4ED95C6F}" destId="{E0538F33-EC24-4899-8A16-93EEE7578E40}" srcOrd="5" destOrd="0" presId="urn:microsoft.com/office/officeart/2005/8/layout/vProcess5"/>
    <dgm:cxn modelId="{5696BCCD-5761-4215-90A2-0D0476F5C421}" type="presParOf" srcId="{1396E13A-2A55-4743-955C-BF1E4ED95C6F}" destId="{09DD585A-419A-4E98-A3F3-C0733B874A50}" srcOrd="6" destOrd="0" presId="urn:microsoft.com/office/officeart/2005/8/layout/vProcess5"/>
    <dgm:cxn modelId="{339C2394-B6A8-4A1F-ACC3-AE12FD34AA46}" type="presParOf" srcId="{1396E13A-2A55-4743-955C-BF1E4ED95C6F}" destId="{6FB26883-5F86-496B-A6DD-3AE4974CB2E2}" srcOrd="7" destOrd="0" presId="urn:microsoft.com/office/officeart/2005/8/layout/vProcess5"/>
    <dgm:cxn modelId="{01938B90-B668-46A4-9954-4174CD65B236}" type="presParOf" srcId="{1396E13A-2A55-4743-955C-BF1E4ED95C6F}" destId="{BD117503-3790-4A83-BE75-8F7EADFD6C9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i="1" dirty="0"/>
            <a:t>Elektroniska dokumentu aprite nodrošina iespējami operatīvu dokumentu un informācijas apmaiņu </a:t>
          </a:r>
          <a:endParaRPr lang="lv-LV" sz="20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2020.gadā COVID ierobežojumu apstākļos projektu īstenotāji ļoti veiksmīgi adaptējās jaunajai situācijai, ar absolūtu vairumu īstenotāju Līgumi tika noslēgti elektroniski, tāpat arī elektroniski tika iesniegti projektu starpposma un noslēguma pārskati </a:t>
          </a:r>
          <a:endParaRPr lang="lv-LV" sz="20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Visi Līgumi 2021.gadā NVO fondā īstenojamiem projektiem tika noslēgti elektroniski</a:t>
          </a:r>
          <a:endParaRPr lang="lv-LV" sz="20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B79C3656-49DB-41CF-892E-99E5CE8329D9}" type="pres">
      <dgm:prSet presAssocID="{8CEA7AD4-3039-4070-B98E-77D030D64A55}" presName="ThreeNodes_1" presStyleLbl="node1" presStyleIdx="0" presStyleCnt="3" custScaleY="94271" custLinFactNeighborX="406" custLinFactNeighborY="17473">
        <dgm:presLayoutVars>
          <dgm:bulletEnabled val="1"/>
        </dgm:presLayoutVars>
      </dgm:prSet>
      <dgm:spPr/>
    </dgm:pt>
    <dgm:pt modelId="{6F9F75D8-4278-4F4C-A1D7-61CEED484D36}" type="pres">
      <dgm:prSet presAssocID="{8CEA7AD4-3039-4070-B98E-77D030D64A55}" presName="ThreeNodes_2" presStyleLbl="node1" presStyleIdx="1" presStyleCnt="3">
        <dgm:presLayoutVars>
          <dgm:bulletEnabled val="1"/>
        </dgm:presLayoutVars>
      </dgm:prSet>
      <dgm:spPr/>
    </dgm:pt>
    <dgm:pt modelId="{C6BAE2EA-E68B-4FAA-B9D7-F7B36FC11236}" type="pres">
      <dgm:prSet presAssocID="{8CEA7AD4-3039-4070-B98E-77D030D64A55}" presName="ThreeNodes_3" presStyleLbl="node1" presStyleIdx="2" presStyleCnt="3" custScaleY="101645" custLinFactNeighborX="203" custLinFactNeighborY="-13105">
        <dgm:presLayoutVars>
          <dgm:bulletEnabled val="1"/>
        </dgm:presLayoutVars>
      </dgm:prSet>
      <dgm:spPr/>
    </dgm:pt>
    <dgm:pt modelId="{802533FD-FEA1-47D7-8B38-3E83D41E6DF7}" type="pres">
      <dgm:prSet presAssocID="{8CEA7AD4-3039-4070-B98E-77D030D64A55}" presName="ThreeConn_1-2" presStyleLbl="fgAccFollowNode1" presStyleIdx="0" presStyleCnt="2" custLinFactNeighborX="6720" custLinFactNeighborY="23041">
        <dgm:presLayoutVars>
          <dgm:bulletEnabled val="1"/>
        </dgm:presLayoutVars>
      </dgm:prSet>
      <dgm:spPr/>
    </dgm:pt>
    <dgm:pt modelId="{E0538F33-EC24-4899-8A16-93EEE7578E40}" type="pres">
      <dgm:prSet presAssocID="{8CEA7AD4-3039-4070-B98E-77D030D64A55}" presName="ThreeConn_2-3" presStyleLbl="fgAccFollowNode1" presStyleIdx="1" presStyleCnt="2">
        <dgm:presLayoutVars>
          <dgm:bulletEnabled val="1"/>
        </dgm:presLayoutVars>
      </dgm:prSet>
      <dgm:spPr/>
    </dgm:pt>
    <dgm:pt modelId="{09DD585A-419A-4E98-A3F3-C0733B874A50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6FB26883-5F86-496B-A6DD-3AE4974CB2E2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BD117503-3790-4A83-BE75-8F7EADFD6C9D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954202-9FC3-4BA1-B533-1D257FA038C4}" type="presOf" srcId="{68A37103-3736-498C-B427-8223FC8FF964}" destId="{E0538F33-EC24-4899-8A16-93EEE7578E40}" srcOrd="0" destOrd="0" presId="urn:microsoft.com/office/officeart/2005/8/layout/vProcess5"/>
    <dgm:cxn modelId="{DC821B07-7C0F-4191-B793-36A514BB924C}" type="presOf" srcId="{A840C4A4-E34E-4527-81D0-965DF2B017BB}" destId="{09DD585A-419A-4E98-A3F3-C0733B874A50}" srcOrd="1" destOrd="0" presId="urn:microsoft.com/office/officeart/2005/8/layout/vProcess5"/>
    <dgm:cxn modelId="{07F9DD07-B00A-4F3F-A31A-32153E7FAB99}" type="presOf" srcId="{8B424965-00B1-4182-A670-1385C6A77B8C}" destId="{C6BAE2EA-E68B-4FAA-B9D7-F7B36FC11236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5CD37A62-6F64-4EF5-84C9-6434311686A3}" type="presOf" srcId="{416DB221-AED0-4A53-A08A-0CD19B381D4C}" destId="{802533FD-FEA1-47D7-8B38-3E83D41E6DF7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D58970A7-FC6F-494C-A866-C8C77213833E}" type="presOf" srcId="{5816C078-69AC-4EF5-8C27-40CD92226E90}" destId="{6FB26883-5F86-496B-A6DD-3AE4974CB2E2}" srcOrd="1" destOrd="0" presId="urn:microsoft.com/office/officeart/2005/8/layout/vProcess5"/>
    <dgm:cxn modelId="{394E33C2-E0C5-4E66-A092-6D77FB8606BB}" type="presOf" srcId="{8B424965-00B1-4182-A670-1385C6A77B8C}" destId="{BD117503-3790-4A83-BE75-8F7EADFD6C9D}" srcOrd="1" destOrd="0" presId="urn:microsoft.com/office/officeart/2005/8/layout/vProcess5"/>
    <dgm:cxn modelId="{3AEBB9E3-296F-4452-91CD-674BE5EACBCC}" type="presOf" srcId="{5816C078-69AC-4EF5-8C27-40CD92226E90}" destId="{6F9F75D8-4278-4F4C-A1D7-61CEED484D36}" srcOrd="0" destOrd="0" presId="urn:microsoft.com/office/officeart/2005/8/layout/vProcess5"/>
    <dgm:cxn modelId="{E84AABFD-AC0C-4C6D-BB35-F1308CC363C8}" type="presOf" srcId="{A840C4A4-E34E-4527-81D0-965DF2B017BB}" destId="{B79C3656-49DB-41CF-892E-99E5CE8329D9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4E93A3E-AD4D-4DD6-9DA7-B62A632F118A}" type="presParOf" srcId="{1396E13A-2A55-4743-955C-BF1E4ED95C6F}" destId="{B79C3656-49DB-41CF-892E-99E5CE8329D9}" srcOrd="1" destOrd="0" presId="urn:microsoft.com/office/officeart/2005/8/layout/vProcess5"/>
    <dgm:cxn modelId="{DEC85545-484E-4781-9BBD-E33A3B994034}" type="presParOf" srcId="{1396E13A-2A55-4743-955C-BF1E4ED95C6F}" destId="{6F9F75D8-4278-4F4C-A1D7-61CEED484D36}" srcOrd="2" destOrd="0" presId="urn:microsoft.com/office/officeart/2005/8/layout/vProcess5"/>
    <dgm:cxn modelId="{1AD9F504-4EC9-404E-8DBC-808B564F8FC2}" type="presParOf" srcId="{1396E13A-2A55-4743-955C-BF1E4ED95C6F}" destId="{C6BAE2EA-E68B-4FAA-B9D7-F7B36FC11236}" srcOrd="3" destOrd="0" presId="urn:microsoft.com/office/officeart/2005/8/layout/vProcess5"/>
    <dgm:cxn modelId="{F06C4DAF-3101-4137-B4D2-97100C8FC271}" type="presParOf" srcId="{1396E13A-2A55-4743-955C-BF1E4ED95C6F}" destId="{802533FD-FEA1-47D7-8B38-3E83D41E6DF7}" srcOrd="4" destOrd="0" presId="urn:microsoft.com/office/officeart/2005/8/layout/vProcess5"/>
    <dgm:cxn modelId="{1F73DD75-6A49-426A-AB9F-3DBC78D58F30}" type="presParOf" srcId="{1396E13A-2A55-4743-955C-BF1E4ED95C6F}" destId="{E0538F33-EC24-4899-8A16-93EEE7578E40}" srcOrd="5" destOrd="0" presId="urn:microsoft.com/office/officeart/2005/8/layout/vProcess5"/>
    <dgm:cxn modelId="{5696BCCD-5761-4215-90A2-0D0476F5C421}" type="presParOf" srcId="{1396E13A-2A55-4743-955C-BF1E4ED95C6F}" destId="{09DD585A-419A-4E98-A3F3-C0733B874A50}" srcOrd="6" destOrd="0" presId="urn:microsoft.com/office/officeart/2005/8/layout/vProcess5"/>
    <dgm:cxn modelId="{339C2394-B6A8-4A1F-ACC3-AE12FD34AA46}" type="presParOf" srcId="{1396E13A-2A55-4743-955C-BF1E4ED95C6F}" destId="{6FB26883-5F86-496B-A6DD-3AE4974CB2E2}" srcOrd="7" destOrd="0" presId="urn:microsoft.com/office/officeart/2005/8/layout/vProcess5"/>
    <dgm:cxn modelId="{01938B90-B668-46A4-9954-4174CD65B236}" type="presParOf" srcId="{1396E13A-2A55-4743-955C-BF1E4ED95C6F}" destId="{BD117503-3790-4A83-BE75-8F7EADFD6C9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i="1" dirty="0"/>
            <a:t>SATURA ATSKAITES, kurā integrēts Attiecināmo izdevumu apliecinājums (7.punkts)</a:t>
          </a:r>
          <a:endParaRPr lang="lv-LV" sz="20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Satura – aktivitāšu īstenošanu apliecinošiem pielikumiem</a:t>
          </a:r>
          <a:endParaRPr lang="lv-LV" sz="20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i="1"/>
            <a:t>FINANŠU ATSKAITES, kurā iekļautas pārskata periodā faktiski veiktie maksājumi </a:t>
          </a:r>
          <a:endParaRPr lang="lv-LV" sz="20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F3861E20-EFB8-405F-8E9F-3368727CE40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i="1" dirty="0"/>
            <a:t>Finanšu atskaitē iekļautas izmaksas pamatojošiem dokumentiem</a:t>
          </a:r>
          <a:endParaRPr lang="lv-LV" sz="2000" b="1" i="0" dirty="0">
            <a:solidFill>
              <a:srgbClr val="C00000"/>
            </a:solidFill>
          </a:endParaRPr>
        </a:p>
      </dgm:t>
    </dgm:pt>
    <dgm:pt modelId="{F1706DFB-20A5-41CA-BD2A-64B83A4B591A}" type="parTrans" cxnId="{596163D6-F1E0-4B32-94C7-B0176EB88187}">
      <dgm:prSet/>
      <dgm:spPr/>
      <dgm:t>
        <a:bodyPr/>
        <a:lstStyle/>
        <a:p>
          <a:endParaRPr lang="lv-LV"/>
        </a:p>
      </dgm:t>
    </dgm:pt>
    <dgm:pt modelId="{F1CBB250-2D4A-459D-9638-0A9CB83401FA}" type="sibTrans" cxnId="{596163D6-F1E0-4B32-94C7-B0176EB88187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3A3042DC-F9B9-42B4-BD8F-9CC727D8027A}" type="pres">
      <dgm:prSet presAssocID="{8CEA7AD4-3039-4070-B98E-77D030D64A55}" presName="FourNodes_1" presStyleLbl="node1" presStyleIdx="0" presStyleCnt="4">
        <dgm:presLayoutVars>
          <dgm:bulletEnabled val="1"/>
        </dgm:presLayoutVars>
      </dgm:prSet>
      <dgm:spPr/>
    </dgm:pt>
    <dgm:pt modelId="{CD350459-401F-48F4-8932-D2F42816F316}" type="pres">
      <dgm:prSet presAssocID="{8CEA7AD4-3039-4070-B98E-77D030D64A55}" presName="FourNodes_2" presStyleLbl="node1" presStyleIdx="1" presStyleCnt="4">
        <dgm:presLayoutVars>
          <dgm:bulletEnabled val="1"/>
        </dgm:presLayoutVars>
      </dgm:prSet>
      <dgm:spPr/>
    </dgm:pt>
    <dgm:pt modelId="{DAB5B97B-7E8D-4CE3-816B-4FB2B3E60300}" type="pres">
      <dgm:prSet presAssocID="{8CEA7AD4-3039-4070-B98E-77D030D64A55}" presName="FourNodes_3" presStyleLbl="node1" presStyleIdx="2" presStyleCnt="4">
        <dgm:presLayoutVars>
          <dgm:bulletEnabled val="1"/>
        </dgm:presLayoutVars>
      </dgm:prSet>
      <dgm:spPr/>
    </dgm:pt>
    <dgm:pt modelId="{72B44DB7-4A3C-46B1-842F-C714992159E5}" type="pres">
      <dgm:prSet presAssocID="{8CEA7AD4-3039-4070-B98E-77D030D64A55}" presName="FourNodes_4" presStyleLbl="node1" presStyleIdx="3" presStyleCnt="4">
        <dgm:presLayoutVars>
          <dgm:bulletEnabled val="1"/>
        </dgm:presLayoutVars>
      </dgm:prSet>
      <dgm:spPr/>
    </dgm:pt>
    <dgm:pt modelId="{52120FA6-4078-48F4-AB3B-ABD9C8C063FF}" type="pres">
      <dgm:prSet presAssocID="{8CEA7AD4-3039-4070-B98E-77D030D64A55}" presName="FourConn_1-2" presStyleLbl="fgAccFollowNode1" presStyleIdx="0" presStyleCnt="3">
        <dgm:presLayoutVars>
          <dgm:bulletEnabled val="1"/>
        </dgm:presLayoutVars>
      </dgm:prSet>
      <dgm:spPr/>
    </dgm:pt>
    <dgm:pt modelId="{1DBA7A7D-3C28-49E3-A439-B5C6F4F22F52}" type="pres">
      <dgm:prSet presAssocID="{8CEA7AD4-3039-4070-B98E-77D030D64A55}" presName="FourConn_2-3" presStyleLbl="fgAccFollowNode1" presStyleIdx="1" presStyleCnt="3">
        <dgm:presLayoutVars>
          <dgm:bulletEnabled val="1"/>
        </dgm:presLayoutVars>
      </dgm:prSet>
      <dgm:spPr/>
    </dgm:pt>
    <dgm:pt modelId="{E87BC2AA-5B55-4BC1-8301-862F49C149C2}" type="pres">
      <dgm:prSet presAssocID="{8CEA7AD4-3039-4070-B98E-77D030D64A55}" presName="FourConn_3-4" presStyleLbl="fgAccFollowNode1" presStyleIdx="2" presStyleCnt="3">
        <dgm:presLayoutVars>
          <dgm:bulletEnabled val="1"/>
        </dgm:presLayoutVars>
      </dgm:prSet>
      <dgm:spPr/>
    </dgm:pt>
    <dgm:pt modelId="{9CDEFF1A-90AB-4C0A-A04E-02F43F7AE491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FED2EF76-6F71-4A8E-905B-EEE1E9783A85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73409E0D-EE21-4BCC-A0EC-1F3E931D8D63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092E8A02-315E-44EF-A9BD-7171B24D42D9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199490D-644E-42B3-BE19-11A1B9D40474}" type="presOf" srcId="{8B424965-00B1-4182-A670-1385C6A77B8C}" destId="{73409E0D-EE21-4BCC-A0EC-1F3E931D8D63}" srcOrd="1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BC97531C-1F05-4B62-A23E-0709D1B4F285}" type="presOf" srcId="{F3861E20-EFB8-405F-8E9F-3368727CE400}" destId="{72B44DB7-4A3C-46B1-842F-C714992159E5}" srcOrd="0" destOrd="0" presId="urn:microsoft.com/office/officeart/2005/8/layout/vProcess5"/>
    <dgm:cxn modelId="{FF11EC1F-DFCA-492F-A68F-CA837F49FAED}" type="presOf" srcId="{5816C078-69AC-4EF5-8C27-40CD92226E90}" destId="{FED2EF76-6F71-4A8E-905B-EEE1E9783A85}" srcOrd="1" destOrd="0" presId="urn:microsoft.com/office/officeart/2005/8/layout/vProcess5"/>
    <dgm:cxn modelId="{52FD002D-FBC9-4052-BBB9-8039DE91B6D4}" type="presOf" srcId="{A840C4A4-E34E-4527-81D0-965DF2B017BB}" destId="{3A3042DC-F9B9-42B4-BD8F-9CC727D8027A}" srcOrd="0" destOrd="0" presId="urn:microsoft.com/office/officeart/2005/8/layout/vProcess5"/>
    <dgm:cxn modelId="{7B3C9351-ED18-4639-8136-78C658883304}" type="presOf" srcId="{F3861E20-EFB8-405F-8E9F-3368727CE400}" destId="{092E8A02-315E-44EF-A9BD-7171B24D42D9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CAF89488-0006-4D7F-9623-FA8A5084DF18}" type="presOf" srcId="{BDCBE804-ECBD-4901-A4EB-8F77B20FA041}" destId="{E87BC2AA-5B55-4BC1-8301-862F49C149C2}" srcOrd="0" destOrd="0" presId="urn:microsoft.com/office/officeart/2005/8/layout/vProcess5"/>
    <dgm:cxn modelId="{AF4DD08C-B4A1-42AD-BB40-C265FA4468B5}" type="presOf" srcId="{A840C4A4-E34E-4527-81D0-965DF2B017BB}" destId="{9CDEFF1A-90AB-4C0A-A04E-02F43F7AE491}" srcOrd="1" destOrd="0" presId="urn:microsoft.com/office/officeart/2005/8/layout/vProcess5"/>
    <dgm:cxn modelId="{29D27890-D0AE-4477-BEAA-384E6351C68C}" type="presOf" srcId="{8B424965-00B1-4182-A670-1385C6A77B8C}" destId="{DAB5B97B-7E8D-4CE3-816B-4FB2B3E60300}" srcOrd="0" destOrd="0" presId="urn:microsoft.com/office/officeart/2005/8/layout/vProcess5"/>
    <dgm:cxn modelId="{6EB85B95-4207-412E-B984-40BB39A4E60E}" type="presOf" srcId="{5816C078-69AC-4EF5-8C27-40CD92226E90}" destId="{CD350459-401F-48F4-8932-D2F42816F316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340BD5AB-75D2-4A21-A22E-CDC8259BED9F}" type="presOf" srcId="{68A37103-3736-498C-B427-8223FC8FF964}" destId="{1DBA7A7D-3C28-49E3-A439-B5C6F4F22F52}" srcOrd="0" destOrd="0" presId="urn:microsoft.com/office/officeart/2005/8/layout/vProcess5"/>
    <dgm:cxn modelId="{596163D6-F1E0-4B32-94C7-B0176EB88187}" srcId="{8CEA7AD4-3039-4070-B98E-77D030D64A55}" destId="{F3861E20-EFB8-405F-8E9F-3368727CE400}" srcOrd="3" destOrd="0" parTransId="{F1706DFB-20A5-41CA-BD2A-64B83A4B591A}" sibTransId="{F1CBB250-2D4A-459D-9638-0A9CB83401FA}"/>
    <dgm:cxn modelId="{99CB42E0-67E5-4F97-8DA4-681384227A64}" type="presOf" srcId="{416DB221-AED0-4A53-A08A-0CD19B381D4C}" destId="{52120FA6-4078-48F4-AB3B-ABD9C8C063FF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DA57D8C5-41C8-4B1A-A13F-D518A1B93907}" type="presParOf" srcId="{1396E13A-2A55-4743-955C-BF1E4ED95C6F}" destId="{3A3042DC-F9B9-42B4-BD8F-9CC727D8027A}" srcOrd="1" destOrd="0" presId="urn:microsoft.com/office/officeart/2005/8/layout/vProcess5"/>
    <dgm:cxn modelId="{8FD13EF1-1BC1-48FE-8F5A-2C7797BDD8BA}" type="presParOf" srcId="{1396E13A-2A55-4743-955C-BF1E4ED95C6F}" destId="{CD350459-401F-48F4-8932-D2F42816F316}" srcOrd="2" destOrd="0" presId="urn:microsoft.com/office/officeart/2005/8/layout/vProcess5"/>
    <dgm:cxn modelId="{301EA603-93BA-4C8F-B590-18EF5266F172}" type="presParOf" srcId="{1396E13A-2A55-4743-955C-BF1E4ED95C6F}" destId="{DAB5B97B-7E8D-4CE3-816B-4FB2B3E60300}" srcOrd="3" destOrd="0" presId="urn:microsoft.com/office/officeart/2005/8/layout/vProcess5"/>
    <dgm:cxn modelId="{50DD5D76-02C2-4659-9BF8-D5E3551E0254}" type="presParOf" srcId="{1396E13A-2A55-4743-955C-BF1E4ED95C6F}" destId="{72B44DB7-4A3C-46B1-842F-C714992159E5}" srcOrd="4" destOrd="0" presId="urn:microsoft.com/office/officeart/2005/8/layout/vProcess5"/>
    <dgm:cxn modelId="{6DDEA699-273B-4ECD-8F35-70DDA3FAAEB6}" type="presParOf" srcId="{1396E13A-2A55-4743-955C-BF1E4ED95C6F}" destId="{52120FA6-4078-48F4-AB3B-ABD9C8C063FF}" srcOrd="5" destOrd="0" presId="urn:microsoft.com/office/officeart/2005/8/layout/vProcess5"/>
    <dgm:cxn modelId="{245DD785-3C45-40CB-BC01-1DDC6C3AA39C}" type="presParOf" srcId="{1396E13A-2A55-4743-955C-BF1E4ED95C6F}" destId="{1DBA7A7D-3C28-49E3-A439-B5C6F4F22F52}" srcOrd="6" destOrd="0" presId="urn:microsoft.com/office/officeart/2005/8/layout/vProcess5"/>
    <dgm:cxn modelId="{15F252A8-7217-44C8-B13A-B115EB235368}" type="presParOf" srcId="{1396E13A-2A55-4743-955C-BF1E4ED95C6F}" destId="{E87BC2AA-5B55-4BC1-8301-862F49C149C2}" srcOrd="7" destOrd="0" presId="urn:microsoft.com/office/officeart/2005/8/layout/vProcess5"/>
    <dgm:cxn modelId="{77BC23A6-A4FF-45D8-9EE2-DB6B98E4113F}" type="presParOf" srcId="{1396E13A-2A55-4743-955C-BF1E4ED95C6F}" destId="{9CDEFF1A-90AB-4C0A-A04E-02F43F7AE491}" srcOrd="8" destOrd="0" presId="urn:microsoft.com/office/officeart/2005/8/layout/vProcess5"/>
    <dgm:cxn modelId="{3C5323A4-888E-4A7E-A771-5FEBDC803965}" type="presParOf" srcId="{1396E13A-2A55-4743-955C-BF1E4ED95C6F}" destId="{FED2EF76-6F71-4A8E-905B-EEE1E9783A85}" srcOrd="9" destOrd="0" presId="urn:microsoft.com/office/officeart/2005/8/layout/vProcess5"/>
    <dgm:cxn modelId="{649E9513-BA01-4DC1-BD42-D88350BB4597}" type="presParOf" srcId="{1396E13A-2A55-4743-955C-BF1E4ED95C6F}" destId="{73409E0D-EE21-4BCC-A0EC-1F3E931D8D63}" srcOrd="10" destOrd="0" presId="urn:microsoft.com/office/officeart/2005/8/layout/vProcess5"/>
    <dgm:cxn modelId="{C5B1433B-A228-4A9A-B802-DF4A65EA6BF2}" type="presParOf" srcId="{1396E13A-2A55-4743-955C-BF1E4ED95C6F}" destId="{092E8A02-315E-44EF-A9BD-7171B24D42D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b="0" i="1" dirty="0"/>
            <a:t>Viena veidlapa abiem pārskatiem – jāizvēlas pārskata veids – </a:t>
          </a:r>
          <a:r>
            <a:rPr lang="lv-LV" sz="2000" b="1" i="1" dirty="0"/>
            <a:t>STARPPOSMA vai NOSLĒGUMA pārskats</a:t>
          </a:r>
          <a:endParaRPr lang="lv-LV" sz="20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1" dirty="0"/>
            <a:t>Starpposma pārskatā netiek aizpildītas sadaļas</a:t>
          </a:r>
          <a:r>
            <a:rPr lang="lv-LV" sz="2000" b="0" i="1" dirty="0"/>
            <a:t>, kas paredzētas informācijas norādīšanai par projektu kopumā, tikai iesniedzot noslēguma pārskatu – </a:t>
          </a:r>
        </a:p>
        <a:p>
          <a:pPr>
            <a:spcAft>
              <a:spcPts val="0"/>
            </a:spcAft>
          </a:pPr>
          <a:r>
            <a:rPr lang="lv-LV" sz="2000" b="0" i="1" dirty="0"/>
            <a:t>projekta mērķa un mērķa grupas sasniegšana</a:t>
          </a:r>
          <a:endParaRPr lang="lv-LV" sz="16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1" dirty="0"/>
            <a:t>Aktivitāšu numerācija un nosaukumi</a:t>
          </a:r>
          <a:r>
            <a:rPr lang="lv-LV" sz="2000" b="0" i="1" dirty="0"/>
            <a:t> – lietojami atbilstoši projekta Līguma pielikumā (projekta pieteikumā) norādītajam</a:t>
          </a:r>
          <a:endParaRPr lang="lv-LV" sz="20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B79C3656-49DB-41CF-892E-99E5CE8329D9}" type="pres">
      <dgm:prSet presAssocID="{8CEA7AD4-3039-4070-B98E-77D030D64A55}" presName="ThreeNodes_1" presStyleLbl="node1" presStyleIdx="0" presStyleCnt="3" custScaleY="94271" custLinFactNeighborX="406" custLinFactNeighborY="17473">
        <dgm:presLayoutVars>
          <dgm:bulletEnabled val="1"/>
        </dgm:presLayoutVars>
      </dgm:prSet>
      <dgm:spPr/>
    </dgm:pt>
    <dgm:pt modelId="{6F9F75D8-4278-4F4C-A1D7-61CEED484D36}" type="pres">
      <dgm:prSet presAssocID="{8CEA7AD4-3039-4070-B98E-77D030D64A55}" presName="ThreeNodes_2" presStyleLbl="node1" presStyleIdx="1" presStyleCnt="3">
        <dgm:presLayoutVars>
          <dgm:bulletEnabled val="1"/>
        </dgm:presLayoutVars>
      </dgm:prSet>
      <dgm:spPr/>
    </dgm:pt>
    <dgm:pt modelId="{C6BAE2EA-E68B-4FAA-B9D7-F7B36FC11236}" type="pres">
      <dgm:prSet presAssocID="{8CEA7AD4-3039-4070-B98E-77D030D64A55}" presName="ThreeNodes_3" presStyleLbl="node1" presStyleIdx="2" presStyleCnt="3" custScaleY="101645" custLinFactNeighborX="203" custLinFactNeighborY="-13105">
        <dgm:presLayoutVars>
          <dgm:bulletEnabled val="1"/>
        </dgm:presLayoutVars>
      </dgm:prSet>
      <dgm:spPr/>
    </dgm:pt>
    <dgm:pt modelId="{802533FD-FEA1-47D7-8B38-3E83D41E6DF7}" type="pres">
      <dgm:prSet presAssocID="{8CEA7AD4-3039-4070-B98E-77D030D64A55}" presName="ThreeConn_1-2" presStyleLbl="fgAccFollowNode1" presStyleIdx="0" presStyleCnt="2" custLinFactNeighborX="6720" custLinFactNeighborY="23041">
        <dgm:presLayoutVars>
          <dgm:bulletEnabled val="1"/>
        </dgm:presLayoutVars>
      </dgm:prSet>
      <dgm:spPr/>
    </dgm:pt>
    <dgm:pt modelId="{E0538F33-EC24-4899-8A16-93EEE7578E40}" type="pres">
      <dgm:prSet presAssocID="{8CEA7AD4-3039-4070-B98E-77D030D64A55}" presName="ThreeConn_2-3" presStyleLbl="fgAccFollowNode1" presStyleIdx="1" presStyleCnt="2">
        <dgm:presLayoutVars>
          <dgm:bulletEnabled val="1"/>
        </dgm:presLayoutVars>
      </dgm:prSet>
      <dgm:spPr/>
    </dgm:pt>
    <dgm:pt modelId="{09DD585A-419A-4E98-A3F3-C0733B874A50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6FB26883-5F86-496B-A6DD-3AE4974CB2E2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BD117503-3790-4A83-BE75-8F7EADFD6C9D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954202-9FC3-4BA1-B533-1D257FA038C4}" type="presOf" srcId="{68A37103-3736-498C-B427-8223FC8FF964}" destId="{E0538F33-EC24-4899-8A16-93EEE7578E40}" srcOrd="0" destOrd="0" presId="urn:microsoft.com/office/officeart/2005/8/layout/vProcess5"/>
    <dgm:cxn modelId="{DC821B07-7C0F-4191-B793-36A514BB924C}" type="presOf" srcId="{A840C4A4-E34E-4527-81D0-965DF2B017BB}" destId="{09DD585A-419A-4E98-A3F3-C0733B874A50}" srcOrd="1" destOrd="0" presId="urn:microsoft.com/office/officeart/2005/8/layout/vProcess5"/>
    <dgm:cxn modelId="{07F9DD07-B00A-4F3F-A31A-32153E7FAB99}" type="presOf" srcId="{8B424965-00B1-4182-A670-1385C6A77B8C}" destId="{C6BAE2EA-E68B-4FAA-B9D7-F7B36FC11236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5CD37A62-6F64-4EF5-84C9-6434311686A3}" type="presOf" srcId="{416DB221-AED0-4A53-A08A-0CD19B381D4C}" destId="{802533FD-FEA1-47D7-8B38-3E83D41E6DF7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D58970A7-FC6F-494C-A866-C8C77213833E}" type="presOf" srcId="{5816C078-69AC-4EF5-8C27-40CD92226E90}" destId="{6FB26883-5F86-496B-A6DD-3AE4974CB2E2}" srcOrd="1" destOrd="0" presId="urn:microsoft.com/office/officeart/2005/8/layout/vProcess5"/>
    <dgm:cxn modelId="{394E33C2-E0C5-4E66-A092-6D77FB8606BB}" type="presOf" srcId="{8B424965-00B1-4182-A670-1385C6A77B8C}" destId="{BD117503-3790-4A83-BE75-8F7EADFD6C9D}" srcOrd="1" destOrd="0" presId="urn:microsoft.com/office/officeart/2005/8/layout/vProcess5"/>
    <dgm:cxn modelId="{3AEBB9E3-296F-4452-91CD-674BE5EACBCC}" type="presOf" srcId="{5816C078-69AC-4EF5-8C27-40CD92226E90}" destId="{6F9F75D8-4278-4F4C-A1D7-61CEED484D36}" srcOrd="0" destOrd="0" presId="urn:microsoft.com/office/officeart/2005/8/layout/vProcess5"/>
    <dgm:cxn modelId="{E84AABFD-AC0C-4C6D-BB35-F1308CC363C8}" type="presOf" srcId="{A840C4A4-E34E-4527-81D0-965DF2B017BB}" destId="{B79C3656-49DB-41CF-892E-99E5CE8329D9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4E93A3E-AD4D-4DD6-9DA7-B62A632F118A}" type="presParOf" srcId="{1396E13A-2A55-4743-955C-BF1E4ED95C6F}" destId="{B79C3656-49DB-41CF-892E-99E5CE8329D9}" srcOrd="1" destOrd="0" presId="urn:microsoft.com/office/officeart/2005/8/layout/vProcess5"/>
    <dgm:cxn modelId="{DEC85545-484E-4781-9BBD-E33A3B994034}" type="presParOf" srcId="{1396E13A-2A55-4743-955C-BF1E4ED95C6F}" destId="{6F9F75D8-4278-4F4C-A1D7-61CEED484D36}" srcOrd="2" destOrd="0" presId="urn:microsoft.com/office/officeart/2005/8/layout/vProcess5"/>
    <dgm:cxn modelId="{1AD9F504-4EC9-404E-8DBC-808B564F8FC2}" type="presParOf" srcId="{1396E13A-2A55-4743-955C-BF1E4ED95C6F}" destId="{C6BAE2EA-E68B-4FAA-B9D7-F7B36FC11236}" srcOrd="3" destOrd="0" presId="urn:microsoft.com/office/officeart/2005/8/layout/vProcess5"/>
    <dgm:cxn modelId="{F06C4DAF-3101-4137-B4D2-97100C8FC271}" type="presParOf" srcId="{1396E13A-2A55-4743-955C-BF1E4ED95C6F}" destId="{802533FD-FEA1-47D7-8B38-3E83D41E6DF7}" srcOrd="4" destOrd="0" presId="urn:microsoft.com/office/officeart/2005/8/layout/vProcess5"/>
    <dgm:cxn modelId="{1F73DD75-6A49-426A-AB9F-3DBC78D58F30}" type="presParOf" srcId="{1396E13A-2A55-4743-955C-BF1E4ED95C6F}" destId="{E0538F33-EC24-4899-8A16-93EEE7578E40}" srcOrd="5" destOrd="0" presId="urn:microsoft.com/office/officeart/2005/8/layout/vProcess5"/>
    <dgm:cxn modelId="{5696BCCD-5761-4215-90A2-0D0476F5C421}" type="presParOf" srcId="{1396E13A-2A55-4743-955C-BF1E4ED95C6F}" destId="{09DD585A-419A-4E98-A3F3-C0733B874A50}" srcOrd="6" destOrd="0" presId="urn:microsoft.com/office/officeart/2005/8/layout/vProcess5"/>
    <dgm:cxn modelId="{339C2394-B6A8-4A1F-ACC3-AE12FD34AA46}" type="presParOf" srcId="{1396E13A-2A55-4743-955C-BF1E4ED95C6F}" destId="{6FB26883-5F86-496B-A6DD-3AE4974CB2E2}" srcOrd="7" destOrd="0" presId="urn:microsoft.com/office/officeart/2005/8/layout/vProcess5"/>
    <dgm:cxn modelId="{01938B90-B668-46A4-9954-4174CD65B236}" type="presParOf" srcId="{1396E13A-2A55-4743-955C-BF1E4ED95C6F}" destId="{BD117503-3790-4A83-BE75-8F7EADFD6C9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b="1" i="1" dirty="0"/>
            <a:t>Detalizēts aktivitātes apraksts</a:t>
          </a:r>
          <a:r>
            <a:rPr lang="lv-LV" sz="2000" b="0" i="1" dirty="0"/>
            <a:t> </a:t>
          </a:r>
          <a:endParaRPr lang="lv-LV" sz="2000" b="1" dirty="0"/>
        </a:p>
        <a:p>
          <a:pPr algn="l">
            <a:buFont typeface="+mj-lt"/>
            <a:buAutoNum type="arabicParenR"/>
          </a:pPr>
          <a:r>
            <a:rPr lang="lv-LV" sz="1600" b="0" i="1" dirty="0"/>
            <a:t>1) projekta īstenošanas gaita tiek atspoguļota pēc </a:t>
          </a:r>
          <a:r>
            <a:rPr lang="lv-LV" sz="1600" b="1" i="1" dirty="0"/>
            <a:t>uzkrājoša principa</a:t>
          </a:r>
          <a:r>
            <a:rPr lang="lv-LV" sz="1600" b="0" i="1" dirty="0"/>
            <a:t>;</a:t>
          </a:r>
          <a:endParaRPr lang="lv-LV" sz="1600" b="1" dirty="0"/>
        </a:p>
        <a:p>
          <a:pPr algn="l"/>
          <a:r>
            <a:rPr lang="lv-LV" sz="1600" i="1" dirty="0"/>
            <a:t>2) ietver informāciju par aktivitātes (pasākumu) tematiku, ieviešanas metodes, norises vietas, norises laiku un ilgumu, dalībnieku skaitu un sastāvu, iesaistīto personālu (par īstenošanu atbildīgos projekta speciālistus, iesaistītos ekspertus, lektorus) u.c. </a:t>
          </a:r>
          <a:endParaRPr lang="lv-LV" sz="16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840"/>
            </a:spcAft>
          </a:pPr>
          <a:r>
            <a:rPr lang="lv-LV" sz="2000" b="1" i="1" dirty="0"/>
            <a:t>Sasniegtie rezultāti</a:t>
          </a:r>
          <a:r>
            <a:rPr lang="lv-LV" sz="2000" b="0" i="1" dirty="0"/>
            <a:t>, t.sk.</a:t>
          </a:r>
          <a:r>
            <a:rPr lang="lv-LV" sz="2000" b="1" i="1" dirty="0"/>
            <a:t> </a:t>
          </a:r>
        </a:p>
        <a:p>
          <a:pPr>
            <a:spcAft>
              <a:spcPts val="840"/>
            </a:spcAft>
          </a:pPr>
          <a:r>
            <a:rPr lang="lv-LV" sz="1600" b="0" i="1" dirty="0"/>
            <a:t>1) atbilstoši Līguma pielikuma B8 sadaļā (mikro projektiem) vai       B9 sadaļā (makro projektiem) plānotajam jānorāda kvantitatīvos un kvalitatīvos rezultātus;</a:t>
          </a:r>
        </a:p>
        <a:p>
          <a:pPr>
            <a:spcAft>
              <a:spcPts val="0"/>
            </a:spcAft>
          </a:pPr>
          <a:r>
            <a:rPr lang="lv-LV" sz="1600" b="0" i="1" dirty="0"/>
            <a:t>2) atbilstoši Līguma pielikuma B2 sadaļā plānotajam              (jānorāda tikai numurs)</a:t>
          </a:r>
          <a:endParaRPr lang="lv-LV" sz="16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1" dirty="0"/>
            <a:t>Pārskatam pievienotie pielikumi </a:t>
          </a:r>
          <a:r>
            <a:rPr lang="lv-LV" sz="1600" b="0" i="1" dirty="0"/>
            <a:t>– aktivitāšu norisi pamatojoši dokumenti, saskaņā ar Līguma pielikuma B8/B9 sadaļā „Projekta rezultāti un to novērtēšanas rādītāji” tabulas ailē “Informācijas avoti” norādītajam</a:t>
          </a:r>
          <a:endParaRPr lang="lv-LV" sz="16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B79C3656-49DB-41CF-892E-99E5CE8329D9}" type="pres">
      <dgm:prSet presAssocID="{8CEA7AD4-3039-4070-B98E-77D030D64A55}" presName="ThreeNodes_1" presStyleLbl="node1" presStyleIdx="0" presStyleCnt="3" custScaleY="114729" custLinFactNeighborX="511" custLinFactNeighborY="-3134">
        <dgm:presLayoutVars>
          <dgm:bulletEnabled val="1"/>
        </dgm:presLayoutVars>
      </dgm:prSet>
      <dgm:spPr/>
    </dgm:pt>
    <dgm:pt modelId="{6F9F75D8-4278-4F4C-A1D7-61CEED484D36}" type="pres">
      <dgm:prSet presAssocID="{8CEA7AD4-3039-4070-B98E-77D030D64A55}" presName="ThreeNodes_2" presStyleLbl="node1" presStyleIdx="1" presStyleCnt="3" custScaleY="116403" custLinFactNeighborX="798" custLinFactNeighborY="3864">
        <dgm:presLayoutVars>
          <dgm:bulletEnabled val="1"/>
        </dgm:presLayoutVars>
      </dgm:prSet>
      <dgm:spPr/>
    </dgm:pt>
    <dgm:pt modelId="{C6BAE2EA-E68B-4FAA-B9D7-F7B36FC11236}" type="pres">
      <dgm:prSet presAssocID="{8CEA7AD4-3039-4070-B98E-77D030D64A55}" presName="ThreeNodes_3" presStyleLbl="node1" presStyleIdx="2" presStyleCnt="3" custScaleY="88902" custLinFactNeighborY="-2802">
        <dgm:presLayoutVars>
          <dgm:bulletEnabled val="1"/>
        </dgm:presLayoutVars>
      </dgm:prSet>
      <dgm:spPr/>
    </dgm:pt>
    <dgm:pt modelId="{802533FD-FEA1-47D7-8B38-3E83D41E6DF7}" type="pres">
      <dgm:prSet presAssocID="{8CEA7AD4-3039-4070-B98E-77D030D64A55}" presName="ThreeConn_1-2" presStyleLbl="fgAccFollowNode1" presStyleIdx="0" presStyleCnt="2" custLinFactNeighborX="6720" custLinFactNeighborY="23041">
        <dgm:presLayoutVars>
          <dgm:bulletEnabled val="1"/>
        </dgm:presLayoutVars>
      </dgm:prSet>
      <dgm:spPr/>
    </dgm:pt>
    <dgm:pt modelId="{E0538F33-EC24-4899-8A16-93EEE7578E40}" type="pres">
      <dgm:prSet presAssocID="{8CEA7AD4-3039-4070-B98E-77D030D64A55}" presName="ThreeConn_2-3" presStyleLbl="fgAccFollowNode1" presStyleIdx="1" presStyleCnt="2" custLinFactNeighborX="-953" custLinFactNeighborY="35271">
        <dgm:presLayoutVars>
          <dgm:bulletEnabled val="1"/>
        </dgm:presLayoutVars>
      </dgm:prSet>
      <dgm:spPr/>
    </dgm:pt>
    <dgm:pt modelId="{09DD585A-419A-4E98-A3F3-C0733B874A50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6FB26883-5F86-496B-A6DD-3AE4974CB2E2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BD117503-3790-4A83-BE75-8F7EADFD6C9D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954202-9FC3-4BA1-B533-1D257FA038C4}" type="presOf" srcId="{68A37103-3736-498C-B427-8223FC8FF964}" destId="{E0538F33-EC24-4899-8A16-93EEE7578E40}" srcOrd="0" destOrd="0" presId="urn:microsoft.com/office/officeart/2005/8/layout/vProcess5"/>
    <dgm:cxn modelId="{DC821B07-7C0F-4191-B793-36A514BB924C}" type="presOf" srcId="{A840C4A4-E34E-4527-81D0-965DF2B017BB}" destId="{09DD585A-419A-4E98-A3F3-C0733B874A50}" srcOrd="1" destOrd="0" presId="urn:microsoft.com/office/officeart/2005/8/layout/vProcess5"/>
    <dgm:cxn modelId="{07F9DD07-B00A-4F3F-A31A-32153E7FAB99}" type="presOf" srcId="{8B424965-00B1-4182-A670-1385C6A77B8C}" destId="{C6BAE2EA-E68B-4FAA-B9D7-F7B36FC11236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5CD37A62-6F64-4EF5-84C9-6434311686A3}" type="presOf" srcId="{416DB221-AED0-4A53-A08A-0CD19B381D4C}" destId="{802533FD-FEA1-47D7-8B38-3E83D41E6DF7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D58970A7-FC6F-494C-A866-C8C77213833E}" type="presOf" srcId="{5816C078-69AC-4EF5-8C27-40CD92226E90}" destId="{6FB26883-5F86-496B-A6DD-3AE4974CB2E2}" srcOrd="1" destOrd="0" presId="urn:microsoft.com/office/officeart/2005/8/layout/vProcess5"/>
    <dgm:cxn modelId="{394E33C2-E0C5-4E66-A092-6D77FB8606BB}" type="presOf" srcId="{8B424965-00B1-4182-A670-1385C6A77B8C}" destId="{BD117503-3790-4A83-BE75-8F7EADFD6C9D}" srcOrd="1" destOrd="0" presId="urn:microsoft.com/office/officeart/2005/8/layout/vProcess5"/>
    <dgm:cxn modelId="{3AEBB9E3-296F-4452-91CD-674BE5EACBCC}" type="presOf" srcId="{5816C078-69AC-4EF5-8C27-40CD92226E90}" destId="{6F9F75D8-4278-4F4C-A1D7-61CEED484D36}" srcOrd="0" destOrd="0" presId="urn:microsoft.com/office/officeart/2005/8/layout/vProcess5"/>
    <dgm:cxn modelId="{E84AABFD-AC0C-4C6D-BB35-F1308CC363C8}" type="presOf" srcId="{A840C4A4-E34E-4527-81D0-965DF2B017BB}" destId="{B79C3656-49DB-41CF-892E-99E5CE8329D9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4E93A3E-AD4D-4DD6-9DA7-B62A632F118A}" type="presParOf" srcId="{1396E13A-2A55-4743-955C-BF1E4ED95C6F}" destId="{B79C3656-49DB-41CF-892E-99E5CE8329D9}" srcOrd="1" destOrd="0" presId="urn:microsoft.com/office/officeart/2005/8/layout/vProcess5"/>
    <dgm:cxn modelId="{DEC85545-484E-4781-9BBD-E33A3B994034}" type="presParOf" srcId="{1396E13A-2A55-4743-955C-BF1E4ED95C6F}" destId="{6F9F75D8-4278-4F4C-A1D7-61CEED484D36}" srcOrd="2" destOrd="0" presId="urn:microsoft.com/office/officeart/2005/8/layout/vProcess5"/>
    <dgm:cxn modelId="{1AD9F504-4EC9-404E-8DBC-808B564F8FC2}" type="presParOf" srcId="{1396E13A-2A55-4743-955C-BF1E4ED95C6F}" destId="{C6BAE2EA-E68B-4FAA-B9D7-F7B36FC11236}" srcOrd="3" destOrd="0" presId="urn:microsoft.com/office/officeart/2005/8/layout/vProcess5"/>
    <dgm:cxn modelId="{F06C4DAF-3101-4137-B4D2-97100C8FC271}" type="presParOf" srcId="{1396E13A-2A55-4743-955C-BF1E4ED95C6F}" destId="{802533FD-FEA1-47D7-8B38-3E83D41E6DF7}" srcOrd="4" destOrd="0" presId="urn:microsoft.com/office/officeart/2005/8/layout/vProcess5"/>
    <dgm:cxn modelId="{1F73DD75-6A49-426A-AB9F-3DBC78D58F30}" type="presParOf" srcId="{1396E13A-2A55-4743-955C-BF1E4ED95C6F}" destId="{E0538F33-EC24-4899-8A16-93EEE7578E40}" srcOrd="5" destOrd="0" presId="urn:microsoft.com/office/officeart/2005/8/layout/vProcess5"/>
    <dgm:cxn modelId="{5696BCCD-5761-4215-90A2-0D0476F5C421}" type="presParOf" srcId="{1396E13A-2A55-4743-955C-BF1E4ED95C6F}" destId="{09DD585A-419A-4E98-A3F3-C0733B874A50}" srcOrd="6" destOrd="0" presId="urn:microsoft.com/office/officeart/2005/8/layout/vProcess5"/>
    <dgm:cxn modelId="{339C2394-B6A8-4A1F-ACC3-AE12FD34AA46}" type="presParOf" srcId="{1396E13A-2A55-4743-955C-BF1E4ED95C6F}" destId="{6FB26883-5F86-496B-A6DD-3AE4974CB2E2}" srcOrd="7" destOrd="0" presId="urn:microsoft.com/office/officeart/2005/8/layout/vProcess5"/>
    <dgm:cxn modelId="{01938B90-B668-46A4-9954-4174CD65B236}" type="presParOf" srcId="{1396E13A-2A55-4743-955C-BF1E4ED95C6F}" destId="{BD117503-3790-4A83-BE75-8F7EADFD6C9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lv-LV" sz="2000" b="0" i="0" dirty="0"/>
            <a:t>Avanss 90% </a:t>
          </a:r>
        </a:p>
        <a:p>
          <a:pPr>
            <a:spcAft>
              <a:spcPct val="35000"/>
            </a:spcAft>
          </a:pPr>
          <a:r>
            <a:rPr lang="lv-LV" sz="2000" b="0" i="0" dirty="0"/>
            <a:t>no kopējām plānotajām izmaksām </a:t>
          </a:r>
        </a:p>
        <a:p>
          <a:pPr>
            <a:spcAft>
              <a:spcPct val="35000"/>
            </a:spcAft>
          </a:pPr>
          <a:r>
            <a:rPr lang="lv-LV" sz="2000" b="0" i="0" dirty="0"/>
            <a:t>(Līguma 4.1.p.)</a:t>
          </a: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2000" b="0" i="0" dirty="0"/>
            <a:t>Projekta īstenotājam jānodrošina </a:t>
          </a:r>
          <a:r>
            <a:rPr lang="lv-LV" sz="2000" b="0" i="0" dirty="0" err="1"/>
            <a:t>priekšfinansējums</a:t>
          </a:r>
          <a:r>
            <a:rPr lang="lv-LV" sz="2000" b="0" i="0" dirty="0"/>
            <a:t> 10% apmērā</a:t>
          </a:r>
        </a:p>
        <a:p>
          <a:r>
            <a:rPr lang="lv-LV" sz="2000" b="0" i="0" dirty="0"/>
            <a:t>(Līguma 4.1.p.) </a:t>
          </a:r>
          <a:endParaRPr lang="lv-LV" sz="20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i="1" dirty="0"/>
            <a:t>Pielikumā tiek pievienoti satura atskaites 4.punktā tabulas </a:t>
          </a:r>
          <a:r>
            <a:rPr lang="lv-LV" sz="2000" b="1" i="1" dirty="0"/>
            <a:t>sadaļā “Pārskatam pievienotie pielikumi” minētie </a:t>
          </a:r>
          <a:r>
            <a:rPr lang="lv-LV" sz="2000" i="1" dirty="0"/>
            <a:t>aktivitāšu norisi pamatojošie dokumenti atbilstoši pārskata periodā īstenotājām aktivitātēm</a:t>
          </a:r>
          <a:r>
            <a:rPr lang="lv-LV" sz="1600" i="1" dirty="0"/>
            <a:t> </a:t>
          </a:r>
          <a:endParaRPr lang="lv-LV" sz="1600" b="1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Starpposma pārskatam </a:t>
          </a:r>
          <a:r>
            <a:rPr lang="lv-LV" sz="2000" b="1" i="1" dirty="0"/>
            <a:t>pievienotie pielikumi nav atkārtoti jāpievieno</a:t>
          </a:r>
          <a:r>
            <a:rPr lang="lv-LV" sz="2000" b="0" i="1" dirty="0"/>
            <a:t> noslēguma pārskatam</a:t>
          </a:r>
          <a:endParaRPr lang="lv-LV" sz="16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1" dirty="0"/>
            <a:t>Ja aktivitāte starpposma pārskata periodā nav īstenota pilnā apmērā</a:t>
          </a:r>
          <a:r>
            <a:rPr lang="lv-LV" sz="2000" i="1" dirty="0"/>
            <a:t>, tomēr ir jāpievieno pielikumi (apliecinoši dokumenti) par notikušajiem pasākumiem</a:t>
          </a:r>
          <a:endParaRPr lang="lv-LV" sz="16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B79C3656-49DB-41CF-892E-99E5CE8329D9}" type="pres">
      <dgm:prSet presAssocID="{8CEA7AD4-3039-4070-B98E-77D030D64A55}" presName="ThreeNodes_1" presStyleLbl="node1" presStyleIdx="0" presStyleCnt="3" custScaleY="87546" custLinFactNeighborX="301" custLinFactNeighborY="17350">
        <dgm:presLayoutVars>
          <dgm:bulletEnabled val="1"/>
        </dgm:presLayoutVars>
      </dgm:prSet>
      <dgm:spPr/>
    </dgm:pt>
    <dgm:pt modelId="{6F9F75D8-4278-4F4C-A1D7-61CEED484D36}" type="pres">
      <dgm:prSet presAssocID="{8CEA7AD4-3039-4070-B98E-77D030D64A55}" presName="ThreeNodes_2" presStyleLbl="node1" presStyleIdx="1" presStyleCnt="3" custScaleY="65256" custLinFactNeighborX="798" custLinFactNeighborY="-11895">
        <dgm:presLayoutVars>
          <dgm:bulletEnabled val="1"/>
        </dgm:presLayoutVars>
      </dgm:prSet>
      <dgm:spPr/>
    </dgm:pt>
    <dgm:pt modelId="{C6BAE2EA-E68B-4FAA-B9D7-F7B36FC11236}" type="pres">
      <dgm:prSet presAssocID="{8CEA7AD4-3039-4070-B98E-77D030D64A55}" presName="ThreeNodes_3" presStyleLbl="node1" presStyleIdx="2" presStyleCnt="3" custScaleY="75155" custLinFactNeighborX="-410" custLinFactNeighborY="-46880">
        <dgm:presLayoutVars>
          <dgm:bulletEnabled val="1"/>
        </dgm:presLayoutVars>
      </dgm:prSet>
      <dgm:spPr/>
    </dgm:pt>
    <dgm:pt modelId="{802533FD-FEA1-47D7-8B38-3E83D41E6DF7}" type="pres">
      <dgm:prSet presAssocID="{8CEA7AD4-3039-4070-B98E-77D030D64A55}" presName="ThreeConn_1-2" presStyleLbl="fgAccFollowNode1" presStyleIdx="0" presStyleCnt="2" custLinFactNeighborX="2907" custLinFactNeighborY="21443">
        <dgm:presLayoutVars>
          <dgm:bulletEnabled val="1"/>
        </dgm:presLayoutVars>
      </dgm:prSet>
      <dgm:spPr/>
    </dgm:pt>
    <dgm:pt modelId="{E0538F33-EC24-4899-8A16-93EEE7578E40}" type="pres">
      <dgm:prSet presAssocID="{8CEA7AD4-3039-4070-B98E-77D030D64A55}" presName="ThreeConn_2-3" presStyleLbl="fgAccFollowNode1" presStyleIdx="1" presStyleCnt="2" custLinFactNeighborX="-1140" custLinFactNeighborY="-34616">
        <dgm:presLayoutVars>
          <dgm:bulletEnabled val="1"/>
        </dgm:presLayoutVars>
      </dgm:prSet>
      <dgm:spPr/>
    </dgm:pt>
    <dgm:pt modelId="{09DD585A-419A-4E98-A3F3-C0733B874A50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6FB26883-5F86-496B-A6DD-3AE4974CB2E2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BD117503-3790-4A83-BE75-8F7EADFD6C9D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0954202-9FC3-4BA1-B533-1D257FA038C4}" type="presOf" srcId="{68A37103-3736-498C-B427-8223FC8FF964}" destId="{E0538F33-EC24-4899-8A16-93EEE7578E40}" srcOrd="0" destOrd="0" presId="urn:microsoft.com/office/officeart/2005/8/layout/vProcess5"/>
    <dgm:cxn modelId="{DC821B07-7C0F-4191-B793-36A514BB924C}" type="presOf" srcId="{A840C4A4-E34E-4527-81D0-965DF2B017BB}" destId="{09DD585A-419A-4E98-A3F3-C0733B874A50}" srcOrd="1" destOrd="0" presId="urn:microsoft.com/office/officeart/2005/8/layout/vProcess5"/>
    <dgm:cxn modelId="{07F9DD07-B00A-4F3F-A31A-32153E7FAB99}" type="presOf" srcId="{8B424965-00B1-4182-A670-1385C6A77B8C}" destId="{C6BAE2EA-E68B-4FAA-B9D7-F7B36FC11236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5CD37A62-6F64-4EF5-84C9-6434311686A3}" type="presOf" srcId="{416DB221-AED0-4A53-A08A-0CD19B381D4C}" destId="{802533FD-FEA1-47D7-8B38-3E83D41E6DF7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D58970A7-FC6F-494C-A866-C8C77213833E}" type="presOf" srcId="{5816C078-69AC-4EF5-8C27-40CD92226E90}" destId="{6FB26883-5F86-496B-A6DD-3AE4974CB2E2}" srcOrd="1" destOrd="0" presId="urn:microsoft.com/office/officeart/2005/8/layout/vProcess5"/>
    <dgm:cxn modelId="{394E33C2-E0C5-4E66-A092-6D77FB8606BB}" type="presOf" srcId="{8B424965-00B1-4182-A670-1385C6A77B8C}" destId="{BD117503-3790-4A83-BE75-8F7EADFD6C9D}" srcOrd="1" destOrd="0" presId="urn:microsoft.com/office/officeart/2005/8/layout/vProcess5"/>
    <dgm:cxn modelId="{3AEBB9E3-296F-4452-91CD-674BE5EACBCC}" type="presOf" srcId="{5816C078-69AC-4EF5-8C27-40CD92226E90}" destId="{6F9F75D8-4278-4F4C-A1D7-61CEED484D36}" srcOrd="0" destOrd="0" presId="urn:microsoft.com/office/officeart/2005/8/layout/vProcess5"/>
    <dgm:cxn modelId="{E84AABFD-AC0C-4C6D-BB35-F1308CC363C8}" type="presOf" srcId="{A840C4A4-E34E-4527-81D0-965DF2B017BB}" destId="{B79C3656-49DB-41CF-892E-99E5CE8329D9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4E93A3E-AD4D-4DD6-9DA7-B62A632F118A}" type="presParOf" srcId="{1396E13A-2A55-4743-955C-BF1E4ED95C6F}" destId="{B79C3656-49DB-41CF-892E-99E5CE8329D9}" srcOrd="1" destOrd="0" presId="urn:microsoft.com/office/officeart/2005/8/layout/vProcess5"/>
    <dgm:cxn modelId="{DEC85545-484E-4781-9BBD-E33A3B994034}" type="presParOf" srcId="{1396E13A-2A55-4743-955C-BF1E4ED95C6F}" destId="{6F9F75D8-4278-4F4C-A1D7-61CEED484D36}" srcOrd="2" destOrd="0" presId="urn:microsoft.com/office/officeart/2005/8/layout/vProcess5"/>
    <dgm:cxn modelId="{1AD9F504-4EC9-404E-8DBC-808B564F8FC2}" type="presParOf" srcId="{1396E13A-2A55-4743-955C-BF1E4ED95C6F}" destId="{C6BAE2EA-E68B-4FAA-B9D7-F7B36FC11236}" srcOrd="3" destOrd="0" presId="urn:microsoft.com/office/officeart/2005/8/layout/vProcess5"/>
    <dgm:cxn modelId="{F06C4DAF-3101-4137-B4D2-97100C8FC271}" type="presParOf" srcId="{1396E13A-2A55-4743-955C-BF1E4ED95C6F}" destId="{802533FD-FEA1-47D7-8B38-3E83D41E6DF7}" srcOrd="4" destOrd="0" presId="urn:microsoft.com/office/officeart/2005/8/layout/vProcess5"/>
    <dgm:cxn modelId="{1F73DD75-6A49-426A-AB9F-3DBC78D58F30}" type="presParOf" srcId="{1396E13A-2A55-4743-955C-BF1E4ED95C6F}" destId="{E0538F33-EC24-4899-8A16-93EEE7578E40}" srcOrd="5" destOrd="0" presId="urn:microsoft.com/office/officeart/2005/8/layout/vProcess5"/>
    <dgm:cxn modelId="{5696BCCD-5761-4215-90A2-0D0476F5C421}" type="presParOf" srcId="{1396E13A-2A55-4743-955C-BF1E4ED95C6F}" destId="{09DD585A-419A-4E98-A3F3-C0733B874A50}" srcOrd="6" destOrd="0" presId="urn:microsoft.com/office/officeart/2005/8/layout/vProcess5"/>
    <dgm:cxn modelId="{339C2394-B6A8-4A1F-ACC3-AE12FD34AA46}" type="presParOf" srcId="{1396E13A-2A55-4743-955C-BF1E4ED95C6F}" destId="{6FB26883-5F86-496B-A6DD-3AE4974CB2E2}" srcOrd="7" destOrd="0" presId="urn:microsoft.com/office/officeart/2005/8/layout/vProcess5"/>
    <dgm:cxn modelId="{01938B90-B668-46A4-9954-4174CD65B236}" type="presParOf" srcId="{1396E13A-2A55-4743-955C-BF1E4ED95C6F}" destId="{BD117503-3790-4A83-BE75-8F7EADFD6C9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>
            <a:spcAft>
              <a:spcPts val="0"/>
            </a:spcAft>
          </a:pPr>
          <a:r>
            <a:rPr lang="lv-LV" sz="2000" i="1" dirty="0"/>
            <a:t>Tiek iekļautas projekta attiecināmās izmaksas, </a:t>
          </a:r>
        </a:p>
        <a:p>
          <a:pPr algn="l">
            <a:spcAft>
              <a:spcPct val="35000"/>
            </a:spcAft>
          </a:pPr>
          <a:r>
            <a:rPr lang="lv-LV" sz="2000" i="1" dirty="0"/>
            <a:t>kas </a:t>
          </a:r>
          <a:r>
            <a:rPr lang="lv-LV" sz="2000" i="1" u="none" dirty="0"/>
            <a:t>faktiski radušās (veikti maksājumi) pārskata periodā</a:t>
          </a:r>
          <a:endParaRPr lang="lv-LV" sz="2000" b="0" i="1" u="none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7A0AB31A-87E3-40DB-ABAE-5CA01F9946A9}">
      <dgm:prSet custT="1"/>
      <dgm:spPr/>
      <dgm:t>
        <a:bodyPr/>
        <a:lstStyle/>
        <a:p>
          <a:r>
            <a:rPr lang="lv-LV" sz="2000" b="1" i="0" dirty="0"/>
            <a:t>Pārliecinieties</a:t>
          </a:r>
          <a:r>
            <a:rPr lang="lv-LV" sz="2000" i="1" dirty="0"/>
            <a:t>, vai finanšu atskaite aizpildīta aritmētiski pareizi un precīzi atspoguļo projekta faktiskās izmaksas pārskata periodā  </a:t>
          </a:r>
        </a:p>
      </dgm:t>
    </dgm:pt>
    <dgm:pt modelId="{A3E22325-33BA-4EB2-A667-3514567476E4}" type="parTrans" cxnId="{36A8DB40-B5CE-4828-B6AD-248538ED4E09}">
      <dgm:prSet/>
      <dgm:spPr/>
      <dgm:t>
        <a:bodyPr/>
        <a:lstStyle/>
        <a:p>
          <a:endParaRPr lang="lv-LV"/>
        </a:p>
      </dgm:t>
    </dgm:pt>
    <dgm:pt modelId="{61CFEB5B-10A1-43E0-B3B3-422CC6134B92}" type="sibTrans" cxnId="{36A8DB40-B5CE-4828-B6AD-248538ED4E09}">
      <dgm:prSet/>
      <dgm:spPr/>
      <dgm:t>
        <a:bodyPr/>
        <a:lstStyle/>
        <a:p>
          <a:endParaRPr lang="lv-LV"/>
        </a:p>
      </dgm:t>
    </dgm:pt>
    <dgm:pt modelId="{AA7ECBA4-FAD8-46EB-B2A9-7F304529770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1" i="0" dirty="0"/>
            <a:t>P</a:t>
          </a:r>
          <a:r>
            <a:rPr lang="en-GB" sz="2000" b="1" i="0" dirty="0" err="1"/>
            <a:t>rojekti</a:t>
          </a:r>
          <a:r>
            <a:rPr lang="en-GB" sz="2000" b="1" i="0" dirty="0"/>
            <a:t>, </a:t>
          </a:r>
          <a:r>
            <a:rPr lang="lv-LV" sz="2000" b="1" i="0" dirty="0"/>
            <a:t>kas īsāki par 5 mēnešiem</a:t>
          </a:r>
          <a:r>
            <a:rPr lang="lv-LV" sz="2000" b="0" i="1" dirty="0"/>
            <a:t>, iesniedz tikai Noslēguma pārskatu, kura finanšu atskaitē iekļautas izmaksas par visu projekta īstenošanas periodu</a:t>
          </a:r>
          <a:endParaRPr lang="lv-LV" sz="2000" dirty="0"/>
        </a:p>
      </dgm:t>
    </dgm:pt>
    <dgm:pt modelId="{0885FA4C-8522-40E8-AB82-48BC86AF864A}" type="parTrans" cxnId="{1583D386-335C-4AFE-98AF-B585EE29993A}">
      <dgm:prSet/>
      <dgm:spPr/>
      <dgm:t>
        <a:bodyPr/>
        <a:lstStyle/>
        <a:p>
          <a:endParaRPr lang="lv-LV"/>
        </a:p>
      </dgm:t>
    </dgm:pt>
    <dgm:pt modelId="{31CA729E-0F3C-4E6A-9097-776C15189E48}" type="sibTrans" cxnId="{1583D386-335C-4AFE-98AF-B585EE29993A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840"/>
            </a:spcAft>
          </a:pPr>
          <a:r>
            <a:rPr lang="en-GB" sz="2000" b="0" i="1" dirty="0" err="1"/>
            <a:t>Projekta</a:t>
          </a:r>
          <a:r>
            <a:rPr lang="en-GB" sz="2000" b="0" i="1" dirty="0"/>
            <a:t> </a:t>
          </a:r>
          <a:r>
            <a:rPr lang="en-GB" sz="2000" b="0" i="1" dirty="0" err="1"/>
            <a:t>kopējās</a:t>
          </a:r>
          <a:r>
            <a:rPr lang="en-GB" sz="2000" b="0" i="1" dirty="0"/>
            <a:t> </a:t>
          </a:r>
          <a:r>
            <a:rPr lang="en-GB" sz="2000" b="0" i="1" dirty="0" err="1"/>
            <a:t>attiecināmās</a:t>
          </a:r>
          <a:r>
            <a:rPr lang="en-GB" sz="2000" b="0" i="1" dirty="0"/>
            <a:t> </a:t>
          </a:r>
          <a:r>
            <a:rPr lang="en-GB" sz="2000" b="0" i="1" dirty="0" err="1"/>
            <a:t>izmaksas</a:t>
          </a:r>
          <a:r>
            <a:rPr lang="en-GB" sz="2000" b="0" i="1" dirty="0"/>
            <a:t> </a:t>
          </a:r>
          <a:r>
            <a:rPr lang="lv-LV" sz="2000" b="0" i="1" dirty="0"/>
            <a:t>= </a:t>
          </a:r>
        </a:p>
        <a:p>
          <a:pPr>
            <a:spcAft>
              <a:spcPts val="0"/>
            </a:spcAft>
          </a:pPr>
          <a:r>
            <a:rPr lang="lv-LV" sz="2000" b="0" i="1" dirty="0"/>
            <a:t>S</a:t>
          </a:r>
          <a:r>
            <a:rPr lang="en-GB" sz="2000" b="0" i="1" dirty="0" err="1"/>
            <a:t>tarpposm</a:t>
          </a:r>
          <a:r>
            <a:rPr lang="lv-LV" sz="2000" b="0" i="1" dirty="0"/>
            <a:t>a pārskatā + Noslēguma pārskatā attiecinātās izmaksas</a:t>
          </a:r>
          <a:endParaRPr lang="lv-LV" sz="2000" b="1" i="0" dirty="0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EB2F5523-B173-48B2-BBB0-1224922E1811}" type="pres">
      <dgm:prSet presAssocID="{8CEA7AD4-3039-4070-B98E-77D030D64A55}" presName="FourNodes_1" presStyleLbl="node1" presStyleIdx="0" presStyleCnt="4">
        <dgm:presLayoutVars>
          <dgm:bulletEnabled val="1"/>
        </dgm:presLayoutVars>
      </dgm:prSet>
      <dgm:spPr/>
    </dgm:pt>
    <dgm:pt modelId="{CD45E110-222E-4177-B8E2-F55EEB5259ED}" type="pres">
      <dgm:prSet presAssocID="{8CEA7AD4-3039-4070-B98E-77D030D64A55}" presName="FourNodes_2" presStyleLbl="node1" presStyleIdx="1" presStyleCnt="4">
        <dgm:presLayoutVars>
          <dgm:bulletEnabled val="1"/>
        </dgm:presLayoutVars>
      </dgm:prSet>
      <dgm:spPr/>
    </dgm:pt>
    <dgm:pt modelId="{97654286-A638-4B54-9B0A-9D699EFA038B}" type="pres">
      <dgm:prSet presAssocID="{8CEA7AD4-3039-4070-B98E-77D030D64A55}" presName="FourNodes_3" presStyleLbl="node1" presStyleIdx="2" presStyleCnt="4">
        <dgm:presLayoutVars>
          <dgm:bulletEnabled val="1"/>
        </dgm:presLayoutVars>
      </dgm:prSet>
      <dgm:spPr/>
    </dgm:pt>
    <dgm:pt modelId="{08E7D886-05DB-4BCD-8A1A-021AEE531414}" type="pres">
      <dgm:prSet presAssocID="{8CEA7AD4-3039-4070-B98E-77D030D64A55}" presName="FourNodes_4" presStyleLbl="node1" presStyleIdx="3" presStyleCnt="4">
        <dgm:presLayoutVars>
          <dgm:bulletEnabled val="1"/>
        </dgm:presLayoutVars>
      </dgm:prSet>
      <dgm:spPr/>
    </dgm:pt>
    <dgm:pt modelId="{2A24BEA9-038A-4C72-8F03-BF9EC6DF458A}" type="pres">
      <dgm:prSet presAssocID="{8CEA7AD4-3039-4070-B98E-77D030D64A55}" presName="FourConn_1-2" presStyleLbl="fgAccFollowNode1" presStyleIdx="0" presStyleCnt="3">
        <dgm:presLayoutVars>
          <dgm:bulletEnabled val="1"/>
        </dgm:presLayoutVars>
      </dgm:prSet>
      <dgm:spPr/>
    </dgm:pt>
    <dgm:pt modelId="{407EBA47-761D-4556-BC4D-A32FAEF53259}" type="pres">
      <dgm:prSet presAssocID="{8CEA7AD4-3039-4070-B98E-77D030D64A55}" presName="FourConn_2-3" presStyleLbl="fgAccFollowNode1" presStyleIdx="1" presStyleCnt="3">
        <dgm:presLayoutVars>
          <dgm:bulletEnabled val="1"/>
        </dgm:presLayoutVars>
      </dgm:prSet>
      <dgm:spPr/>
    </dgm:pt>
    <dgm:pt modelId="{ACB568BB-EC1E-490D-A49E-8590F286912B}" type="pres">
      <dgm:prSet presAssocID="{8CEA7AD4-3039-4070-B98E-77D030D64A55}" presName="FourConn_3-4" presStyleLbl="fgAccFollowNode1" presStyleIdx="2" presStyleCnt="3">
        <dgm:presLayoutVars>
          <dgm:bulletEnabled val="1"/>
        </dgm:presLayoutVars>
      </dgm:prSet>
      <dgm:spPr/>
    </dgm:pt>
    <dgm:pt modelId="{1A64EB38-671F-441F-858D-3611A86C4452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FC9A593B-AA6B-41EC-998C-6C6BE96BBCED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CE975A9A-A535-4B30-BB31-E8B0BA0CDF6D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B0D5DC18-3E48-46E6-844B-B601F0B6C128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2B840109-2EF2-4D33-B6C5-4246926FBB4B}" type="presOf" srcId="{31CA729E-0F3C-4E6A-9097-776C15189E48}" destId="{ACB568BB-EC1E-490D-A49E-8590F286912B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3A24331D-2A46-4BB9-98BA-810BD99F96EC}" type="presOf" srcId="{416DB221-AED0-4A53-A08A-0CD19B381D4C}" destId="{2A24BEA9-038A-4C72-8F03-BF9EC6DF458A}" srcOrd="0" destOrd="0" presId="urn:microsoft.com/office/officeart/2005/8/layout/vProcess5"/>
    <dgm:cxn modelId="{52EF0A25-AC4F-4CBA-ADA4-672554AA2EB9}" type="presOf" srcId="{7A0AB31A-87E3-40DB-ABAE-5CA01F9946A9}" destId="{08E7D886-05DB-4BCD-8A1A-021AEE531414}" srcOrd="0" destOrd="0" presId="urn:microsoft.com/office/officeart/2005/8/layout/vProcess5"/>
    <dgm:cxn modelId="{9434C92E-7B75-49D4-A944-8CFE7489D51D}" type="presOf" srcId="{AA7ECBA4-FAD8-46EB-B2A9-7F3045297704}" destId="{97654286-A638-4B54-9B0A-9D699EFA038B}" srcOrd="0" destOrd="0" presId="urn:microsoft.com/office/officeart/2005/8/layout/vProcess5"/>
    <dgm:cxn modelId="{36A8DB40-B5CE-4828-B6AD-248538ED4E09}" srcId="{8CEA7AD4-3039-4070-B98E-77D030D64A55}" destId="{7A0AB31A-87E3-40DB-ABAE-5CA01F9946A9}" srcOrd="3" destOrd="0" parTransId="{A3E22325-33BA-4EB2-A667-3514567476E4}" sibTransId="{61CFEB5B-10A1-43E0-B3B3-422CC6134B92}"/>
    <dgm:cxn modelId="{9D883769-A40F-492F-AEAB-D154BC3B983C}" type="presOf" srcId="{7A0AB31A-87E3-40DB-ABAE-5CA01F9946A9}" destId="{B0D5DC18-3E48-46E6-844B-B601F0B6C128}" srcOrd="1" destOrd="0" presId="urn:microsoft.com/office/officeart/2005/8/layout/vProcess5"/>
    <dgm:cxn modelId="{FFB7DB4C-ADBF-4E77-A975-C036351C833F}" type="presOf" srcId="{68A37103-3736-498C-B427-8223FC8FF964}" destId="{407EBA47-761D-4556-BC4D-A32FAEF53259}" srcOrd="0" destOrd="0" presId="urn:microsoft.com/office/officeart/2005/8/layout/vProcess5"/>
    <dgm:cxn modelId="{CB931A70-5922-4A9C-A650-D539170399BA}" type="presOf" srcId="{5816C078-69AC-4EF5-8C27-40CD92226E90}" destId="{CD45E110-222E-4177-B8E2-F55EEB5259ED}" srcOrd="0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1583D386-335C-4AFE-98AF-B585EE29993A}" srcId="{8CEA7AD4-3039-4070-B98E-77D030D64A55}" destId="{AA7ECBA4-FAD8-46EB-B2A9-7F3045297704}" srcOrd="2" destOrd="0" parTransId="{0885FA4C-8522-40E8-AB82-48BC86AF864A}" sibTransId="{31CA729E-0F3C-4E6A-9097-776C15189E48}"/>
    <dgm:cxn modelId="{46728C92-CDBB-42BD-BCEF-8625CDB39053}" type="presOf" srcId="{5816C078-69AC-4EF5-8C27-40CD92226E90}" destId="{FC9A593B-AA6B-41EC-998C-6C6BE96BBCED}" srcOrd="1" destOrd="0" presId="urn:microsoft.com/office/officeart/2005/8/layout/vProcess5"/>
    <dgm:cxn modelId="{AF0B8194-E122-40DC-8E74-0F6A34651F98}" type="presOf" srcId="{A840C4A4-E34E-4527-81D0-965DF2B017BB}" destId="{1A64EB38-671F-441F-858D-3611A86C4452}" srcOrd="1" destOrd="0" presId="urn:microsoft.com/office/officeart/2005/8/layout/vProcess5"/>
    <dgm:cxn modelId="{7027F9DC-C6CB-4092-8653-7B0A015F691E}" type="presOf" srcId="{A840C4A4-E34E-4527-81D0-965DF2B017BB}" destId="{EB2F5523-B173-48B2-BBB0-1224922E1811}" srcOrd="0" destOrd="0" presId="urn:microsoft.com/office/officeart/2005/8/layout/vProcess5"/>
    <dgm:cxn modelId="{F9BCA2E8-49CD-4862-8C88-6718A322F55E}" type="presOf" srcId="{AA7ECBA4-FAD8-46EB-B2A9-7F3045297704}" destId="{CE975A9A-A535-4B30-BB31-E8B0BA0CDF6D}" srcOrd="1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858F0B58-F8C5-45E2-B944-A0433C07E533}" type="presParOf" srcId="{1396E13A-2A55-4743-955C-BF1E4ED95C6F}" destId="{EB2F5523-B173-48B2-BBB0-1224922E1811}" srcOrd="1" destOrd="0" presId="urn:microsoft.com/office/officeart/2005/8/layout/vProcess5"/>
    <dgm:cxn modelId="{2552030D-EC63-4EBD-9510-AEC715813D4F}" type="presParOf" srcId="{1396E13A-2A55-4743-955C-BF1E4ED95C6F}" destId="{CD45E110-222E-4177-B8E2-F55EEB5259ED}" srcOrd="2" destOrd="0" presId="urn:microsoft.com/office/officeart/2005/8/layout/vProcess5"/>
    <dgm:cxn modelId="{CFF2D084-37A7-488D-8CA8-8B2FD2FB7935}" type="presParOf" srcId="{1396E13A-2A55-4743-955C-BF1E4ED95C6F}" destId="{97654286-A638-4B54-9B0A-9D699EFA038B}" srcOrd="3" destOrd="0" presId="urn:microsoft.com/office/officeart/2005/8/layout/vProcess5"/>
    <dgm:cxn modelId="{AC511783-EA12-40D0-AFA0-E61558C86883}" type="presParOf" srcId="{1396E13A-2A55-4743-955C-BF1E4ED95C6F}" destId="{08E7D886-05DB-4BCD-8A1A-021AEE531414}" srcOrd="4" destOrd="0" presId="urn:microsoft.com/office/officeart/2005/8/layout/vProcess5"/>
    <dgm:cxn modelId="{1E70E49A-1F20-4062-BCBD-0CA3773D5131}" type="presParOf" srcId="{1396E13A-2A55-4743-955C-BF1E4ED95C6F}" destId="{2A24BEA9-038A-4C72-8F03-BF9EC6DF458A}" srcOrd="5" destOrd="0" presId="urn:microsoft.com/office/officeart/2005/8/layout/vProcess5"/>
    <dgm:cxn modelId="{3DF1FD12-1CE8-42FF-9983-24C4635FF0C8}" type="presParOf" srcId="{1396E13A-2A55-4743-955C-BF1E4ED95C6F}" destId="{407EBA47-761D-4556-BC4D-A32FAEF53259}" srcOrd="6" destOrd="0" presId="urn:microsoft.com/office/officeart/2005/8/layout/vProcess5"/>
    <dgm:cxn modelId="{0BC221A3-54C0-4639-9F8E-9463FE98EB19}" type="presParOf" srcId="{1396E13A-2A55-4743-955C-BF1E4ED95C6F}" destId="{ACB568BB-EC1E-490D-A49E-8590F286912B}" srcOrd="7" destOrd="0" presId="urn:microsoft.com/office/officeart/2005/8/layout/vProcess5"/>
    <dgm:cxn modelId="{324A5DCE-EAE4-4D05-9C31-0DB684C5B22B}" type="presParOf" srcId="{1396E13A-2A55-4743-955C-BF1E4ED95C6F}" destId="{1A64EB38-671F-441F-858D-3611A86C4452}" srcOrd="8" destOrd="0" presId="urn:microsoft.com/office/officeart/2005/8/layout/vProcess5"/>
    <dgm:cxn modelId="{F4C2F284-3A30-4929-89E1-3EFAE59F0E5A}" type="presParOf" srcId="{1396E13A-2A55-4743-955C-BF1E4ED95C6F}" destId="{FC9A593B-AA6B-41EC-998C-6C6BE96BBCED}" srcOrd="9" destOrd="0" presId="urn:microsoft.com/office/officeart/2005/8/layout/vProcess5"/>
    <dgm:cxn modelId="{63186D68-713E-494D-8D2A-10BB1F13D1FE}" type="presParOf" srcId="{1396E13A-2A55-4743-955C-BF1E4ED95C6F}" destId="{CE975A9A-A535-4B30-BB31-E8B0BA0CDF6D}" srcOrd="10" destOrd="0" presId="urn:microsoft.com/office/officeart/2005/8/layout/vProcess5"/>
    <dgm:cxn modelId="{5D201F45-6D6B-4C5B-A748-5683DAE2B8EB}" type="presParOf" srcId="{1396E13A-2A55-4743-955C-BF1E4ED95C6F}" destId="{B0D5DC18-3E48-46E6-844B-B601F0B6C12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2000" i="1" dirty="0"/>
            <a:t>Projekta Valsts kases konta izdruka par maksājumiem, kas iekļauti pārskata perioda finanšu atskaitē</a:t>
          </a:r>
          <a:endParaRPr lang="lv-LV" sz="2000" b="0" i="1" u="none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7A0AB31A-87E3-40DB-ABAE-5CA01F9946A9}">
      <dgm:prSet custT="1"/>
      <dgm:spPr/>
      <dgm:t>
        <a:bodyPr/>
        <a:lstStyle/>
        <a:p>
          <a:r>
            <a:rPr lang="lv-LV" sz="2000" b="1" i="0" dirty="0"/>
            <a:t>UZMANĪBU! </a:t>
          </a:r>
          <a:r>
            <a:rPr lang="lv-LV" sz="2000" b="0" i="1" dirty="0"/>
            <a:t>Pielikumus, kas jau iesniegti pie Starpposma pārskata, pie Noslēguma pārskata finanšu atskaites atkārtoti nav jāiesniedz</a:t>
          </a:r>
          <a:endParaRPr lang="lv-LV" sz="2000" i="1" dirty="0"/>
        </a:p>
      </dgm:t>
    </dgm:pt>
    <dgm:pt modelId="{A3E22325-33BA-4EB2-A667-3514567476E4}" type="parTrans" cxnId="{36A8DB40-B5CE-4828-B6AD-248538ED4E09}">
      <dgm:prSet/>
      <dgm:spPr/>
      <dgm:t>
        <a:bodyPr/>
        <a:lstStyle/>
        <a:p>
          <a:endParaRPr lang="lv-LV"/>
        </a:p>
      </dgm:t>
    </dgm:pt>
    <dgm:pt modelId="{61CFEB5B-10A1-43E0-B3B3-422CC6134B92}" type="sibTrans" cxnId="{36A8DB40-B5CE-4828-B6AD-248538ED4E09}">
      <dgm:prSet/>
      <dgm:spPr/>
      <dgm:t>
        <a:bodyPr/>
        <a:lstStyle/>
        <a:p>
          <a:endParaRPr lang="lv-LV"/>
        </a:p>
      </dgm:t>
    </dgm:pt>
    <dgm:pt modelId="{AA7ECBA4-FAD8-46EB-B2A9-7F304529770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i="1" dirty="0"/>
            <a:t>Projekta izmaksas pamatojošie darījumu </a:t>
          </a:r>
          <a:r>
            <a:rPr lang="lv-LV" sz="2000" i="1" u="none" dirty="0"/>
            <a:t>dokumenti </a:t>
          </a:r>
          <a:r>
            <a:rPr lang="lv-LV" sz="2000" i="1" dirty="0"/>
            <a:t>par pārskata periodu</a:t>
          </a:r>
          <a:endParaRPr lang="lv-LV" sz="2000" dirty="0"/>
        </a:p>
      </dgm:t>
    </dgm:pt>
    <dgm:pt modelId="{0885FA4C-8522-40E8-AB82-48BC86AF864A}" type="parTrans" cxnId="{1583D386-335C-4AFE-98AF-B585EE29993A}">
      <dgm:prSet/>
      <dgm:spPr/>
      <dgm:t>
        <a:bodyPr/>
        <a:lstStyle/>
        <a:p>
          <a:endParaRPr lang="lv-LV"/>
        </a:p>
      </dgm:t>
    </dgm:pt>
    <dgm:pt modelId="{31CA729E-0F3C-4E6A-9097-776C15189E48}" type="sibTrans" cxnId="{1583D386-335C-4AFE-98AF-B585EE29993A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No organizācijas komercbankas konta pārskata periodā veiktos projekta maksājumus apliecinoši dokumenti (ja attiecināms) </a:t>
          </a:r>
          <a:endParaRPr lang="lv-LV" sz="2000" b="1" i="0" dirty="0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5C455A43-C358-4516-B045-87EC4F03FDFC}" type="pres">
      <dgm:prSet presAssocID="{8CEA7AD4-3039-4070-B98E-77D030D64A55}" presName="FourNodes_1" presStyleLbl="node1" presStyleIdx="0" presStyleCnt="4">
        <dgm:presLayoutVars>
          <dgm:bulletEnabled val="1"/>
        </dgm:presLayoutVars>
      </dgm:prSet>
      <dgm:spPr/>
    </dgm:pt>
    <dgm:pt modelId="{EC31C5CA-88F3-4576-BC9A-622E1CA4DDB9}" type="pres">
      <dgm:prSet presAssocID="{8CEA7AD4-3039-4070-B98E-77D030D64A55}" presName="FourNodes_2" presStyleLbl="node1" presStyleIdx="1" presStyleCnt="4">
        <dgm:presLayoutVars>
          <dgm:bulletEnabled val="1"/>
        </dgm:presLayoutVars>
      </dgm:prSet>
      <dgm:spPr/>
    </dgm:pt>
    <dgm:pt modelId="{D62838D9-7FE4-4D32-9466-1AD3CD3D5C6A}" type="pres">
      <dgm:prSet presAssocID="{8CEA7AD4-3039-4070-B98E-77D030D64A55}" presName="FourNodes_3" presStyleLbl="node1" presStyleIdx="2" presStyleCnt="4">
        <dgm:presLayoutVars>
          <dgm:bulletEnabled val="1"/>
        </dgm:presLayoutVars>
      </dgm:prSet>
      <dgm:spPr/>
    </dgm:pt>
    <dgm:pt modelId="{6EFFDF4F-95DC-47C6-87A0-88A638C4B8C0}" type="pres">
      <dgm:prSet presAssocID="{8CEA7AD4-3039-4070-B98E-77D030D64A55}" presName="FourNodes_4" presStyleLbl="node1" presStyleIdx="3" presStyleCnt="4">
        <dgm:presLayoutVars>
          <dgm:bulletEnabled val="1"/>
        </dgm:presLayoutVars>
      </dgm:prSet>
      <dgm:spPr/>
    </dgm:pt>
    <dgm:pt modelId="{76FA9085-E780-4CB7-A786-FF2BBE856155}" type="pres">
      <dgm:prSet presAssocID="{8CEA7AD4-3039-4070-B98E-77D030D64A55}" presName="FourConn_1-2" presStyleLbl="fgAccFollowNode1" presStyleIdx="0" presStyleCnt="3">
        <dgm:presLayoutVars>
          <dgm:bulletEnabled val="1"/>
        </dgm:presLayoutVars>
      </dgm:prSet>
      <dgm:spPr/>
    </dgm:pt>
    <dgm:pt modelId="{99E966AE-96C4-463D-A3A5-79FF35276C68}" type="pres">
      <dgm:prSet presAssocID="{8CEA7AD4-3039-4070-B98E-77D030D64A55}" presName="FourConn_2-3" presStyleLbl="fgAccFollowNode1" presStyleIdx="1" presStyleCnt="3">
        <dgm:presLayoutVars>
          <dgm:bulletEnabled val="1"/>
        </dgm:presLayoutVars>
      </dgm:prSet>
      <dgm:spPr/>
    </dgm:pt>
    <dgm:pt modelId="{26CFAFC0-8EEE-47D6-9FB6-2F17E8662CF3}" type="pres">
      <dgm:prSet presAssocID="{8CEA7AD4-3039-4070-B98E-77D030D64A55}" presName="FourConn_3-4" presStyleLbl="fgAccFollowNode1" presStyleIdx="2" presStyleCnt="3">
        <dgm:presLayoutVars>
          <dgm:bulletEnabled val="1"/>
        </dgm:presLayoutVars>
      </dgm:prSet>
      <dgm:spPr/>
    </dgm:pt>
    <dgm:pt modelId="{F0AC072C-F7AD-43AE-BE82-2835DBECBC1C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F6FC2986-E903-4440-9CA1-44C35D1A071D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B535BF5C-26A0-4E10-909A-0322CF3ADE1B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81B2E9E7-6AF1-4383-B31D-66C79E6BC898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133B681C-F871-486B-90B9-A863ED6FD2EF}" type="presOf" srcId="{7A0AB31A-87E3-40DB-ABAE-5CA01F9946A9}" destId="{81B2E9E7-6AF1-4383-B31D-66C79E6BC898}" srcOrd="1" destOrd="0" presId="urn:microsoft.com/office/officeart/2005/8/layout/vProcess5"/>
    <dgm:cxn modelId="{36A8DB40-B5CE-4828-B6AD-248538ED4E09}" srcId="{8CEA7AD4-3039-4070-B98E-77D030D64A55}" destId="{7A0AB31A-87E3-40DB-ABAE-5CA01F9946A9}" srcOrd="3" destOrd="0" parTransId="{A3E22325-33BA-4EB2-A667-3514567476E4}" sibTransId="{61CFEB5B-10A1-43E0-B3B3-422CC6134B92}"/>
    <dgm:cxn modelId="{258A845E-F748-4498-881F-703AA83F26B1}" type="presOf" srcId="{7A0AB31A-87E3-40DB-ABAE-5CA01F9946A9}" destId="{6EFFDF4F-95DC-47C6-87A0-88A638C4B8C0}" srcOrd="0" destOrd="0" presId="urn:microsoft.com/office/officeart/2005/8/layout/vProcess5"/>
    <dgm:cxn modelId="{AFDCDF6D-7F3E-40FC-B609-9B8AC91A8E6A}" type="presOf" srcId="{68A37103-3736-498C-B427-8223FC8FF964}" destId="{99E966AE-96C4-463D-A3A5-79FF35276C68}" srcOrd="0" destOrd="0" presId="urn:microsoft.com/office/officeart/2005/8/layout/vProcess5"/>
    <dgm:cxn modelId="{4F240B53-D0C2-4E4F-B7F2-577E1A25714E}" type="presOf" srcId="{5816C078-69AC-4EF5-8C27-40CD92226E90}" destId="{EC31C5CA-88F3-4576-BC9A-622E1CA4DDB9}" srcOrd="0" destOrd="0" presId="urn:microsoft.com/office/officeart/2005/8/layout/vProcess5"/>
    <dgm:cxn modelId="{FBBA2D78-84E2-4281-B6BE-87B52297D279}" type="presOf" srcId="{A840C4A4-E34E-4527-81D0-965DF2B017BB}" destId="{F0AC072C-F7AD-43AE-BE82-2835DBECBC1C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1583D386-335C-4AFE-98AF-B585EE29993A}" srcId="{8CEA7AD4-3039-4070-B98E-77D030D64A55}" destId="{AA7ECBA4-FAD8-46EB-B2A9-7F3045297704}" srcOrd="2" destOrd="0" parTransId="{0885FA4C-8522-40E8-AB82-48BC86AF864A}" sibTransId="{31CA729E-0F3C-4E6A-9097-776C15189E48}"/>
    <dgm:cxn modelId="{80B3D986-CD61-4233-AA6E-330939928E67}" type="presOf" srcId="{5816C078-69AC-4EF5-8C27-40CD92226E90}" destId="{F6FC2986-E903-4440-9CA1-44C35D1A071D}" srcOrd="1" destOrd="0" presId="urn:microsoft.com/office/officeart/2005/8/layout/vProcess5"/>
    <dgm:cxn modelId="{62509A9E-05DE-4E20-8000-858B0FBEF940}" type="presOf" srcId="{416DB221-AED0-4A53-A08A-0CD19B381D4C}" destId="{76FA9085-E780-4CB7-A786-FF2BBE856155}" srcOrd="0" destOrd="0" presId="urn:microsoft.com/office/officeart/2005/8/layout/vProcess5"/>
    <dgm:cxn modelId="{581B77D9-9BA2-42A8-B6C0-74DE95698ACA}" type="presOf" srcId="{AA7ECBA4-FAD8-46EB-B2A9-7F3045297704}" destId="{B535BF5C-26A0-4E10-909A-0322CF3ADE1B}" srcOrd="1" destOrd="0" presId="urn:microsoft.com/office/officeart/2005/8/layout/vProcess5"/>
    <dgm:cxn modelId="{E6C18EE3-480F-4C96-9211-CB520E6BCCEB}" type="presOf" srcId="{A840C4A4-E34E-4527-81D0-965DF2B017BB}" destId="{5C455A43-C358-4516-B045-87EC4F03FDFC}" srcOrd="0" destOrd="0" presId="urn:microsoft.com/office/officeart/2005/8/layout/vProcess5"/>
    <dgm:cxn modelId="{0DD6A9E5-8337-4527-B398-9CD257909BA4}" type="presOf" srcId="{31CA729E-0F3C-4E6A-9097-776C15189E48}" destId="{26CFAFC0-8EEE-47D6-9FB6-2F17E8662CF3}" srcOrd="0" destOrd="0" presId="urn:microsoft.com/office/officeart/2005/8/layout/vProcess5"/>
    <dgm:cxn modelId="{1B68B4E6-C5C8-4C2B-95A4-FBA0D65C52F7}" type="presOf" srcId="{AA7ECBA4-FAD8-46EB-B2A9-7F3045297704}" destId="{D62838D9-7FE4-4D32-9466-1AD3CD3D5C6A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E36AC659-C8F5-481F-AF2A-9743B942C631}" type="presParOf" srcId="{1396E13A-2A55-4743-955C-BF1E4ED95C6F}" destId="{5C455A43-C358-4516-B045-87EC4F03FDFC}" srcOrd="1" destOrd="0" presId="urn:microsoft.com/office/officeart/2005/8/layout/vProcess5"/>
    <dgm:cxn modelId="{92EA4381-5563-4961-95D7-9EA2CEB12F37}" type="presParOf" srcId="{1396E13A-2A55-4743-955C-BF1E4ED95C6F}" destId="{EC31C5CA-88F3-4576-BC9A-622E1CA4DDB9}" srcOrd="2" destOrd="0" presId="urn:microsoft.com/office/officeart/2005/8/layout/vProcess5"/>
    <dgm:cxn modelId="{86E0C93F-506E-4E65-A027-73C8E1E0E8B4}" type="presParOf" srcId="{1396E13A-2A55-4743-955C-BF1E4ED95C6F}" destId="{D62838D9-7FE4-4D32-9466-1AD3CD3D5C6A}" srcOrd="3" destOrd="0" presId="urn:microsoft.com/office/officeart/2005/8/layout/vProcess5"/>
    <dgm:cxn modelId="{B4B2B891-73DC-470E-AB07-10480EDED1C1}" type="presParOf" srcId="{1396E13A-2A55-4743-955C-BF1E4ED95C6F}" destId="{6EFFDF4F-95DC-47C6-87A0-88A638C4B8C0}" srcOrd="4" destOrd="0" presId="urn:microsoft.com/office/officeart/2005/8/layout/vProcess5"/>
    <dgm:cxn modelId="{B6D0A49B-0CD4-44C6-92E9-237DD6531503}" type="presParOf" srcId="{1396E13A-2A55-4743-955C-BF1E4ED95C6F}" destId="{76FA9085-E780-4CB7-A786-FF2BBE856155}" srcOrd="5" destOrd="0" presId="urn:microsoft.com/office/officeart/2005/8/layout/vProcess5"/>
    <dgm:cxn modelId="{0379D7FB-33A3-4C98-B059-8CBB0985600B}" type="presParOf" srcId="{1396E13A-2A55-4743-955C-BF1E4ED95C6F}" destId="{99E966AE-96C4-463D-A3A5-79FF35276C68}" srcOrd="6" destOrd="0" presId="urn:microsoft.com/office/officeart/2005/8/layout/vProcess5"/>
    <dgm:cxn modelId="{C6B01C48-7E78-478F-A73F-0E974C4D36CF}" type="presParOf" srcId="{1396E13A-2A55-4743-955C-BF1E4ED95C6F}" destId="{26CFAFC0-8EEE-47D6-9FB6-2F17E8662CF3}" srcOrd="7" destOrd="0" presId="urn:microsoft.com/office/officeart/2005/8/layout/vProcess5"/>
    <dgm:cxn modelId="{12FD1C90-9CB4-4F6B-A109-459D18D2EBA1}" type="presParOf" srcId="{1396E13A-2A55-4743-955C-BF1E4ED95C6F}" destId="{F0AC072C-F7AD-43AE-BE82-2835DBECBC1C}" srcOrd="8" destOrd="0" presId="urn:microsoft.com/office/officeart/2005/8/layout/vProcess5"/>
    <dgm:cxn modelId="{4E0CF0FB-DE25-4FD2-B8A9-9F72FA5B9A7D}" type="presParOf" srcId="{1396E13A-2A55-4743-955C-BF1E4ED95C6F}" destId="{F6FC2986-E903-4440-9CA1-44C35D1A071D}" srcOrd="9" destOrd="0" presId="urn:microsoft.com/office/officeart/2005/8/layout/vProcess5"/>
    <dgm:cxn modelId="{A95822F9-BA1E-43C9-9CED-9813A0DAF52C}" type="presParOf" srcId="{1396E13A-2A55-4743-955C-BF1E4ED95C6F}" destId="{B535BF5C-26A0-4E10-909A-0322CF3ADE1B}" srcOrd="10" destOrd="0" presId="urn:microsoft.com/office/officeart/2005/8/layout/vProcess5"/>
    <dgm:cxn modelId="{9B9EE9E4-3355-4043-8B97-E7B22DC99BE8}" type="presParOf" srcId="{1396E13A-2A55-4743-955C-BF1E4ED95C6F}" destId="{81B2E9E7-6AF1-4383-B31D-66C79E6BC89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1800" i="1" dirty="0"/>
            <a:t>Ja Projektā </a:t>
          </a:r>
          <a:r>
            <a:rPr lang="lv-LV" sz="2000" b="1" i="0" dirty="0"/>
            <a:t>nav sasniegti visi plānotie rezultāti</a:t>
          </a:r>
          <a:r>
            <a:rPr lang="lv-LV" sz="1800" i="1" dirty="0"/>
            <a:t>, Fonds var samazināt programmas finansējumu līdz apmēram, kas proporcionāls faktiskajiem rezultātiem </a:t>
          </a:r>
          <a:r>
            <a:rPr lang="lv-LV" sz="1800" b="0" i="1" dirty="0"/>
            <a:t>(Līguma 3.3.punkts)</a:t>
          </a:r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D0021264-A0D0-484B-9524-E8FC5E61820D}">
      <dgm:prSet custT="1"/>
      <dgm:spPr/>
      <dgm:t>
        <a:bodyPr/>
        <a:lstStyle/>
        <a:p>
          <a:pPr algn="l"/>
          <a:r>
            <a:rPr lang="lv-LV" sz="1800" i="1" dirty="0"/>
            <a:t>Ja Fonds konstatē, ka Projektā plānotie rezultāti nav sasniegti tādā apmērā, ka </a:t>
          </a:r>
          <a:r>
            <a:rPr lang="lv-LV" sz="2000" b="1" i="0" dirty="0"/>
            <a:t>netiek sasniegts Projekta mērķis</a:t>
          </a:r>
          <a:r>
            <a:rPr lang="lv-LV" sz="1800" i="1" dirty="0"/>
            <a:t>, Fonds var atzīt visus Projekta izdevumus par izlietotiem neatbilstoši Līgumam un normatīvajiem aktiem           </a:t>
          </a:r>
          <a:r>
            <a:rPr lang="lv-LV" sz="1800" b="0" i="1" dirty="0"/>
            <a:t>(Līguma 3.3.punkts)</a:t>
          </a:r>
        </a:p>
      </dgm:t>
    </dgm:pt>
    <dgm:pt modelId="{F4303DB2-96CE-469B-AA49-E5EB1C53E978}" type="parTrans" cxnId="{8E06201E-FC41-4D9F-B2FD-F6A68636CB52}">
      <dgm:prSet/>
      <dgm:spPr/>
      <dgm:t>
        <a:bodyPr/>
        <a:lstStyle/>
        <a:p>
          <a:endParaRPr lang="lv-LV"/>
        </a:p>
      </dgm:t>
    </dgm:pt>
    <dgm:pt modelId="{9491A83C-277B-4EF0-A21A-28223DE5E428}" type="sibTrans" cxnId="{8E06201E-FC41-4D9F-B2FD-F6A68636CB52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1200"/>
            </a:spcAft>
          </a:pPr>
          <a:r>
            <a:rPr lang="lv-LV" sz="1800" i="1" dirty="0"/>
            <a:t>Projekta īstenotājs nodrošina projekta ietvaros iegūto materiālo rezultātu uzturēšanu un izmantošanu Projektā paredzētajiem mērķiem </a:t>
          </a:r>
          <a:r>
            <a:rPr lang="lv-LV" sz="2000" b="1" i="0" dirty="0"/>
            <a:t>vismaz trīs gadus pēc projekta noslēguma pārskata apstiprināšanas             </a:t>
          </a:r>
          <a:r>
            <a:rPr lang="lv-LV" sz="1800" b="0" i="1" dirty="0"/>
            <a:t>(Līguma 2.4.punkts)</a:t>
          </a:r>
          <a:endParaRPr lang="lv-LV" sz="1800" b="0" i="0" dirty="0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1AB627D5-516D-4848-B6CB-723CB7DB8415}" type="pres">
      <dgm:prSet presAssocID="{8CEA7AD4-3039-4070-B98E-77D030D64A55}" presName="ThreeNodes_1" presStyleLbl="node1" presStyleIdx="0" presStyleCnt="3">
        <dgm:presLayoutVars>
          <dgm:bulletEnabled val="1"/>
        </dgm:presLayoutVars>
      </dgm:prSet>
      <dgm:spPr/>
    </dgm:pt>
    <dgm:pt modelId="{1DEAFB76-B304-4F95-9E35-C7A3738A4D6D}" type="pres">
      <dgm:prSet presAssocID="{8CEA7AD4-3039-4070-B98E-77D030D64A55}" presName="ThreeNodes_2" presStyleLbl="node1" presStyleIdx="1" presStyleCnt="3">
        <dgm:presLayoutVars>
          <dgm:bulletEnabled val="1"/>
        </dgm:presLayoutVars>
      </dgm:prSet>
      <dgm:spPr/>
    </dgm:pt>
    <dgm:pt modelId="{9E746A0A-3BBD-499E-8983-240C7964B573}" type="pres">
      <dgm:prSet presAssocID="{8CEA7AD4-3039-4070-B98E-77D030D64A55}" presName="ThreeNodes_3" presStyleLbl="node1" presStyleIdx="2" presStyleCnt="3">
        <dgm:presLayoutVars>
          <dgm:bulletEnabled val="1"/>
        </dgm:presLayoutVars>
      </dgm:prSet>
      <dgm:spPr/>
    </dgm:pt>
    <dgm:pt modelId="{6436A6DC-021B-4EF1-9A1B-6F80F11F6DEC}" type="pres">
      <dgm:prSet presAssocID="{8CEA7AD4-3039-4070-B98E-77D030D64A55}" presName="ThreeConn_1-2" presStyleLbl="fgAccFollowNode1" presStyleIdx="0" presStyleCnt="2">
        <dgm:presLayoutVars>
          <dgm:bulletEnabled val="1"/>
        </dgm:presLayoutVars>
      </dgm:prSet>
      <dgm:spPr/>
    </dgm:pt>
    <dgm:pt modelId="{F284DB6E-7F9D-4428-A171-0C953BF16788}" type="pres">
      <dgm:prSet presAssocID="{8CEA7AD4-3039-4070-B98E-77D030D64A55}" presName="ThreeConn_2-3" presStyleLbl="fgAccFollowNode1" presStyleIdx="1" presStyleCnt="2">
        <dgm:presLayoutVars>
          <dgm:bulletEnabled val="1"/>
        </dgm:presLayoutVars>
      </dgm:prSet>
      <dgm:spPr/>
    </dgm:pt>
    <dgm:pt modelId="{25EA4342-8A9C-4791-BDE6-0ED4C0C8833C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629F0ABB-C965-4415-A0BF-7BD99B6B6ED2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64CF2599-B3B7-4E22-81E6-7263D6E17072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8E06201E-FC41-4D9F-B2FD-F6A68636CB52}" srcId="{8CEA7AD4-3039-4070-B98E-77D030D64A55}" destId="{D0021264-A0D0-484B-9524-E8FC5E61820D}" srcOrd="1" destOrd="0" parTransId="{F4303DB2-96CE-469B-AA49-E5EB1C53E978}" sibTransId="{9491A83C-277B-4EF0-A21A-28223DE5E428}"/>
    <dgm:cxn modelId="{5E405366-7BF6-41D1-8AE8-4D20A6621105}" type="presOf" srcId="{D0021264-A0D0-484B-9524-E8FC5E61820D}" destId="{629F0ABB-C965-4415-A0BF-7BD99B6B6ED2}" srcOrd="1" destOrd="0" presId="urn:microsoft.com/office/officeart/2005/8/layout/vProcess5"/>
    <dgm:cxn modelId="{1AA33058-4571-4F4D-A6A1-5D673D9CB5AD}" srcId="{8CEA7AD4-3039-4070-B98E-77D030D64A55}" destId="{5816C078-69AC-4EF5-8C27-40CD92226E90}" srcOrd="2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333E9284-895C-4D36-B770-EA7BBBA9971A}" type="presOf" srcId="{A840C4A4-E34E-4527-81D0-965DF2B017BB}" destId="{1AB627D5-516D-4848-B6CB-723CB7DB8415}" srcOrd="0" destOrd="0" presId="urn:microsoft.com/office/officeart/2005/8/layout/vProcess5"/>
    <dgm:cxn modelId="{3E59D3A8-4FA4-4C4C-B40A-D008248C5818}" type="presOf" srcId="{5816C078-69AC-4EF5-8C27-40CD92226E90}" destId="{64CF2599-B3B7-4E22-81E6-7263D6E17072}" srcOrd="1" destOrd="0" presId="urn:microsoft.com/office/officeart/2005/8/layout/vProcess5"/>
    <dgm:cxn modelId="{48DA6DAA-2C65-43BE-9434-B8C56447F6B0}" type="presOf" srcId="{416DB221-AED0-4A53-A08A-0CD19B381D4C}" destId="{6436A6DC-021B-4EF1-9A1B-6F80F11F6DEC}" srcOrd="0" destOrd="0" presId="urn:microsoft.com/office/officeart/2005/8/layout/vProcess5"/>
    <dgm:cxn modelId="{06FE25C5-8614-4329-97B0-52681580D331}" type="presOf" srcId="{A840C4A4-E34E-4527-81D0-965DF2B017BB}" destId="{25EA4342-8A9C-4791-BDE6-0ED4C0C8833C}" srcOrd="1" destOrd="0" presId="urn:microsoft.com/office/officeart/2005/8/layout/vProcess5"/>
    <dgm:cxn modelId="{93CF8BDE-B14C-4146-BF17-73E2A989404E}" type="presOf" srcId="{9491A83C-277B-4EF0-A21A-28223DE5E428}" destId="{F284DB6E-7F9D-4428-A171-0C953BF16788}" srcOrd="0" destOrd="0" presId="urn:microsoft.com/office/officeart/2005/8/layout/vProcess5"/>
    <dgm:cxn modelId="{54BEA0FA-50A0-43BA-91C4-D19C71612E6A}" type="presOf" srcId="{5816C078-69AC-4EF5-8C27-40CD92226E90}" destId="{9E746A0A-3BBD-499E-8983-240C7964B573}" srcOrd="0" destOrd="0" presId="urn:microsoft.com/office/officeart/2005/8/layout/vProcess5"/>
    <dgm:cxn modelId="{2FED88FD-7123-40AF-B588-C32E5D37DAFE}" type="presOf" srcId="{D0021264-A0D0-484B-9524-E8FC5E61820D}" destId="{1DEAFB76-B304-4F95-9E35-C7A3738A4D6D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419E6831-1F3E-4829-BF8B-2FF9306FBEB7}" type="presParOf" srcId="{1396E13A-2A55-4743-955C-BF1E4ED95C6F}" destId="{1AB627D5-516D-4848-B6CB-723CB7DB8415}" srcOrd="1" destOrd="0" presId="urn:microsoft.com/office/officeart/2005/8/layout/vProcess5"/>
    <dgm:cxn modelId="{B864C8A7-23B6-435C-ABBB-538805CA7C06}" type="presParOf" srcId="{1396E13A-2A55-4743-955C-BF1E4ED95C6F}" destId="{1DEAFB76-B304-4F95-9E35-C7A3738A4D6D}" srcOrd="2" destOrd="0" presId="urn:microsoft.com/office/officeart/2005/8/layout/vProcess5"/>
    <dgm:cxn modelId="{E1D30968-DE8A-41DB-BB94-AF84FA902B49}" type="presParOf" srcId="{1396E13A-2A55-4743-955C-BF1E4ED95C6F}" destId="{9E746A0A-3BBD-499E-8983-240C7964B573}" srcOrd="3" destOrd="0" presId="urn:microsoft.com/office/officeart/2005/8/layout/vProcess5"/>
    <dgm:cxn modelId="{19E15DEA-E27A-4480-B2ED-4613361BF837}" type="presParOf" srcId="{1396E13A-2A55-4743-955C-BF1E4ED95C6F}" destId="{6436A6DC-021B-4EF1-9A1B-6F80F11F6DEC}" srcOrd="4" destOrd="0" presId="urn:microsoft.com/office/officeart/2005/8/layout/vProcess5"/>
    <dgm:cxn modelId="{3180D697-74C2-44BF-8ED1-D4F8D52E14D0}" type="presParOf" srcId="{1396E13A-2A55-4743-955C-BF1E4ED95C6F}" destId="{F284DB6E-7F9D-4428-A171-0C953BF16788}" srcOrd="5" destOrd="0" presId="urn:microsoft.com/office/officeart/2005/8/layout/vProcess5"/>
    <dgm:cxn modelId="{6B466D7D-D89F-4662-8222-E85A3F411D8F}" type="presParOf" srcId="{1396E13A-2A55-4743-955C-BF1E4ED95C6F}" destId="{25EA4342-8A9C-4791-BDE6-0ED4C0C8833C}" srcOrd="6" destOrd="0" presId="urn:microsoft.com/office/officeart/2005/8/layout/vProcess5"/>
    <dgm:cxn modelId="{478D653A-7ECE-4EF4-A9E9-1C179285A4F8}" type="presParOf" srcId="{1396E13A-2A55-4743-955C-BF1E4ED95C6F}" destId="{629F0ABB-C965-4415-A0BF-7BD99B6B6ED2}" srcOrd="7" destOrd="0" presId="urn:microsoft.com/office/officeart/2005/8/layout/vProcess5"/>
    <dgm:cxn modelId="{1A4D6011-65EA-4AB1-B458-73D9C880913A}" type="presParOf" srcId="{1396E13A-2A55-4743-955C-BF1E4ED95C6F}" destId="{64CF2599-B3B7-4E22-81E6-7263D6E1707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4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1200"/>
            </a:spcAft>
          </a:pPr>
          <a:r>
            <a:rPr lang="lv-LV" sz="2000" b="1" i="0" dirty="0"/>
            <a:t>Ja aktivitāte netiek īstenota</a:t>
          </a:r>
          <a:r>
            <a:rPr lang="lv-LV" sz="1800" i="1" dirty="0"/>
            <a:t>, tai paredzētais finansējums paliek neizlietots. Pārdalīt to, lai papildus finansētu citas projektā paredzētās aktivitātes, nedrīkst</a:t>
          </a:r>
          <a:endParaRPr lang="lv-LV" sz="1800" b="0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3E0CF2BA-9D47-4D57-BCEA-2997DA55800B}">
      <dgm:prSet custT="1"/>
      <dgm:spPr/>
      <dgm:t>
        <a:bodyPr/>
        <a:lstStyle/>
        <a:p>
          <a:pPr>
            <a:spcAft>
              <a:spcPts val="1200"/>
            </a:spcAft>
          </a:pPr>
          <a:r>
            <a:rPr lang="lv-LV" sz="1800" b="1" i="0" dirty="0"/>
            <a:t>IESPĒJA</a:t>
          </a:r>
          <a:r>
            <a:rPr lang="lv-LV" sz="1800" i="1" dirty="0"/>
            <a:t> – ja aktivitāti nav iespējams īstenot, īstenotājs var ierosināt Līguma grozījumus, </a:t>
          </a:r>
        </a:p>
        <a:p>
          <a:pPr>
            <a:spcAft>
              <a:spcPts val="1200"/>
            </a:spcAft>
          </a:pPr>
          <a:r>
            <a:rPr lang="lv-LV" sz="1800" i="1" dirty="0"/>
            <a:t>paredzot </a:t>
          </a:r>
          <a:r>
            <a:rPr lang="lv-LV" sz="2000" b="1" i="0" dirty="0"/>
            <a:t>alternatīvu aktivitāti</a:t>
          </a:r>
          <a:r>
            <a:rPr lang="lv-LV" sz="1800" i="1" dirty="0"/>
            <a:t>, kas sekmē projekta mērķa un rezultātu sasniegšanu un kuras īstenošanai var izmantot atceltās aktivitātes īstenošanai plānoto finansējumu</a:t>
          </a:r>
          <a:endParaRPr lang="lv-LV" sz="1800" b="0" i="0" dirty="0"/>
        </a:p>
      </dgm:t>
    </dgm:pt>
    <dgm:pt modelId="{829D4A98-889B-4ABC-9AD2-5948B04C8577}" type="parTrans" cxnId="{6D9D1602-2059-453E-BDD1-91C33C5BC1CC}">
      <dgm:prSet/>
      <dgm:spPr/>
      <dgm:t>
        <a:bodyPr/>
        <a:lstStyle/>
        <a:p>
          <a:endParaRPr lang="lv-LV"/>
        </a:p>
      </dgm:t>
    </dgm:pt>
    <dgm:pt modelId="{744AAFF5-78AD-4AFC-9BE2-8B08DD95ED3C}" type="sibTrans" cxnId="{6D9D1602-2059-453E-BDD1-91C33C5BC1CC}">
      <dgm:prSet/>
      <dgm:spPr/>
      <dgm:t>
        <a:bodyPr/>
        <a:lstStyle/>
        <a:p>
          <a:endParaRPr lang="lv-LV"/>
        </a:p>
      </dgm:t>
    </dgm:pt>
    <dgm:pt modelId="{F6B4786A-E411-4443-9D07-C76D607956DA}">
      <dgm:prSet custT="1"/>
      <dgm:spPr/>
      <dgm:t>
        <a:bodyPr/>
        <a:lstStyle/>
        <a:p>
          <a:pPr>
            <a:spcAft>
              <a:spcPts val="1200"/>
            </a:spcAft>
          </a:pPr>
          <a:r>
            <a:rPr lang="lv-LV" sz="1800" b="1" i="0" dirty="0"/>
            <a:t>Ja, īstenojot aktivitāti un sasniedzot plānoto rezultātu, radusies finansējuma ekonomija</a:t>
          </a:r>
          <a:r>
            <a:rPr lang="lv-LV" sz="1800" i="1" dirty="0"/>
            <a:t>, </a:t>
          </a:r>
        </a:p>
        <a:p>
          <a:pPr>
            <a:spcAft>
              <a:spcPts val="1200"/>
            </a:spcAft>
          </a:pPr>
          <a:r>
            <a:rPr lang="lv-LV" sz="1800" i="1" dirty="0"/>
            <a:t>to iespējams novirzīt, lai uzlabotu citas plānotās aktivitātes rezultātus, piemēram, palielināt mērķa grupas skaitu vai papildus piesaistīt lektoru/ekspertu semināram utt.</a:t>
          </a:r>
          <a:endParaRPr lang="lv-LV" sz="1800" b="0" i="0" dirty="0"/>
        </a:p>
      </dgm:t>
    </dgm:pt>
    <dgm:pt modelId="{A9C30BB8-904D-4CB1-997C-9E183338BDDB}" type="parTrans" cxnId="{91AE416C-4C6B-4ECB-988D-852A0804CD0F}">
      <dgm:prSet/>
      <dgm:spPr/>
      <dgm:t>
        <a:bodyPr/>
        <a:lstStyle/>
        <a:p>
          <a:endParaRPr lang="lv-LV"/>
        </a:p>
      </dgm:t>
    </dgm:pt>
    <dgm:pt modelId="{56670C1B-D67D-4B1D-8139-C41E59FAC8D6}" type="sibTrans" cxnId="{91AE416C-4C6B-4ECB-988D-852A0804CD0F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23BE506C-3C0A-4E8E-8384-62023022F0D9}" type="pres">
      <dgm:prSet presAssocID="{8CEA7AD4-3039-4070-B98E-77D030D64A55}" presName="ThreeNodes_1" presStyleLbl="node1" presStyleIdx="0" presStyleCnt="3" custScaleY="74315" custLinFactNeighborY="-7630">
        <dgm:presLayoutVars>
          <dgm:bulletEnabled val="1"/>
        </dgm:presLayoutVars>
      </dgm:prSet>
      <dgm:spPr/>
    </dgm:pt>
    <dgm:pt modelId="{A1F08854-9CD0-4423-BE1C-061C389EC930}" type="pres">
      <dgm:prSet presAssocID="{8CEA7AD4-3039-4070-B98E-77D030D64A55}" presName="ThreeNodes_2" presStyleLbl="node1" presStyleIdx="1" presStyleCnt="3" custScaleY="111326" custLinFactNeighborX="-186" custLinFactNeighborY="-15650">
        <dgm:presLayoutVars>
          <dgm:bulletEnabled val="1"/>
        </dgm:presLayoutVars>
      </dgm:prSet>
      <dgm:spPr/>
    </dgm:pt>
    <dgm:pt modelId="{A0CD4829-66BD-412C-807C-0AB38A9F501D}" type="pres">
      <dgm:prSet presAssocID="{8CEA7AD4-3039-4070-B98E-77D030D64A55}" presName="ThreeNodes_3" presStyleLbl="node1" presStyleIdx="2" presStyleCnt="3" custScaleY="107493" custLinFactNeighborX="-205" custLinFactNeighborY="-3289">
        <dgm:presLayoutVars>
          <dgm:bulletEnabled val="1"/>
        </dgm:presLayoutVars>
      </dgm:prSet>
      <dgm:spPr/>
    </dgm:pt>
    <dgm:pt modelId="{A35646AC-84E2-49D8-8908-03C38B7EFAF7}" type="pres">
      <dgm:prSet presAssocID="{8CEA7AD4-3039-4070-B98E-77D030D64A55}" presName="ThreeConn_1-2" presStyleLbl="fgAccFollowNode1" presStyleIdx="0" presStyleCnt="2" custLinFactNeighborX="993" custLinFactNeighborY="-15886">
        <dgm:presLayoutVars>
          <dgm:bulletEnabled val="1"/>
        </dgm:presLayoutVars>
      </dgm:prSet>
      <dgm:spPr/>
    </dgm:pt>
    <dgm:pt modelId="{1FFC8D38-6980-4034-A371-DCE2F44E926A}" type="pres">
      <dgm:prSet presAssocID="{8CEA7AD4-3039-4070-B98E-77D030D64A55}" presName="ThreeConn_2-3" presStyleLbl="fgAccFollowNode1" presStyleIdx="1" presStyleCnt="2" custLinFactNeighborX="3742" custLinFactNeighborY="5957">
        <dgm:presLayoutVars>
          <dgm:bulletEnabled val="1"/>
        </dgm:presLayoutVars>
      </dgm:prSet>
      <dgm:spPr/>
    </dgm:pt>
    <dgm:pt modelId="{DD935407-F485-4349-BBED-2DD857CFE1A3}" type="pres">
      <dgm:prSet presAssocID="{8CEA7AD4-3039-4070-B98E-77D030D64A55}" presName="ThreeNodes_1_text" presStyleLbl="node1" presStyleIdx="2" presStyleCnt="3">
        <dgm:presLayoutVars>
          <dgm:bulletEnabled val="1"/>
        </dgm:presLayoutVars>
      </dgm:prSet>
      <dgm:spPr/>
    </dgm:pt>
    <dgm:pt modelId="{8FBDC344-45B0-4A9E-B038-1B940FD7C514}" type="pres">
      <dgm:prSet presAssocID="{8CEA7AD4-3039-4070-B98E-77D030D64A55}" presName="ThreeNodes_2_text" presStyleLbl="node1" presStyleIdx="2" presStyleCnt="3">
        <dgm:presLayoutVars>
          <dgm:bulletEnabled val="1"/>
        </dgm:presLayoutVars>
      </dgm:prSet>
      <dgm:spPr/>
    </dgm:pt>
    <dgm:pt modelId="{B4E72A5B-636F-4F60-8F45-FDCFD7607CC3}" type="pres">
      <dgm:prSet presAssocID="{8CEA7AD4-3039-4070-B98E-77D030D64A5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D9D1602-2059-453E-BDD1-91C33C5BC1CC}" srcId="{8CEA7AD4-3039-4070-B98E-77D030D64A55}" destId="{3E0CF2BA-9D47-4D57-BCEA-2997DA55800B}" srcOrd="1" destOrd="0" parTransId="{829D4A98-889B-4ABC-9AD2-5948B04C8577}" sibTransId="{744AAFF5-78AD-4AFC-9BE2-8B08DD95ED3C}"/>
    <dgm:cxn modelId="{54065818-E023-4226-ABE9-439560A67EBA}" type="presOf" srcId="{3E0CF2BA-9D47-4D57-BCEA-2997DA55800B}" destId="{A1F08854-9CD0-4423-BE1C-061C389EC930}" srcOrd="0" destOrd="0" presId="urn:microsoft.com/office/officeart/2005/8/layout/vProcess5"/>
    <dgm:cxn modelId="{90B4601C-CC2D-4E79-ADAA-B7A89618EB22}" type="presOf" srcId="{3E0CF2BA-9D47-4D57-BCEA-2997DA55800B}" destId="{8FBDC344-45B0-4A9E-B038-1B940FD7C514}" srcOrd="1" destOrd="0" presId="urn:microsoft.com/office/officeart/2005/8/layout/vProcess5"/>
    <dgm:cxn modelId="{AD615F43-F3B3-450C-B989-AFC8974F852B}" type="presOf" srcId="{F6B4786A-E411-4443-9D07-C76D607956DA}" destId="{A0CD4829-66BD-412C-807C-0AB38A9F501D}" srcOrd="0" destOrd="0" presId="urn:microsoft.com/office/officeart/2005/8/layout/vProcess5"/>
    <dgm:cxn modelId="{9F50F84A-9F2F-4297-9045-B9910AFCC953}" type="presOf" srcId="{5816C078-69AC-4EF5-8C27-40CD92226E90}" destId="{DD935407-F485-4349-BBED-2DD857CFE1A3}" srcOrd="1" destOrd="0" presId="urn:microsoft.com/office/officeart/2005/8/layout/vProcess5"/>
    <dgm:cxn modelId="{91AE416C-4C6B-4ECB-988D-852A0804CD0F}" srcId="{8CEA7AD4-3039-4070-B98E-77D030D64A55}" destId="{F6B4786A-E411-4443-9D07-C76D607956DA}" srcOrd="2" destOrd="0" parTransId="{A9C30BB8-904D-4CB1-997C-9E183338BDDB}" sibTransId="{56670C1B-D67D-4B1D-8139-C41E59FAC8D6}"/>
    <dgm:cxn modelId="{1AA33058-4571-4F4D-A6A1-5D673D9CB5AD}" srcId="{8CEA7AD4-3039-4070-B98E-77D030D64A55}" destId="{5816C078-69AC-4EF5-8C27-40CD92226E90}" srcOrd="0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A1510787-736B-4A3E-A1D5-1889F8E1A353}" type="presOf" srcId="{68A37103-3736-498C-B427-8223FC8FF964}" destId="{A35646AC-84E2-49D8-8908-03C38B7EFAF7}" srcOrd="0" destOrd="0" presId="urn:microsoft.com/office/officeart/2005/8/layout/vProcess5"/>
    <dgm:cxn modelId="{BEF2D188-9D02-4700-A9F3-F1B1635F916B}" type="presOf" srcId="{5816C078-69AC-4EF5-8C27-40CD92226E90}" destId="{23BE506C-3C0A-4E8E-8384-62023022F0D9}" srcOrd="0" destOrd="0" presId="urn:microsoft.com/office/officeart/2005/8/layout/vProcess5"/>
    <dgm:cxn modelId="{17FD9695-F2BF-44F4-B3C8-5AD89FBE3953}" type="presOf" srcId="{744AAFF5-78AD-4AFC-9BE2-8B08DD95ED3C}" destId="{1FFC8D38-6980-4034-A371-DCE2F44E926A}" srcOrd="0" destOrd="0" presId="urn:microsoft.com/office/officeart/2005/8/layout/vProcess5"/>
    <dgm:cxn modelId="{EDF41CD6-0D61-46F4-B6D6-75F4C8B7051E}" type="presOf" srcId="{F6B4786A-E411-4443-9D07-C76D607956DA}" destId="{B4E72A5B-636F-4F60-8F45-FDCFD7607CC3}" srcOrd="1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1C4F12E0-9321-43B3-AE9C-CC923429D88C}" type="presParOf" srcId="{1396E13A-2A55-4743-955C-BF1E4ED95C6F}" destId="{23BE506C-3C0A-4E8E-8384-62023022F0D9}" srcOrd="1" destOrd="0" presId="urn:microsoft.com/office/officeart/2005/8/layout/vProcess5"/>
    <dgm:cxn modelId="{89C7B671-920B-43A4-A3D9-0814B9A83E91}" type="presParOf" srcId="{1396E13A-2A55-4743-955C-BF1E4ED95C6F}" destId="{A1F08854-9CD0-4423-BE1C-061C389EC930}" srcOrd="2" destOrd="0" presId="urn:microsoft.com/office/officeart/2005/8/layout/vProcess5"/>
    <dgm:cxn modelId="{F1C90E8B-3D08-4176-8F4D-E160F7B69F49}" type="presParOf" srcId="{1396E13A-2A55-4743-955C-BF1E4ED95C6F}" destId="{A0CD4829-66BD-412C-807C-0AB38A9F501D}" srcOrd="3" destOrd="0" presId="urn:microsoft.com/office/officeart/2005/8/layout/vProcess5"/>
    <dgm:cxn modelId="{9E1C9D1F-CFAD-403A-AE16-EB53941B40E2}" type="presParOf" srcId="{1396E13A-2A55-4743-955C-BF1E4ED95C6F}" destId="{A35646AC-84E2-49D8-8908-03C38B7EFAF7}" srcOrd="4" destOrd="0" presId="urn:microsoft.com/office/officeart/2005/8/layout/vProcess5"/>
    <dgm:cxn modelId="{3C91CCFA-8B7D-4045-A612-FB4980BB7980}" type="presParOf" srcId="{1396E13A-2A55-4743-955C-BF1E4ED95C6F}" destId="{1FFC8D38-6980-4034-A371-DCE2F44E926A}" srcOrd="5" destOrd="0" presId="urn:microsoft.com/office/officeart/2005/8/layout/vProcess5"/>
    <dgm:cxn modelId="{B881D25A-331C-4843-B69F-669AF8272B68}" type="presParOf" srcId="{1396E13A-2A55-4743-955C-BF1E4ED95C6F}" destId="{DD935407-F485-4349-BBED-2DD857CFE1A3}" srcOrd="6" destOrd="0" presId="urn:microsoft.com/office/officeart/2005/8/layout/vProcess5"/>
    <dgm:cxn modelId="{7D180314-3741-4991-B362-2AEEB9BD2AA8}" type="presParOf" srcId="{1396E13A-2A55-4743-955C-BF1E4ED95C6F}" destId="{8FBDC344-45B0-4A9E-B038-1B940FD7C514}" srcOrd="7" destOrd="0" presId="urn:microsoft.com/office/officeart/2005/8/layout/vProcess5"/>
    <dgm:cxn modelId="{7FF6574D-B364-4B1C-9D79-FA42DA633E1D}" type="presParOf" srcId="{1396E13A-2A55-4743-955C-BF1E4ED95C6F}" destId="{B4E72A5B-636F-4F60-8F45-FDCFD7607CC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5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1800" i="1" dirty="0"/>
            <a:t>Līguma 7.8.punkts: Projekta īstenotājam jānodrošina </a:t>
          </a:r>
          <a:r>
            <a:rPr lang="lv-LV" sz="2000" b="1" i="0" dirty="0"/>
            <a:t>pietiekama</a:t>
          </a:r>
          <a:r>
            <a:rPr lang="lv-LV" sz="2000" b="1" i="1" dirty="0"/>
            <a:t> </a:t>
          </a:r>
          <a:r>
            <a:rPr lang="lv-LV" sz="1800" b="0" i="1" dirty="0"/>
            <a:t>programmas finansējuma publicitāte </a:t>
          </a:r>
          <a:endParaRPr lang="lv-LV" sz="1800" b="0" i="0" dirty="0"/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1800" b="0" i="1" dirty="0"/>
            <a:t>Visos </a:t>
          </a:r>
          <a:r>
            <a:rPr lang="lv-LV" sz="1800" b="0" i="1" u="none" dirty="0"/>
            <a:t>Projekta ietvaros sagatavotajos materiālos </a:t>
          </a:r>
          <a:r>
            <a:rPr lang="lv-LV" sz="1800" b="0" i="1" dirty="0"/>
            <a:t>jāpublicē </a:t>
          </a:r>
          <a:r>
            <a:rPr lang="lv-LV" sz="2000" b="1" i="0" dirty="0"/>
            <a:t>Kultūras ministrijas un Fonda logo </a:t>
          </a:r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8B424965-00B1-4182-A670-1385C6A77B8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„</a:t>
          </a:r>
          <a:r>
            <a:rPr lang="lv-LV" sz="2000" b="1" i="0" dirty="0"/>
            <a:t>Pasākumu finansiāli atbalsta </a:t>
          </a:r>
          <a:r>
            <a:rPr lang="lv-LV" sz="1800" b="0" i="1" dirty="0"/>
            <a:t>Sabiedrības integrācijas fonds no Kultūras ministrijas piešķirtajiem Latvijas valsts budžeta līdzekļiem.”</a:t>
          </a:r>
          <a:endParaRPr lang="lv-LV" sz="1800" b="1" i="0" dirty="0">
            <a:solidFill>
              <a:srgbClr val="C00000"/>
            </a:solidFill>
          </a:endParaRPr>
        </a:p>
      </dgm:t>
    </dgm:pt>
    <dgm:pt modelId="{676B479F-6D66-4D7E-AE00-0C6C028E7A7B}" type="parTrans" cxnId="{0D9C01A5-FE86-46AC-BD3A-90ED2DB06BAD}">
      <dgm:prSet/>
      <dgm:spPr/>
      <dgm:t>
        <a:bodyPr/>
        <a:lstStyle/>
        <a:p>
          <a:endParaRPr lang="lv-LV"/>
        </a:p>
      </dgm:t>
    </dgm:pt>
    <dgm:pt modelId="{BDCBE804-ECBD-4901-A4EB-8F77B20FA041}" type="sibTrans" cxnId="{0D9C01A5-FE86-46AC-BD3A-90ED2DB06BAD}">
      <dgm:prSet/>
      <dgm:spPr/>
      <dgm:t>
        <a:bodyPr/>
        <a:lstStyle/>
        <a:p>
          <a:endParaRPr lang="lv-LV"/>
        </a:p>
      </dgm:t>
    </dgm:pt>
    <dgm:pt modelId="{F3861E20-EFB8-405F-8E9F-3368727CE40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2000" b="0" i="1" dirty="0"/>
            <a:t>“</a:t>
          </a:r>
          <a:r>
            <a:rPr lang="lv-LV" sz="2000" b="1" i="0" dirty="0"/>
            <a:t>&lt;Materiāla nosaukums&gt; ir sagatavots </a:t>
          </a:r>
          <a:r>
            <a:rPr lang="lv-LV" sz="1800" b="0" i="1" dirty="0"/>
            <a:t>ar Sabiedrības integrācijas fonda finansiālu atbalstu no Latvijas valsts budžeta līdzekļiem. Par &lt;materiāla nosaukums&gt; saturu atbild &lt;Projekta īstenotāja vai materiāla autora nosaukums&gt;” </a:t>
          </a:r>
          <a:endParaRPr lang="lv-LV" sz="1800" b="1" i="0" dirty="0">
            <a:solidFill>
              <a:srgbClr val="C00000"/>
            </a:solidFill>
          </a:endParaRPr>
        </a:p>
      </dgm:t>
    </dgm:pt>
    <dgm:pt modelId="{F1706DFB-20A5-41CA-BD2A-64B83A4B591A}" type="parTrans" cxnId="{596163D6-F1E0-4B32-94C7-B0176EB88187}">
      <dgm:prSet/>
      <dgm:spPr/>
      <dgm:t>
        <a:bodyPr/>
        <a:lstStyle/>
        <a:p>
          <a:endParaRPr lang="lv-LV"/>
        </a:p>
      </dgm:t>
    </dgm:pt>
    <dgm:pt modelId="{F1CBB250-2D4A-459D-9638-0A9CB83401FA}" type="sibTrans" cxnId="{596163D6-F1E0-4B32-94C7-B0176EB88187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3A3042DC-F9B9-42B4-BD8F-9CC727D8027A}" type="pres">
      <dgm:prSet presAssocID="{8CEA7AD4-3039-4070-B98E-77D030D64A55}" presName="FourNodes_1" presStyleLbl="node1" presStyleIdx="0" presStyleCnt="4" custScaleY="90485" custLinFactNeighborX="111" custLinFactNeighborY="3513">
        <dgm:presLayoutVars>
          <dgm:bulletEnabled val="1"/>
        </dgm:presLayoutVars>
      </dgm:prSet>
      <dgm:spPr/>
    </dgm:pt>
    <dgm:pt modelId="{CD350459-401F-48F4-8932-D2F42816F316}" type="pres">
      <dgm:prSet presAssocID="{8CEA7AD4-3039-4070-B98E-77D030D64A55}" presName="FourNodes_2" presStyleLbl="node1" presStyleIdx="1" presStyleCnt="4" custScaleY="79797" custLinFactNeighborX="-111" custLinFactNeighborY="-20196">
        <dgm:presLayoutVars>
          <dgm:bulletEnabled val="1"/>
        </dgm:presLayoutVars>
      </dgm:prSet>
      <dgm:spPr/>
    </dgm:pt>
    <dgm:pt modelId="{DAB5B97B-7E8D-4CE3-816B-4FB2B3E60300}" type="pres">
      <dgm:prSet presAssocID="{8CEA7AD4-3039-4070-B98E-77D030D64A55}" presName="FourNodes_3" presStyleLbl="node1" presStyleIdx="2" presStyleCnt="4" custScaleY="102872" custLinFactNeighborX="45" custLinFactNeighborY="-35906">
        <dgm:presLayoutVars>
          <dgm:bulletEnabled val="1"/>
        </dgm:presLayoutVars>
      </dgm:prSet>
      <dgm:spPr/>
    </dgm:pt>
    <dgm:pt modelId="{72B44DB7-4A3C-46B1-842F-C714992159E5}" type="pres">
      <dgm:prSet presAssocID="{8CEA7AD4-3039-4070-B98E-77D030D64A55}" presName="FourNodes_4" presStyleLbl="node1" presStyleIdx="3" presStyleCnt="4" custScaleY="150931" custLinFactNeighborX="668" custLinFactNeighborY="-20106">
        <dgm:presLayoutVars>
          <dgm:bulletEnabled val="1"/>
        </dgm:presLayoutVars>
      </dgm:prSet>
      <dgm:spPr/>
    </dgm:pt>
    <dgm:pt modelId="{52120FA6-4078-48F4-AB3B-ABD9C8C063FF}" type="pres">
      <dgm:prSet presAssocID="{8CEA7AD4-3039-4070-B98E-77D030D64A55}" presName="FourConn_1-2" presStyleLbl="fgAccFollowNode1" presStyleIdx="0" presStyleCnt="3">
        <dgm:presLayoutVars>
          <dgm:bulletEnabled val="1"/>
        </dgm:presLayoutVars>
      </dgm:prSet>
      <dgm:spPr/>
    </dgm:pt>
    <dgm:pt modelId="{1DBA7A7D-3C28-49E3-A439-B5C6F4F22F52}" type="pres">
      <dgm:prSet presAssocID="{8CEA7AD4-3039-4070-B98E-77D030D64A55}" presName="FourConn_2-3" presStyleLbl="fgAccFollowNode1" presStyleIdx="1" presStyleCnt="3" custLinFactNeighborX="1351" custLinFactNeighborY="-41879">
        <dgm:presLayoutVars>
          <dgm:bulletEnabled val="1"/>
        </dgm:presLayoutVars>
      </dgm:prSet>
      <dgm:spPr/>
    </dgm:pt>
    <dgm:pt modelId="{E87BC2AA-5B55-4BC1-8301-862F49C149C2}" type="pres">
      <dgm:prSet presAssocID="{8CEA7AD4-3039-4070-B98E-77D030D64A55}" presName="FourConn_3-4" presStyleLbl="fgAccFollowNode1" presStyleIdx="2" presStyleCnt="3" custLinFactNeighborX="-4348" custLinFactNeighborY="-52687">
        <dgm:presLayoutVars>
          <dgm:bulletEnabled val="1"/>
        </dgm:presLayoutVars>
      </dgm:prSet>
      <dgm:spPr/>
    </dgm:pt>
    <dgm:pt modelId="{9CDEFF1A-90AB-4C0A-A04E-02F43F7AE491}" type="pres">
      <dgm:prSet presAssocID="{8CEA7AD4-3039-4070-B98E-77D030D64A55}" presName="FourNodes_1_text" presStyleLbl="node1" presStyleIdx="3" presStyleCnt="4">
        <dgm:presLayoutVars>
          <dgm:bulletEnabled val="1"/>
        </dgm:presLayoutVars>
      </dgm:prSet>
      <dgm:spPr/>
    </dgm:pt>
    <dgm:pt modelId="{FED2EF76-6F71-4A8E-905B-EEE1E9783A85}" type="pres">
      <dgm:prSet presAssocID="{8CEA7AD4-3039-4070-B98E-77D030D64A55}" presName="FourNodes_2_text" presStyleLbl="node1" presStyleIdx="3" presStyleCnt="4">
        <dgm:presLayoutVars>
          <dgm:bulletEnabled val="1"/>
        </dgm:presLayoutVars>
      </dgm:prSet>
      <dgm:spPr/>
    </dgm:pt>
    <dgm:pt modelId="{73409E0D-EE21-4BCC-A0EC-1F3E931D8D63}" type="pres">
      <dgm:prSet presAssocID="{8CEA7AD4-3039-4070-B98E-77D030D64A55}" presName="FourNodes_3_text" presStyleLbl="node1" presStyleIdx="3" presStyleCnt="4">
        <dgm:presLayoutVars>
          <dgm:bulletEnabled val="1"/>
        </dgm:presLayoutVars>
      </dgm:prSet>
      <dgm:spPr/>
    </dgm:pt>
    <dgm:pt modelId="{092E8A02-315E-44EF-A9BD-7171B24D42D9}" type="pres">
      <dgm:prSet presAssocID="{8CEA7AD4-3039-4070-B98E-77D030D64A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199490D-644E-42B3-BE19-11A1B9D40474}" type="presOf" srcId="{8B424965-00B1-4182-A670-1385C6A77B8C}" destId="{73409E0D-EE21-4BCC-A0EC-1F3E931D8D63}" srcOrd="1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BC97531C-1F05-4B62-A23E-0709D1B4F285}" type="presOf" srcId="{F3861E20-EFB8-405F-8E9F-3368727CE400}" destId="{72B44DB7-4A3C-46B1-842F-C714992159E5}" srcOrd="0" destOrd="0" presId="urn:microsoft.com/office/officeart/2005/8/layout/vProcess5"/>
    <dgm:cxn modelId="{FF11EC1F-DFCA-492F-A68F-CA837F49FAED}" type="presOf" srcId="{5816C078-69AC-4EF5-8C27-40CD92226E90}" destId="{FED2EF76-6F71-4A8E-905B-EEE1E9783A85}" srcOrd="1" destOrd="0" presId="urn:microsoft.com/office/officeart/2005/8/layout/vProcess5"/>
    <dgm:cxn modelId="{52FD002D-FBC9-4052-BBB9-8039DE91B6D4}" type="presOf" srcId="{A840C4A4-E34E-4527-81D0-965DF2B017BB}" destId="{3A3042DC-F9B9-42B4-BD8F-9CC727D8027A}" srcOrd="0" destOrd="0" presId="urn:microsoft.com/office/officeart/2005/8/layout/vProcess5"/>
    <dgm:cxn modelId="{7B3C9351-ED18-4639-8136-78C658883304}" type="presOf" srcId="{F3861E20-EFB8-405F-8E9F-3368727CE400}" destId="{092E8A02-315E-44EF-A9BD-7171B24D42D9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CAF89488-0006-4D7F-9623-FA8A5084DF18}" type="presOf" srcId="{BDCBE804-ECBD-4901-A4EB-8F77B20FA041}" destId="{E87BC2AA-5B55-4BC1-8301-862F49C149C2}" srcOrd="0" destOrd="0" presId="urn:microsoft.com/office/officeart/2005/8/layout/vProcess5"/>
    <dgm:cxn modelId="{AF4DD08C-B4A1-42AD-BB40-C265FA4468B5}" type="presOf" srcId="{A840C4A4-E34E-4527-81D0-965DF2B017BB}" destId="{9CDEFF1A-90AB-4C0A-A04E-02F43F7AE491}" srcOrd="1" destOrd="0" presId="urn:microsoft.com/office/officeart/2005/8/layout/vProcess5"/>
    <dgm:cxn modelId="{29D27890-D0AE-4477-BEAA-384E6351C68C}" type="presOf" srcId="{8B424965-00B1-4182-A670-1385C6A77B8C}" destId="{DAB5B97B-7E8D-4CE3-816B-4FB2B3E60300}" srcOrd="0" destOrd="0" presId="urn:microsoft.com/office/officeart/2005/8/layout/vProcess5"/>
    <dgm:cxn modelId="{6EB85B95-4207-412E-B984-40BB39A4E60E}" type="presOf" srcId="{5816C078-69AC-4EF5-8C27-40CD92226E90}" destId="{CD350459-401F-48F4-8932-D2F42816F316}" srcOrd="0" destOrd="0" presId="urn:microsoft.com/office/officeart/2005/8/layout/vProcess5"/>
    <dgm:cxn modelId="{0D9C01A5-FE86-46AC-BD3A-90ED2DB06BAD}" srcId="{8CEA7AD4-3039-4070-B98E-77D030D64A55}" destId="{8B424965-00B1-4182-A670-1385C6A77B8C}" srcOrd="2" destOrd="0" parTransId="{676B479F-6D66-4D7E-AE00-0C6C028E7A7B}" sibTransId="{BDCBE804-ECBD-4901-A4EB-8F77B20FA041}"/>
    <dgm:cxn modelId="{340BD5AB-75D2-4A21-A22E-CDC8259BED9F}" type="presOf" srcId="{68A37103-3736-498C-B427-8223FC8FF964}" destId="{1DBA7A7D-3C28-49E3-A439-B5C6F4F22F52}" srcOrd="0" destOrd="0" presId="urn:microsoft.com/office/officeart/2005/8/layout/vProcess5"/>
    <dgm:cxn modelId="{596163D6-F1E0-4B32-94C7-B0176EB88187}" srcId="{8CEA7AD4-3039-4070-B98E-77D030D64A55}" destId="{F3861E20-EFB8-405F-8E9F-3368727CE400}" srcOrd="3" destOrd="0" parTransId="{F1706DFB-20A5-41CA-BD2A-64B83A4B591A}" sibTransId="{F1CBB250-2D4A-459D-9638-0A9CB83401FA}"/>
    <dgm:cxn modelId="{99CB42E0-67E5-4F97-8DA4-681384227A64}" type="presOf" srcId="{416DB221-AED0-4A53-A08A-0CD19B381D4C}" destId="{52120FA6-4078-48F4-AB3B-ABD9C8C063FF}" srcOrd="0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DA57D8C5-41C8-4B1A-A13F-D518A1B93907}" type="presParOf" srcId="{1396E13A-2A55-4743-955C-BF1E4ED95C6F}" destId="{3A3042DC-F9B9-42B4-BD8F-9CC727D8027A}" srcOrd="1" destOrd="0" presId="urn:microsoft.com/office/officeart/2005/8/layout/vProcess5"/>
    <dgm:cxn modelId="{8FD13EF1-1BC1-48FE-8F5A-2C7797BDD8BA}" type="presParOf" srcId="{1396E13A-2A55-4743-955C-BF1E4ED95C6F}" destId="{CD350459-401F-48F4-8932-D2F42816F316}" srcOrd="2" destOrd="0" presId="urn:microsoft.com/office/officeart/2005/8/layout/vProcess5"/>
    <dgm:cxn modelId="{301EA603-93BA-4C8F-B590-18EF5266F172}" type="presParOf" srcId="{1396E13A-2A55-4743-955C-BF1E4ED95C6F}" destId="{DAB5B97B-7E8D-4CE3-816B-4FB2B3E60300}" srcOrd="3" destOrd="0" presId="urn:microsoft.com/office/officeart/2005/8/layout/vProcess5"/>
    <dgm:cxn modelId="{50DD5D76-02C2-4659-9BF8-D5E3551E0254}" type="presParOf" srcId="{1396E13A-2A55-4743-955C-BF1E4ED95C6F}" destId="{72B44DB7-4A3C-46B1-842F-C714992159E5}" srcOrd="4" destOrd="0" presId="urn:microsoft.com/office/officeart/2005/8/layout/vProcess5"/>
    <dgm:cxn modelId="{6DDEA699-273B-4ECD-8F35-70DDA3FAAEB6}" type="presParOf" srcId="{1396E13A-2A55-4743-955C-BF1E4ED95C6F}" destId="{52120FA6-4078-48F4-AB3B-ABD9C8C063FF}" srcOrd="5" destOrd="0" presId="urn:microsoft.com/office/officeart/2005/8/layout/vProcess5"/>
    <dgm:cxn modelId="{245DD785-3C45-40CB-BC01-1DDC6C3AA39C}" type="presParOf" srcId="{1396E13A-2A55-4743-955C-BF1E4ED95C6F}" destId="{1DBA7A7D-3C28-49E3-A439-B5C6F4F22F52}" srcOrd="6" destOrd="0" presId="urn:microsoft.com/office/officeart/2005/8/layout/vProcess5"/>
    <dgm:cxn modelId="{15F252A8-7217-44C8-B13A-B115EB235368}" type="presParOf" srcId="{1396E13A-2A55-4743-955C-BF1E4ED95C6F}" destId="{E87BC2AA-5B55-4BC1-8301-862F49C149C2}" srcOrd="7" destOrd="0" presId="urn:microsoft.com/office/officeart/2005/8/layout/vProcess5"/>
    <dgm:cxn modelId="{77BC23A6-A4FF-45D8-9EE2-DB6B98E4113F}" type="presParOf" srcId="{1396E13A-2A55-4743-955C-BF1E4ED95C6F}" destId="{9CDEFF1A-90AB-4C0A-A04E-02F43F7AE491}" srcOrd="8" destOrd="0" presId="urn:microsoft.com/office/officeart/2005/8/layout/vProcess5"/>
    <dgm:cxn modelId="{3C5323A4-888E-4A7E-A771-5FEBDC803965}" type="presParOf" srcId="{1396E13A-2A55-4743-955C-BF1E4ED95C6F}" destId="{FED2EF76-6F71-4A8E-905B-EEE1E9783A85}" srcOrd="9" destOrd="0" presId="urn:microsoft.com/office/officeart/2005/8/layout/vProcess5"/>
    <dgm:cxn modelId="{649E9513-BA01-4DC1-BD42-D88350BB4597}" type="presParOf" srcId="{1396E13A-2A55-4743-955C-BF1E4ED95C6F}" destId="{73409E0D-EE21-4BCC-A0EC-1F3E931D8D63}" srcOrd="10" destOrd="0" presId="urn:microsoft.com/office/officeart/2005/8/layout/vProcess5"/>
    <dgm:cxn modelId="{C5B1433B-A228-4A9A-B802-DF4A65EA6BF2}" type="presParOf" srcId="{1396E13A-2A55-4743-955C-BF1E4ED95C6F}" destId="{092E8A02-315E-44EF-A9BD-7171B24D42D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6.xml><?xml version="1.0" encoding="utf-8"?>
<dgm:dataModel xmlns:dgm="http://schemas.openxmlformats.org/drawingml/2006/diagram" xmlns:a="http://schemas.openxmlformats.org/drawingml/2006/main">
  <dgm:ptLst>
    <dgm:pt modelId="{8CEA7AD4-3039-4070-B98E-77D030D64A55}" type="doc">
      <dgm:prSet loTypeId="urn:microsoft.com/office/officeart/2005/8/layout/v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lv-LV"/>
        </a:p>
      </dgm:t>
    </dgm:pt>
    <dgm:pt modelId="{A840C4A4-E34E-4527-81D0-965DF2B017BB}">
      <dgm:prSet custT="1"/>
      <dgm:spPr/>
      <dgm:t>
        <a:bodyPr/>
        <a:lstStyle/>
        <a:p>
          <a:pPr algn="l"/>
          <a:r>
            <a:rPr lang="lv-LV" sz="1800" i="1" u="none" dirty="0"/>
            <a:t>Sociālajos tīklos </a:t>
          </a:r>
          <a:r>
            <a:rPr lang="lv-LV" sz="1800" i="1" dirty="0"/>
            <a:t>publicētai informācijai par Projekta norisi jālieto </a:t>
          </a:r>
          <a:r>
            <a:rPr lang="lv-LV" sz="1800" i="1" dirty="0" err="1"/>
            <a:t>tēmturis</a:t>
          </a:r>
          <a:r>
            <a:rPr lang="lv-LV" sz="1800" i="1" dirty="0"/>
            <a:t> </a:t>
          </a:r>
          <a:r>
            <a:rPr lang="lv-LV" sz="2000" b="1" i="0" dirty="0"/>
            <a:t>#NVOfonds2021</a:t>
          </a:r>
        </a:p>
      </dgm:t>
    </dgm:pt>
    <dgm:pt modelId="{B395C0DB-6F79-4BFE-9C2A-6B35CAF3789B}" type="parTrans" cxnId="{F710C310-8C57-4AD9-9B47-91746BE9C875}">
      <dgm:prSet/>
      <dgm:spPr/>
      <dgm:t>
        <a:bodyPr/>
        <a:lstStyle/>
        <a:p>
          <a:endParaRPr lang="lv-LV"/>
        </a:p>
      </dgm:t>
    </dgm:pt>
    <dgm:pt modelId="{416DB221-AED0-4A53-A08A-0CD19B381D4C}" type="sibTrans" cxnId="{F710C310-8C57-4AD9-9B47-91746BE9C875}">
      <dgm:prSet/>
      <dgm:spPr/>
      <dgm:t>
        <a:bodyPr/>
        <a:lstStyle/>
        <a:p>
          <a:endParaRPr lang="lv-LV"/>
        </a:p>
      </dgm:t>
    </dgm:pt>
    <dgm:pt modelId="{5816C078-69AC-4EF5-8C27-40CD92226E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lv-LV" sz="1800" i="1" dirty="0"/>
            <a:t>Projekta īstenotājam jāievieto informācija par Projektu savā </a:t>
          </a:r>
          <a:r>
            <a:rPr lang="lv-LV" sz="2000" b="1" i="0" dirty="0"/>
            <a:t>tīmekļa vietnē </a:t>
          </a:r>
          <a:r>
            <a:rPr lang="lv-LV" sz="1800" i="1" dirty="0"/>
            <a:t>(ja tāda ir) un jānodrošina tās regulāra aktualizēšana</a:t>
          </a:r>
          <a:endParaRPr lang="lv-LV" sz="1800" b="1" i="0" dirty="0"/>
        </a:p>
      </dgm:t>
    </dgm:pt>
    <dgm:pt modelId="{2E817A91-715B-4882-905E-7C7359EDEEB3}" type="parTrans" cxnId="{1AA33058-4571-4F4D-A6A1-5D673D9CB5AD}">
      <dgm:prSet/>
      <dgm:spPr/>
      <dgm:t>
        <a:bodyPr/>
        <a:lstStyle/>
        <a:p>
          <a:endParaRPr lang="lv-LV"/>
        </a:p>
      </dgm:t>
    </dgm:pt>
    <dgm:pt modelId="{68A37103-3736-498C-B427-8223FC8FF964}" type="sibTrans" cxnId="{1AA33058-4571-4F4D-A6A1-5D673D9CB5AD}">
      <dgm:prSet/>
      <dgm:spPr/>
      <dgm:t>
        <a:bodyPr/>
        <a:lstStyle/>
        <a:p>
          <a:endParaRPr lang="lv-LV"/>
        </a:p>
      </dgm:t>
    </dgm:pt>
    <dgm:pt modelId="{1396E13A-2A55-4743-955C-BF1E4ED95C6F}" type="pres">
      <dgm:prSet presAssocID="{8CEA7AD4-3039-4070-B98E-77D030D64A55}" presName="outerComposite" presStyleCnt="0">
        <dgm:presLayoutVars>
          <dgm:chMax val="5"/>
          <dgm:dir/>
          <dgm:resizeHandles val="exact"/>
        </dgm:presLayoutVars>
      </dgm:prSet>
      <dgm:spPr/>
    </dgm:pt>
    <dgm:pt modelId="{1BE8E1FB-F235-4EAD-964C-1D9BB2C0A260}" type="pres">
      <dgm:prSet presAssocID="{8CEA7AD4-3039-4070-B98E-77D030D64A55}" presName="dummyMaxCanvas" presStyleCnt="0">
        <dgm:presLayoutVars/>
      </dgm:prSet>
      <dgm:spPr/>
    </dgm:pt>
    <dgm:pt modelId="{44CB903A-C9B7-4A17-BC9C-C0FF795D7F08}" type="pres">
      <dgm:prSet presAssocID="{8CEA7AD4-3039-4070-B98E-77D030D64A55}" presName="TwoNodes_1" presStyleLbl="node1" presStyleIdx="0" presStyleCnt="2" custScaleY="57569">
        <dgm:presLayoutVars>
          <dgm:bulletEnabled val="1"/>
        </dgm:presLayoutVars>
      </dgm:prSet>
      <dgm:spPr/>
    </dgm:pt>
    <dgm:pt modelId="{1FF3A6B2-50F5-4117-A6A4-F83AE2BC7BBE}" type="pres">
      <dgm:prSet presAssocID="{8CEA7AD4-3039-4070-B98E-77D030D64A55}" presName="TwoNodes_2" presStyleLbl="node1" presStyleIdx="1" presStyleCnt="2" custScaleY="64050" custLinFactNeighborX="-314" custLinFactNeighborY="-48050">
        <dgm:presLayoutVars>
          <dgm:bulletEnabled val="1"/>
        </dgm:presLayoutVars>
      </dgm:prSet>
      <dgm:spPr/>
    </dgm:pt>
    <dgm:pt modelId="{E6357065-2855-4AE1-B79E-EA6728A4FA5D}" type="pres">
      <dgm:prSet presAssocID="{8CEA7AD4-3039-4070-B98E-77D030D64A55}" presName="TwoConn_1-2" presStyleLbl="fgAccFollowNode1" presStyleIdx="0" presStyleCnt="1" custLinFactNeighborX="-1332" custLinFactNeighborY="-25973">
        <dgm:presLayoutVars>
          <dgm:bulletEnabled val="1"/>
        </dgm:presLayoutVars>
      </dgm:prSet>
      <dgm:spPr/>
    </dgm:pt>
    <dgm:pt modelId="{1384D73D-E6F7-4DD9-BE9A-324B3FE8671C}" type="pres">
      <dgm:prSet presAssocID="{8CEA7AD4-3039-4070-B98E-77D030D64A55}" presName="TwoNodes_1_text" presStyleLbl="node1" presStyleIdx="1" presStyleCnt="2">
        <dgm:presLayoutVars>
          <dgm:bulletEnabled val="1"/>
        </dgm:presLayoutVars>
      </dgm:prSet>
      <dgm:spPr/>
    </dgm:pt>
    <dgm:pt modelId="{5019C9B3-638C-4D60-808A-87A1616A6B54}" type="pres">
      <dgm:prSet presAssocID="{8CEA7AD4-3039-4070-B98E-77D030D64A55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55DB8802-F07B-4CEB-B4B8-14005B9F8F99}" type="presOf" srcId="{A840C4A4-E34E-4527-81D0-965DF2B017BB}" destId="{44CB903A-C9B7-4A17-BC9C-C0FF795D7F08}" srcOrd="0" destOrd="0" presId="urn:microsoft.com/office/officeart/2005/8/layout/vProcess5"/>
    <dgm:cxn modelId="{F710C310-8C57-4AD9-9B47-91746BE9C875}" srcId="{8CEA7AD4-3039-4070-B98E-77D030D64A55}" destId="{A840C4A4-E34E-4527-81D0-965DF2B017BB}" srcOrd="0" destOrd="0" parTransId="{B395C0DB-6F79-4BFE-9C2A-6B35CAF3789B}" sibTransId="{416DB221-AED0-4A53-A08A-0CD19B381D4C}"/>
    <dgm:cxn modelId="{5F7AD638-2B79-4EBB-B6D0-AF4A66ED1809}" type="presOf" srcId="{5816C078-69AC-4EF5-8C27-40CD92226E90}" destId="{1FF3A6B2-50F5-4117-A6A4-F83AE2BC7BBE}" srcOrd="0" destOrd="0" presId="urn:microsoft.com/office/officeart/2005/8/layout/vProcess5"/>
    <dgm:cxn modelId="{55DE9162-12CA-47BD-B19B-2C06666F09D2}" type="presOf" srcId="{416DB221-AED0-4A53-A08A-0CD19B381D4C}" destId="{E6357065-2855-4AE1-B79E-EA6728A4FA5D}" srcOrd="0" destOrd="0" presId="urn:microsoft.com/office/officeart/2005/8/layout/vProcess5"/>
    <dgm:cxn modelId="{52D3656C-BC3C-4DAC-A978-4647312383A2}" type="presOf" srcId="{A840C4A4-E34E-4527-81D0-965DF2B017BB}" destId="{1384D73D-E6F7-4DD9-BE9A-324B3FE8671C}" srcOrd="1" destOrd="0" presId="urn:microsoft.com/office/officeart/2005/8/layout/vProcess5"/>
    <dgm:cxn modelId="{1AA33058-4571-4F4D-A6A1-5D673D9CB5AD}" srcId="{8CEA7AD4-3039-4070-B98E-77D030D64A55}" destId="{5816C078-69AC-4EF5-8C27-40CD92226E90}" srcOrd="1" destOrd="0" parTransId="{2E817A91-715B-4882-905E-7C7359EDEEB3}" sibTransId="{68A37103-3736-498C-B427-8223FC8FF964}"/>
    <dgm:cxn modelId="{1D1A747D-AD80-43D4-863D-6787D57570D9}" type="presOf" srcId="{8CEA7AD4-3039-4070-B98E-77D030D64A55}" destId="{1396E13A-2A55-4743-955C-BF1E4ED95C6F}" srcOrd="0" destOrd="0" presId="urn:microsoft.com/office/officeart/2005/8/layout/vProcess5"/>
    <dgm:cxn modelId="{A66C88C1-6F6D-47BA-BC5D-325E9F8BE7E6}" type="presOf" srcId="{5816C078-69AC-4EF5-8C27-40CD92226E90}" destId="{5019C9B3-638C-4D60-808A-87A1616A6B54}" srcOrd="1" destOrd="0" presId="urn:microsoft.com/office/officeart/2005/8/layout/vProcess5"/>
    <dgm:cxn modelId="{516E9ECD-6A8C-4023-9122-33C579DFC52B}" type="presParOf" srcId="{1396E13A-2A55-4743-955C-BF1E4ED95C6F}" destId="{1BE8E1FB-F235-4EAD-964C-1D9BB2C0A260}" srcOrd="0" destOrd="0" presId="urn:microsoft.com/office/officeart/2005/8/layout/vProcess5"/>
    <dgm:cxn modelId="{91038DFC-B120-47EA-80BC-C3D93AEAE0B1}" type="presParOf" srcId="{1396E13A-2A55-4743-955C-BF1E4ED95C6F}" destId="{44CB903A-C9B7-4A17-BC9C-C0FF795D7F08}" srcOrd="1" destOrd="0" presId="urn:microsoft.com/office/officeart/2005/8/layout/vProcess5"/>
    <dgm:cxn modelId="{6CBA052F-AC19-43E8-A507-D2BE01EC7D84}" type="presParOf" srcId="{1396E13A-2A55-4743-955C-BF1E4ED95C6F}" destId="{1FF3A6B2-50F5-4117-A6A4-F83AE2BC7BBE}" srcOrd="2" destOrd="0" presId="urn:microsoft.com/office/officeart/2005/8/layout/vProcess5"/>
    <dgm:cxn modelId="{B94E4D96-F52B-4B12-B078-0CBE5B575B47}" type="presParOf" srcId="{1396E13A-2A55-4743-955C-BF1E4ED95C6F}" destId="{E6357065-2855-4AE1-B79E-EA6728A4FA5D}" srcOrd="3" destOrd="0" presId="urn:microsoft.com/office/officeart/2005/8/layout/vProcess5"/>
    <dgm:cxn modelId="{DC71BE9A-DBE4-426B-8696-E9AE17627036}" type="presParOf" srcId="{1396E13A-2A55-4743-955C-BF1E4ED95C6F}" destId="{1384D73D-E6F7-4DD9-BE9A-324B3FE8671C}" srcOrd="4" destOrd="0" presId="urn:microsoft.com/office/officeart/2005/8/layout/vProcess5"/>
    <dgm:cxn modelId="{55DBE053-5E01-4405-A175-7D847E8E3073}" type="presParOf" srcId="{1396E13A-2A55-4743-955C-BF1E4ED95C6F}" destId="{5019C9B3-638C-4D60-808A-87A1616A6B54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dirty="0"/>
            <a:t>Projektam tiek atvērts atsevišķs </a:t>
          </a:r>
          <a:r>
            <a:rPr lang="lv-LV" sz="2400" b="1" dirty="0"/>
            <a:t>konts Valsts kasē (VK)</a:t>
          </a:r>
          <a:r>
            <a:rPr lang="lv-LV" sz="1800" dirty="0"/>
            <a:t>, uz kuru tiek veikti avansa maksājumi projektam (Līguma 4.3.punkts)</a:t>
          </a:r>
          <a:endParaRPr lang="lv-LV" sz="18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Līdz starpposma vai noslēguma pārskatā iekļauto izmaksu apstiprināšanai avanss VK  kontā ir uzskatāms par valsts īpašumā esošiem līdzekļiem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No VK konta drīkst veikt tikai ar projektu saistītus maksājumus</a:t>
          </a: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/>
            <a:t>Ja rēķina izmaksas tiek dalītas starp vairākiem projektiem, no projekta VK konta veic tikai maksājuma daļu, kas tiek attiecināta uz projektu</a:t>
          </a:r>
          <a:r>
            <a:rPr lang="lv-LV" sz="1800" i="0" dirty="0"/>
            <a:t> </a:t>
          </a:r>
          <a:endParaRPr lang="lv-LV" sz="1800" b="0" i="0" dirty="0"/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8C3EC60D-B478-4B28-BF84-9A3A7CC4D6F5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i="1" dirty="0" err="1"/>
            <a:t>Priekšfinansējumu</a:t>
          </a:r>
          <a:r>
            <a:rPr lang="lv-LV" sz="1800" i="1" dirty="0"/>
            <a:t> var ieskaitīt projekta VK kontā, lai visus projekta maksājumus veiktu no tā </a:t>
          </a:r>
          <a:endParaRPr lang="lv-LV" sz="1800" b="0" i="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1927AD6-BD26-461A-8E31-068BA891C78D}" type="sib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CD018785-BB4D-467D-A3F5-F3A8242B03FB}" type="parTrans" cxnId="{7517BA36-872D-428C-86DE-CA45847A6AA5}">
      <dgm:prSet/>
      <dgm:spPr/>
      <dgm:t>
        <a:bodyPr/>
        <a:lstStyle/>
        <a:p>
          <a:endParaRPr lang="lv-LV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2" custScaleX="229713" custScaleY="122310" custLinFactNeighborX="-180" custLinFactNeighborY="-33910">
        <dgm:presLayoutVars>
          <dgm:bulletEnabled val="1"/>
        </dgm:presLayoutVars>
      </dgm:prSet>
      <dgm:spPr/>
    </dgm:pt>
    <dgm:pt modelId="{AA47D8D1-B256-40BB-8CE6-9A23828E0BA2}" type="pres">
      <dgm:prSet presAssocID="{06CCE1CE-005F-422E-B4AB-B766FA8A70EA}" presName="sibTrans" presStyleCnt="0"/>
      <dgm:spPr/>
    </dgm:pt>
    <dgm:pt modelId="{B20FE097-981F-45CD-9B55-501E99619A47}" type="pres">
      <dgm:prSet presAssocID="{8C3EC60D-B478-4B28-BF84-9A3A7CC4D6F5}" presName="node" presStyleLbl="node1" presStyleIdx="1" presStyleCnt="2" custScaleX="234779" custScaleY="120341" custLinFactNeighborX="180" custLinFactNeighborY="-34166">
        <dgm:presLayoutVars>
          <dgm:bulletEnabled val="1"/>
        </dgm:presLayoutVars>
      </dgm:prSet>
      <dgm:spPr/>
    </dgm:pt>
  </dgm:ptLst>
  <dgm:cxnLst>
    <dgm:cxn modelId="{7517BA36-872D-428C-86DE-CA45847A6AA5}" srcId="{4883E15F-6ADE-4FDF-908A-F8A08B8812EE}" destId="{8C3EC60D-B478-4B28-BF84-9A3A7CC4D6F5}" srcOrd="1" destOrd="0" parTransId="{CD018785-BB4D-467D-A3F5-F3A8242B03FB}" sibTransId="{11927AD6-BD26-461A-8E31-068BA891C78D}"/>
    <dgm:cxn modelId="{94BEEE5F-7E2F-487B-B92F-C8DA2F563BFA}" type="presOf" srcId="{8C3EC60D-B478-4B28-BF84-9A3A7CC4D6F5}" destId="{B20FE097-981F-45CD-9B55-501E99619A47}" srcOrd="0" destOrd="0" presId="urn:microsoft.com/office/officeart/2005/8/layout/default"/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  <dgm:cxn modelId="{16F80D62-770E-49AA-9F49-0EA55DFAC6CE}" type="presParOf" srcId="{EF03D92E-770D-461C-9FA0-45C0E729D9E8}" destId="{AA47D8D1-B256-40BB-8CE6-9A23828E0BA2}" srcOrd="1" destOrd="0" presId="urn:microsoft.com/office/officeart/2005/8/layout/default"/>
    <dgm:cxn modelId="{8248880D-BBEA-4192-B841-52FF242FB7A5}" type="presParOf" srcId="{EF03D92E-770D-461C-9FA0-45C0E729D9E8}" destId="{B20FE097-981F-45CD-9B55-501E99619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883E15F-6ADE-4FDF-908A-F8A08B8812E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710B21A-9214-48D4-88E6-CCE4B91DE3EB}">
      <dgm:prSet custT="1"/>
      <dgm:spPr>
        <a:solidFill>
          <a:schemeClr val="accent2"/>
        </a:solidFill>
      </dgm:spPr>
      <dgm:t>
        <a:bodyPr/>
        <a:lstStyle/>
        <a:p>
          <a:r>
            <a:rPr lang="lv-LV" sz="1800" dirty="0"/>
            <a:t>Maksājumu veikšana </a:t>
          </a:r>
          <a:r>
            <a:rPr lang="lv-LV" sz="2400" b="1" dirty="0"/>
            <a:t>no organizācijas komercbankas konta</a:t>
          </a:r>
          <a:endParaRPr lang="lv-LV" sz="2400" b="1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gm:t>
    </dgm:pt>
    <dgm:pt modelId="{18DF614F-FCB4-4FB8-8143-B85E5B7634B1}" type="par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06CCE1CE-005F-422E-B4AB-B766FA8A70EA}" type="sibTrans" cxnId="{91E12BCA-2DF9-441D-A773-FD15E6A58149}">
      <dgm:prSet/>
      <dgm:spPr/>
      <dgm:t>
        <a:bodyPr/>
        <a:lstStyle/>
        <a:p>
          <a:endParaRPr lang="lv-LV" sz="3200">
            <a:solidFill>
              <a:schemeClr val="bg1"/>
            </a:solidFill>
          </a:endParaRPr>
        </a:p>
      </dgm:t>
    </dgm:pt>
    <dgm:pt modelId="{EF03D92E-770D-461C-9FA0-45C0E729D9E8}" type="pres">
      <dgm:prSet presAssocID="{4883E15F-6ADE-4FDF-908A-F8A08B8812EE}" presName="diagram" presStyleCnt="0">
        <dgm:presLayoutVars>
          <dgm:dir/>
          <dgm:resizeHandles val="exact"/>
        </dgm:presLayoutVars>
      </dgm:prSet>
      <dgm:spPr/>
    </dgm:pt>
    <dgm:pt modelId="{E82C859E-90B9-4BDE-B7E4-A83728CB4020}" type="pres">
      <dgm:prSet presAssocID="{2710B21A-9214-48D4-88E6-CCE4B91DE3EB}" presName="node" presStyleLbl="node1" presStyleIdx="0" presStyleCnt="1" custScaleX="349149" custScaleY="47750" custLinFactNeighborX="-2753" custLinFactNeighborY="-16457">
        <dgm:presLayoutVars>
          <dgm:bulletEnabled val="1"/>
        </dgm:presLayoutVars>
      </dgm:prSet>
      <dgm:spPr/>
    </dgm:pt>
  </dgm:ptLst>
  <dgm:cxnLst>
    <dgm:cxn modelId="{5B98EA74-6B4E-418F-948D-A42A1CFABEE5}" type="presOf" srcId="{2710B21A-9214-48D4-88E6-CCE4B91DE3EB}" destId="{E82C859E-90B9-4BDE-B7E4-A83728CB4020}" srcOrd="0" destOrd="0" presId="urn:microsoft.com/office/officeart/2005/8/layout/default"/>
    <dgm:cxn modelId="{97CE2985-6DAC-4AAB-80B1-20DBFD9C31E9}" type="presOf" srcId="{4883E15F-6ADE-4FDF-908A-F8A08B8812EE}" destId="{EF03D92E-770D-461C-9FA0-45C0E729D9E8}" srcOrd="0" destOrd="0" presId="urn:microsoft.com/office/officeart/2005/8/layout/default"/>
    <dgm:cxn modelId="{91E12BCA-2DF9-441D-A773-FD15E6A58149}" srcId="{4883E15F-6ADE-4FDF-908A-F8A08B8812EE}" destId="{2710B21A-9214-48D4-88E6-CCE4B91DE3EB}" srcOrd="0" destOrd="0" parTransId="{18DF614F-FCB4-4FB8-8143-B85E5B7634B1}" sibTransId="{06CCE1CE-005F-422E-B4AB-B766FA8A70EA}"/>
    <dgm:cxn modelId="{708E7111-423B-4B02-AC74-5CA03207342D}" type="presParOf" srcId="{EF03D92E-770D-461C-9FA0-45C0E729D9E8}" destId="{E82C859E-90B9-4BDE-B7E4-A83728CB402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413778" y="2122"/>
          <a:ext cx="5497551" cy="158157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800" i="1" kern="1200" dirty="0"/>
            <a:t>Projekta īstenošanas periodā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800" i="1" kern="1200" dirty="0"/>
            <a:t>pirms 1.avansa saņemšanas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projekta VK kontā</a:t>
          </a:r>
          <a:endParaRPr lang="lv-LV" sz="1800" b="0" i="0" kern="1200" dirty="0"/>
        </a:p>
      </dsp:txBody>
      <dsp:txXfrm>
        <a:off x="1413778" y="2122"/>
        <a:ext cx="5497551" cy="158157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303557" y="3"/>
          <a:ext cx="5483031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Jāveic no organizācijas komercbankas konta veikto projekta izmaksu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pārgrāmatošana uz projektu</a:t>
          </a:r>
          <a:endParaRPr lang="lv-LV" sz="1800" b="0" i="0" kern="1200" dirty="0"/>
        </a:p>
      </dsp:txBody>
      <dsp:txXfrm>
        <a:off x="2303557" y="3"/>
        <a:ext cx="5483031" cy="158369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9936" y="5"/>
          <a:ext cx="10232609" cy="122200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Noslēguma maksājumu </a:t>
          </a:r>
          <a:r>
            <a:rPr lang="lv-LV" sz="1800" kern="1200" dirty="0"/>
            <a:t>Fonds var ieskaitīt citā Projekta īstenotāja bankas kontā, kas atvērts Projekta īstenotāja pamatdarbības nodrošināšanai un kura rekvizīti norādīti Projekta noslēguma pārskata finanšu atskaitē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(Līguma 4.4.punkts)</a:t>
          </a:r>
          <a:endParaRPr lang="lv-LV" sz="2400" b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9936" y="5"/>
        <a:ext cx="10232609" cy="122200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50481" y="2800"/>
          <a:ext cx="5382185" cy="125537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Ja tās ir nepieciešamas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projekta aktivitāšu īstenošanai</a:t>
          </a:r>
          <a:endParaRPr lang="lv-LV" sz="20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0481" y="2800"/>
        <a:ext cx="5382185" cy="1255373"/>
      </dsp:txXfrm>
    </dsp:sp>
    <dsp:sp modelId="{739616C3-BCAB-45E4-907F-1512EE7E7D28}">
      <dsp:nvSpPr>
        <dsp:cNvPr id="0" name=""/>
        <dsp:cNvSpPr/>
      </dsp:nvSpPr>
      <dsp:spPr>
        <a:xfrm>
          <a:off x="5514595" y="701"/>
          <a:ext cx="5337169" cy="125677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Ja tās ir paredzētas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 apstiprinātajā projekta pieteikumā</a:t>
          </a:r>
          <a:endParaRPr lang="lv-LV" sz="20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14595" y="701"/>
        <a:ext cx="5337169" cy="125677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FE097-981F-45CD-9B55-501E99619A47}">
      <dsp:nvSpPr>
        <dsp:cNvPr id="0" name=""/>
        <dsp:cNvSpPr/>
      </dsp:nvSpPr>
      <dsp:spPr>
        <a:xfrm>
          <a:off x="731298" y="0"/>
          <a:ext cx="8788302" cy="167556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Ja tās ir veiktas, ievērojot drošas finanšu vadības principus,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tai skaitā </a:t>
          </a:r>
          <a:r>
            <a:rPr lang="lv-LV" sz="2000" b="1" kern="1200" dirty="0"/>
            <a:t>ievērojot izmaksu lietderības, ekonomiskuma un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kern="1200" dirty="0"/>
            <a:t>efektivitātes principus</a:t>
          </a:r>
          <a:endParaRPr lang="lv-LV" sz="20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731298" y="0"/>
        <a:ext cx="8788302" cy="167556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Fondam ir tiesības prasīt iesniegt skaidrojošus/apliecinošus dokumentus par atsevišķu </a:t>
          </a:r>
          <a:r>
            <a:rPr lang="lv-LV" sz="1800" b="0" i="1" kern="1200" dirty="0"/>
            <a:t>izmaksu atbilstību </a:t>
          </a:r>
          <a:r>
            <a:rPr lang="lv-LV" sz="1800" b="1" i="1" kern="1200" dirty="0"/>
            <a:t>izmaksu lietderības, ekonomiskuma un efektivitātes principiem</a:t>
          </a:r>
          <a:r>
            <a:rPr lang="lv-LV" sz="1800" i="1" kern="1200" dirty="0"/>
            <a:t>, ja</a:t>
          </a:r>
          <a:endParaRPr lang="lv-LV" sz="2400" b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u="none" kern="1200" dirty="0"/>
            <a:t>pakalpojumu sniedzējs vai piegādātājs nav minēts projekta pieteikumā</a:t>
          </a: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u="none" kern="1200" dirty="0"/>
            <a:t>faktiskās izmaksas rada šaubas par atbilstību minētajiem principiem</a:t>
          </a:r>
          <a:endParaRPr lang="lv-LV" sz="1800" b="1" i="0" u="none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5929" y="0"/>
        <a:ext cx="5066616" cy="155820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435995" y="3"/>
          <a:ext cx="5412031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u="none" kern="1200" dirty="0"/>
            <a:t>izveidotas jaunas izmaksu pozīcijas</a:t>
          </a:r>
        </a:p>
      </dsp:txBody>
      <dsp:txXfrm>
        <a:off x="2435995" y="3"/>
        <a:ext cx="5412031" cy="158369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927707" y="0"/>
          <a:ext cx="4172024" cy="190716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kern="1200" dirty="0"/>
            <a:t>Ja tās ir </a:t>
          </a:r>
          <a:r>
            <a:rPr lang="lv-LV" sz="2000" b="1" kern="1200" dirty="0"/>
            <a:t>radušās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projekta īstenošanas laikā, kas noteikts projekta īstenošanas līgumā</a:t>
          </a:r>
        </a:p>
      </dsp:txBody>
      <dsp:txXfrm>
        <a:off x="927707" y="0"/>
        <a:ext cx="4172024" cy="1907161"/>
      </dsp:txXfrm>
    </dsp:sp>
    <dsp:sp modelId="{739616C3-BCAB-45E4-907F-1512EE7E7D28}">
      <dsp:nvSpPr>
        <dsp:cNvPr id="0" name=""/>
        <dsp:cNvSpPr/>
      </dsp:nvSpPr>
      <dsp:spPr>
        <a:xfrm>
          <a:off x="5404979" y="1568"/>
          <a:ext cx="4400542" cy="190716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0" kern="1200" dirty="0"/>
            <a:t>Ja tās ir </a:t>
          </a:r>
          <a:r>
            <a:rPr lang="lv-LV" sz="2000" b="1" kern="1200" dirty="0"/>
            <a:t>faktiski veiktas līdz projekta noslēguma pārskata iesniegšanas dienai</a:t>
          </a:r>
        </a:p>
      </dsp:txBody>
      <dsp:txXfrm>
        <a:off x="5404979" y="1568"/>
        <a:ext cx="4400542" cy="19071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FE097-981F-45CD-9B55-501E99619A47}">
      <dsp:nvSpPr>
        <dsp:cNvPr id="0" name=""/>
        <dsp:cNvSpPr/>
      </dsp:nvSpPr>
      <dsp:spPr>
        <a:xfrm>
          <a:off x="2672197" y="0"/>
          <a:ext cx="4906414" cy="165750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kern="1200" dirty="0"/>
            <a:t>Ja tās ir </a:t>
          </a:r>
          <a:r>
            <a:rPr lang="lv-LV" sz="2000" b="1" kern="1200" dirty="0"/>
            <a:t>reāli apmaksājis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projekta īstenotājs </a:t>
          </a:r>
        </a:p>
      </dsp:txBody>
      <dsp:txXfrm>
        <a:off x="2672197" y="0"/>
        <a:ext cx="4906414" cy="1657507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44914" y="0"/>
          <a:ext cx="3961766" cy="214640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0" kern="1200" dirty="0"/>
            <a:t>Ja tās ir </a:t>
          </a:r>
          <a:r>
            <a:rPr lang="lv-LV" sz="2000" b="1" kern="1200" dirty="0"/>
            <a:t>uzskaitītas projekta īstenotāja grāmatvedības uzskaitē</a:t>
          </a:r>
        </a:p>
      </dsp:txBody>
      <dsp:txXfrm>
        <a:off x="144914" y="0"/>
        <a:ext cx="3961766" cy="2146405"/>
      </dsp:txXfrm>
    </dsp:sp>
    <dsp:sp modelId="{739616C3-BCAB-45E4-907F-1512EE7E7D28}">
      <dsp:nvSpPr>
        <dsp:cNvPr id="0" name=""/>
        <dsp:cNvSpPr/>
      </dsp:nvSpPr>
      <dsp:spPr>
        <a:xfrm>
          <a:off x="4309223" y="0"/>
          <a:ext cx="4170353" cy="214640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0" kern="1200" dirty="0"/>
            <a:t>Ja tās ir </a:t>
          </a:r>
          <a:r>
            <a:rPr lang="lv-LV" sz="2000" b="1" kern="1200" dirty="0"/>
            <a:t>identificējamas, nodalītas no pārējām izmaksām un pārbaudāmas</a:t>
          </a:r>
        </a:p>
      </dsp:txBody>
      <dsp:txXfrm>
        <a:off x="4309223" y="0"/>
        <a:ext cx="4170353" cy="2146405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FE097-981F-45CD-9B55-501E99619A47}">
      <dsp:nvSpPr>
        <dsp:cNvPr id="0" name=""/>
        <dsp:cNvSpPr/>
      </dsp:nvSpPr>
      <dsp:spPr>
        <a:xfrm>
          <a:off x="958955" y="249"/>
          <a:ext cx="8324634" cy="165750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kern="1200" dirty="0"/>
            <a:t>Ja tās </a:t>
          </a:r>
          <a:r>
            <a:rPr lang="lv-LV" sz="2000" b="1" kern="1200" dirty="0"/>
            <a:t>apliecina attiecīgu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kern="1200" dirty="0"/>
            <a:t>attaisnojuma dokumentu oriģināli vai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atbilstoši noformēti elektroniski dokumenti </a:t>
          </a:r>
        </a:p>
      </dsp:txBody>
      <dsp:txXfrm>
        <a:off x="958955" y="249"/>
        <a:ext cx="8324634" cy="1657507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Netiek pārsniegti Konkursa nolikuma 4.2.punktā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kern="1200" dirty="0"/>
            <a:t>noteiktie izmaksu ierobežojumus</a:t>
          </a:r>
          <a:endParaRPr lang="lv-LV" sz="2000" b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25006" y="0"/>
          <a:ext cx="4543704" cy="172773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Projekta </a:t>
          </a:r>
          <a:r>
            <a:rPr lang="lv-LV" sz="1800" b="1" kern="1200" dirty="0"/>
            <a:t>administratīvās izmaksas nepārsniedz 20%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no projekta kopējām attiecināmām izmaksām</a:t>
          </a:r>
        </a:p>
      </dsp:txBody>
      <dsp:txXfrm>
        <a:off x="425006" y="0"/>
        <a:ext cx="4543704" cy="1727736"/>
      </dsp:txXfrm>
    </dsp:sp>
    <dsp:sp modelId="{B20FE097-981F-45CD-9B55-501E99619A47}">
      <dsp:nvSpPr>
        <dsp:cNvPr id="0" name=""/>
        <dsp:cNvSpPr/>
      </dsp:nvSpPr>
      <dsp:spPr>
        <a:xfrm>
          <a:off x="5173630" y="0"/>
          <a:ext cx="4643909" cy="172974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Inventāra un/vai pamatlīdzekļu iegādes izmaksas kopā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nepārsniedz 20%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no projekta kopējām attiecināmajām izmaksām</a:t>
          </a:r>
          <a:endParaRPr lang="lv-LV" sz="18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3630" y="0"/>
        <a:ext cx="4643909" cy="1729741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FE097-981F-45CD-9B55-501E99619A47}">
      <dsp:nvSpPr>
        <dsp:cNvPr id="0" name=""/>
        <dsp:cNvSpPr/>
      </dsp:nvSpPr>
      <dsp:spPr>
        <a:xfrm>
          <a:off x="2017812" y="0"/>
          <a:ext cx="6214671" cy="188281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i="0" kern="1200" dirty="0"/>
            <a:t>Ja projekta faktiskās kopējās attiecināmās izmaksas ir mazākas par sākotnēji plānotajām</a:t>
          </a:r>
          <a:r>
            <a:rPr lang="lv-LV" sz="1600" i="1" kern="1200" dirty="0"/>
            <a:t>,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i="1" kern="1200" dirty="0"/>
            <a:t>  administratīvo izmaksu, inventāra un pamatlīdzekļu iegādes summa </a:t>
          </a:r>
          <a:r>
            <a:rPr lang="lv-LV" sz="1600" b="1" i="1" kern="1200" dirty="0"/>
            <a:t>nedrīkst pārsniegt noteiktos proporcionālos ierobežojumus</a:t>
          </a:r>
          <a:endParaRPr lang="lv-LV" sz="1600" b="1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2017812" y="0"/>
        <a:ext cx="6214671" cy="1882816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609123" y="0"/>
          <a:ext cx="4823543" cy="362132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Izmaksas ir radušās,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veicot bezskaidras naudas darījumus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5.2.4.punkts)</a:t>
          </a:r>
        </a:p>
      </dsp:txBody>
      <dsp:txXfrm>
        <a:off x="609123" y="0"/>
        <a:ext cx="4823543" cy="3621320"/>
      </dsp:txXfrm>
    </dsp:sp>
    <dsp:sp modelId="{739616C3-BCAB-45E4-907F-1512EE7E7D28}">
      <dsp:nvSpPr>
        <dsp:cNvPr id="0" name=""/>
        <dsp:cNvSpPr/>
      </dsp:nvSpPr>
      <dsp:spPr>
        <a:xfrm>
          <a:off x="5506091" y="2971"/>
          <a:ext cx="4783199" cy="361728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Likumdošanā noteiktās ar projekta personālu saistītās izmaksas: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b="1" i="1" kern="1200" dirty="0"/>
            <a:t>Atvaļinājuma kompensācija </a:t>
          </a:r>
          <a:r>
            <a:rPr lang="lv-LV" sz="1600" i="1" kern="1200" dirty="0"/>
            <a:t>–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(kalkulācija atbilstoši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faktiski nostrādātajam laikam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un darba samaksai projektā)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1600" i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1600" i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b="1" i="1" kern="1200" dirty="0"/>
            <a:t>Uzņēmējdarbības riska nodeva </a:t>
          </a:r>
          <a:endParaRPr lang="lv-LV" sz="16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06091" y="2971"/>
        <a:ext cx="4783199" cy="3617288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50481" y="2800"/>
          <a:ext cx="5382185" cy="125537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Izmaksas, par kurām nav iesniegti izdevumus pamatojoši un maksājumus apliecinoši dokumenti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5.2.3.punkts)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0481" y="2800"/>
        <a:ext cx="5382185" cy="1255373"/>
      </dsp:txXfrm>
    </dsp:sp>
    <dsp:sp modelId="{739616C3-BCAB-45E4-907F-1512EE7E7D28}">
      <dsp:nvSpPr>
        <dsp:cNvPr id="0" name=""/>
        <dsp:cNvSpPr/>
      </dsp:nvSpPr>
      <dsp:spPr>
        <a:xfrm>
          <a:off x="5514595" y="701"/>
          <a:ext cx="5337169" cy="125677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Jebkādas skaidrā naudā veiktas izmaksas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5.2.4.punkts)</a:t>
          </a:r>
          <a:endParaRPr lang="lv-LV" sz="16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14595" y="701"/>
        <a:ext cx="5337169" cy="1256771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" y="40890"/>
          <a:ext cx="5438204" cy="117401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Izmaksas, kas jau tiek finansētas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no citiem finanšu avotiem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5.3.4.punkts)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1" y="40890"/>
        <a:ext cx="5438204" cy="1174011"/>
      </dsp:txXfrm>
    </dsp:sp>
    <dsp:sp modelId="{739616C3-BCAB-45E4-907F-1512EE7E7D28}">
      <dsp:nvSpPr>
        <dsp:cNvPr id="0" name=""/>
        <dsp:cNvSpPr/>
      </dsp:nvSpPr>
      <dsp:spPr>
        <a:xfrm>
          <a:off x="5507759" y="44428"/>
          <a:ext cx="5357574" cy="116931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NVO fonda projekta pieteikuma sagatavošanas izmaksas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i="1" kern="1200" dirty="0"/>
            <a:t>(Līguma 5.3.1.punkts)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07759" y="44428"/>
        <a:ext cx="5357574" cy="1169317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1" y="40890"/>
          <a:ext cx="5438204" cy="117401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Aizdevuma pamatsummas un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procentu maksājumu vai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citu saistību segšanas izmaksas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5.3.1.punkts)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1" y="40890"/>
        <a:ext cx="5438204" cy="1174011"/>
      </dsp:txXfrm>
    </dsp:sp>
    <dsp:sp modelId="{739616C3-BCAB-45E4-907F-1512EE7E7D28}">
      <dsp:nvSpPr>
        <dsp:cNvPr id="0" name=""/>
        <dsp:cNvSpPr/>
      </dsp:nvSpPr>
      <dsp:spPr>
        <a:xfrm>
          <a:off x="5507759" y="44428"/>
          <a:ext cx="5357574" cy="116931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Debeta procentu maksājumi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par finanšu darījumiem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i="1" kern="1200" dirty="0"/>
            <a:t>(Līguma 5.3.1.punkts)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507759" y="44428"/>
        <a:ext cx="5357574" cy="11693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E001D-7865-4BCF-8822-5BD33A2A0860}">
      <dsp:nvSpPr>
        <dsp:cNvPr id="0" name=""/>
        <dsp:cNvSpPr/>
      </dsp:nvSpPr>
      <dsp:spPr>
        <a:xfrm>
          <a:off x="0" y="0"/>
          <a:ext cx="6303380" cy="90485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Verdana" panose="020B0604030504040204" pitchFamily="34" charset="0"/>
              <a:ea typeface="Verdana" panose="020B0604030504040204" pitchFamily="34" charset="0"/>
            </a:rPr>
            <a:t>Projekta finansējums</a:t>
          </a:r>
        </a:p>
      </dsp:txBody>
      <dsp:txXfrm>
        <a:off x="26502" y="26502"/>
        <a:ext cx="5250506" cy="851855"/>
      </dsp:txXfrm>
    </dsp:sp>
    <dsp:sp modelId="{95C95E23-45FD-4398-BA97-2CC5FEF3C7D0}">
      <dsp:nvSpPr>
        <dsp:cNvPr id="0" name=""/>
        <dsp:cNvSpPr/>
      </dsp:nvSpPr>
      <dsp:spPr>
        <a:xfrm>
          <a:off x="527908" y="1069379"/>
          <a:ext cx="6303380" cy="90485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Verdana" panose="020B0604030504040204" pitchFamily="34" charset="0"/>
              <a:ea typeface="Verdana" panose="020B0604030504040204" pitchFamily="34" charset="0"/>
            </a:rPr>
            <a:t>Attiecināmās un neattiecināmās izmaksas</a:t>
          </a:r>
        </a:p>
      </dsp:txBody>
      <dsp:txXfrm>
        <a:off x="554410" y="1095881"/>
        <a:ext cx="5134309" cy="851855"/>
      </dsp:txXfrm>
    </dsp:sp>
    <dsp:sp modelId="{0E1BCE61-C12B-4376-AAF7-C96C30AC06F2}">
      <dsp:nvSpPr>
        <dsp:cNvPr id="0" name=""/>
        <dsp:cNvSpPr/>
      </dsp:nvSpPr>
      <dsp:spPr>
        <a:xfrm>
          <a:off x="1047936" y="2138758"/>
          <a:ext cx="6303380" cy="90485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Verdana" panose="020B0604030504040204" pitchFamily="34" charset="0"/>
              <a:ea typeface="Verdana" panose="020B0604030504040204" pitchFamily="34" charset="0"/>
            </a:rPr>
            <a:t>Līguma grozījumi</a:t>
          </a:r>
        </a:p>
      </dsp:txBody>
      <dsp:txXfrm>
        <a:off x="1074438" y="2165260"/>
        <a:ext cx="5142188" cy="851855"/>
      </dsp:txXfrm>
    </dsp:sp>
    <dsp:sp modelId="{42D449CA-12FE-478B-B918-E3B7B0B06E53}">
      <dsp:nvSpPr>
        <dsp:cNvPr id="0" name=""/>
        <dsp:cNvSpPr/>
      </dsp:nvSpPr>
      <dsp:spPr>
        <a:xfrm>
          <a:off x="1575844" y="3208138"/>
          <a:ext cx="6303380" cy="90485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Verdana" panose="020B0604030504040204" pitchFamily="34" charset="0"/>
              <a:ea typeface="Verdana" panose="020B0604030504040204" pitchFamily="34" charset="0"/>
            </a:rPr>
            <a:t>Starpposma un noslēguma pārskats</a:t>
          </a:r>
        </a:p>
      </dsp:txBody>
      <dsp:txXfrm>
        <a:off x="1602346" y="3234640"/>
        <a:ext cx="5134309" cy="851855"/>
      </dsp:txXfrm>
    </dsp:sp>
    <dsp:sp modelId="{B82FBD89-4810-495C-A792-7DFC238CAD8B}">
      <dsp:nvSpPr>
        <dsp:cNvPr id="0" name=""/>
        <dsp:cNvSpPr/>
      </dsp:nvSpPr>
      <dsp:spPr>
        <a:xfrm>
          <a:off x="5715221" y="693040"/>
          <a:ext cx="588158" cy="5881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600" kern="1200"/>
        </a:p>
      </dsp:txBody>
      <dsp:txXfrm>
        <a:off x="5847557" y="693040"/>
        <a:ext cx="323486" cy="442589"/>
      </dsp:txXfrm>
    </dsp:sp>
    <dsp:sp modelId="{55EF9679-F742-48F0-BAFC-00E812541187}">
      <dsp:nvSpPr>
        <dsp:cNvPr id="0" name=""/>
        <dsp:cNvSpPr/>
      </dsp:nvSpPr>
      <dsp:spPr>
        <a:xfrm>
          <a:off x="6243129" y="1762419"/>
          <a:ext cx="588158" cy="5881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600" kern="1200"/>
        </a:p>
      </dsp:txBody>
      <dsp:txXfrm>
        <a:off x="6375465" y="1762419"/>
        <a:ext cx="323486" cy="442589"/>
      </dsp:txXfrm>
    </dsp:sp>
    <dsp:sp modelId="{C6635062-A069-4436-A8D0-823D1D4C8714}">
      <dsp:nvSpPr>
        <dsp:cNvPr id="0" name=""/>
        <dsp:cNvSpPr/>
      </dsp:nvSpPr>
      <dsp:spPr>
        <a:xfrm>
          <a:off x="6763158" y="2831799"/>
          <a:ext cx="588158" cy="5881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600" kern="1200"/>
        </a:p>
      </dsp:txBody>
      <dsp:txXfrm>
        <a:off x="6895494" y="2831799"/>
        <a:ext cx="323486" cy="442589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4474" y="2010"/>
          <a:ext cx="5388192" cy="180462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Personālam izmaksātās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prēmijas un dāvanas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vai jebkurš cits gūtais labums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5.3.1.punkts)</a:t>
          </a:r>
          <a:r>
            <a:rPr lang="lv-LV" sz="1600" kern="1200" dirty="0"/>
            <a:t> </a:t>
          </a:r>
          <a:endParaRPr lang="lv-LV" sz="16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4474" y="2010"/>
        <a:ext cx="5388192" cy="1804620"/>
      </dsp:txXfrm>
    </dsp:sp>
    <dsp:sp modelId="{739616C3-BCAB-45E4-907F-1512EE7E7D28}">
      <dsp:nvSpPr>
        <dsp:cNvPr id="0" name=""/>
        <dsp:cNvSpPr/>
      </dsp:nvSpPr>
      <dsp:spPr>
        <a:xfrm>
          <a:off x="5514686" y="9524"/>
          <a:ext cx="5343125" cy="178758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IZŅĒMUMS!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Brīvprātīgo darba izmaksas </a:t>
          </a:r>
        </a:p>
      </dsp:txBody>
      <dsp:txXfrm>
        <a:off x="5514686" y="9524"/>
        <a:ext cx="5343125" cy="1787581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4539"/>
          <a:ext cx="5409511" cy="961192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Zemes un nekustamā īpašuma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iegādes izmaksas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5.3.1.punkts)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4539"/>
        <a:ext cx="5409511" cy="961192"/>
      </dsp:txXfrm>
    </dsp:sp>
    <dsp:sp modelId="{739616C3-BCAB-45E4-907F-1512EE7E7D28}">
      <dsp:nvSpPr>
        <dsp:cNvPr id="0" name=""/>
        <dsp:cNvSpPr/>
      </dsp:nvSpPr>
      <dsp:spPr>
        <a:xfrm>
          <a:off x="5464249" y="8382"/>
          <a:ext cx="5401084" cy="957349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Būvniecības un telpu remonta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izmaksas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(Līguma 5.3.1.punkts)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464249" y="8382"/>
        <a:ext cx="5401084" cy="957349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270364" y="0"/>
          <a:ext cx="6324605" cy="148037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Naudas sodi, līgumsodi, nokavējuma procenti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un tiesvedību izdevumi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i="1" kern="1200" dirty="0"/>
            <a:t>(Līguma 5.3.1.punkts)</a:t>
          </a:r>
          <a:endParaRPr lang="lv-LV" sz="1600" kern="1200" dirty="0"/>
        </a:p>
      </dsp:txBody>
      <dsp:txXfrm>
        <a:off x="2270364" y="0"/>
        <a:ext cx="6324605" cy="1480376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2535" y="1691"/>
          <a:ext cx="10842797" cy="136345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Izmaksas, kas veiktas, pieļaujot interešu konfliktu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Ja slēdzamā līguma vērtība ir mazāka par 70 000 EUR piegādēm un pakalpojumiem, (publiskā) finansējuma saņēmējam ir </a:t>
          </a:r>
          <a:r>
            <a:rPr lang="lv-LV" sz="1600" b="1" i="0" u="none" kern="1200" dirty="0"/>
            <a:t>rīcības brīvība attiecībā uz to, kādā procedūrā noslēgt līgumu</a:t>
          </a:r>
          <a:r>
            <a:rPr lang="lv-LV" sz="1600" i="1" kern="1200" dirty="0"/>
            <a:t>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tomēr piegādātāja </a:t>
          </a:r>
          <a:r>
            <a:rPr lang="lv-LV" sz="1600" b="1" i="0" u="none" kern="1200" dirty="0"/>
            <a:t>izvēle ir ierobežota ar interešu konflikta novēršanas noteikumiem</a:t>
          </a:r>
          <a:r>
            <a:rPr lang="lv-LV" sz="1600" i="1" kern="1200" dirty="0"/>
            <a:t>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kā arī finansējuma administrēšanā iesaistītās institūcijas veic tā izdevumu efektivitātes izvērtēšanu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22535" y="1691"/>
        <a:ext cx="10842797" cy="1363456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353729" cy="306762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kern="1200" dirty="0"/>
            <a:t>Projekta pārskata veidlapas 7.punktā integrēts «</a:t>
          </a:r>
          <a:r>
            <a:rPr lang="lv-LV" sz="2000" b="1" kern="1200" dirty="0"/>
            <a:t>Attiecināmo izdevumu apliecinājums»</a:t>
          </a:r>
          <a:r>
            <a:rPr lang="lv-LV" sz="1600" b="0" kern="1200" dirty="0"/>
            <a:t>,</a:t>
          </a:r>
          <a:r>
            <a:rPr lang="lv-LV" sz="2000" kern="1200" dirty="0"/>
            <a:t> </a:t>
          </a:r>
          <a:r>
            <a:rPr lang="lv-LV" sz="1600" kern="1200" dirty="0"/>
            <a:t>kurā t.sk. projekta īstenotājs apliecina: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lv-LV" sz="1600" i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i="1" kern="1200" dirty="0"/>
            <a:t>ka ir veikti visi nepieciešamie pasākumi, lai izvairītos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i="1" kern="1200" dirty="0"/>
            <a:t>no interešu konflikta situācijām</a:t>
          </a:r>
        </a:p>
      </dsp:txBody>
      <dsp:txXfrm>
        <a:off x="0" y="0"/>
        <a:ext cx="4353729" cy="3067621"/>
      </dsp:txXfrm>
    </dsp:sp>
    <dsp:sp modelId="{739616C3-BCAB-45E4-907F-1512EE7E7D28}">
      <dsp:nvSpPr>
        <dsp:cNvPr id="0" name=""/>
        <dsp:cNvSpPr/>
      </dsp:nvSpPr>
      <dsp:spPr>
        <a:xfrm>
          <a:off x="4414001" y="8846"/>
          <a:ext cx="6451332" cy="306762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MK 28.02.2017. noteikumi Nr.104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kern="1200" dirty="0"/>
            <a:t>„</a:t>
          </a:r>
          <a:r>
            <a:rPr lang="lv-LV" sz="1600" i="1" kern="1200" dirty="0"/>
            <a:t>Noteikumi par iepirkuma procedūru un tās piemērošanas kārtību pasūtītāja finansētiem projektiem</a:t>
          </a:r>
          <a:r>
            <a:rPr lang="lv-LV" sz="1600" kern="1200" dirty="0"/>
            <a:t>”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1800"/>
            </a:spcAft>
            <a:buNone/>
          </a:pPr>
          <a:r>
            <a:rPr lang="lv-LV" sz="1600" i="1" kern="1200" dirty="0">
              <a:hlinkClick xmlns:r="http://schemas.openxmlformats.org/officeDocument/2006/relationships" r:id="rId1"/>
            </a:rPr>
            <a:t>https://likumi.lv/ta/id/289082-noteikumi-par-iepirkuma-proceduru-un-tas-piemerosanas-kartibu-pasutitaja-finansetiem-projektiem</a:t>
          </a:r>
          <a:r>
            <a:rPr lang="lv-LV" sz="1600" kern="1200" dirty="0"/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1800"/>
            </a:spcAft>
            <a:buNone/>
          </a:pPr>
          <a:r>
            <a:rPr lang="lv-LV" sz="2000" b="1" kern="1200" dirty="0"/>
            <a:t>13.punkts </a:t>
          </a:r>
          <a:r>
            <a:rPr lang="lv-LV" sz="1600" b="1" kern="1200" dirty="0"/>
            <a:t>– izņēmuma gadījumi, </a:t>
          </a:r>
          <a:r>
            <a:rPr lang="lv-LV" sz="1600" b="0" kern="1200" dirty="0"/>
            <a:t>kad finansējuma saņēmējs un piegādātājs neatrodas interešu konfliktā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1.pielikums </a:t>
          </a:r>
          <a:r>
            <a:rPr lang="lv-LV" sz="2000" b="0" kern="1200" dirty="0"/>
            <a:t>–</a:t>
          </a:r>
          <a:r>
            <a:rPr lang="lv-LV" sz="2000" b="1" kern="1200" dirty="0"/>
            <a:t> </a:t>
          </a:r>
          <a:r>
            <a:rPr lang="lv-LV" sz="1600" b="1" i="0" kern="1200" dirty="0"/>
            <a:t>«Apliecinājums par interešu konflikta </a:t>
          </a:r>
          <a:r>
            <a:rPr lang="lv-LV" sz="1600" b="1" i="0" kern="1200" dirty="0" err="1"/>
            <a:t>neesību</a:t>
          </a:r>
          <a:r>
            <a:rPr lang="lv-LV" sz="1600" b="1" i="0" kern="1200" dirty="0"/>
            <a:t>» </a:t>
          </a:r>
          <a:r>
            <a:rPr lang="lv-LV" sz="1600" b="0" i="0" kern="1200" dirty="0"/>
            <a:t>-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414001" y="8846"/>
        <a:ext cx="6451332" cy="3067621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" y="454"/>
          <a:ext cx="10865329" cy="8248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STANDARTA GROZĪJUMI</a:t>
          </a:r>
          <a:endParaRPr lang="lv-LV" sz="16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" y="454"/>
        <a:ext cx="10865329" cy="824837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31296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i="1" kern="1200" dirty="0"/>
            <a:t>Projekta īstenotājs iesniedz Fondā argumentētu Līguma grozījumu pieprasījumu </a:t>
          </a:r>
          <a:r>
            <a:rPr lang="lv-LV" sz="2000" b="1" kern="1200" dirty="0"/>
            <a:t>ne vēlāk kā 10 darbdienas pirms</a:t>
          </a:r>
          <a:r>
            <a:rPr lang="lv-LV" sz="1800" b="1" kern="1200" dirty="0"/>
            <a:t> </a:t>
          </a:r>
          <a:r>
            <a:rPr lang="lv-LV" sz="1800" b="0" i="1" kern="1200" dirty="0"/>
            <a:t>paredzamo izmaiņu spēkā stāšanās </a:t>
          </a:r>
          <a:r>
            <a:rPr lang="lv-LV" sz="1800" i="1" kern="1200" dirty="0"/>
            <a:t>(Līguma 9.1.punkts)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i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2000" b="1" kern="1200" dirty="0"/>
            <a:t>Fonds 5 darbdienu laikā izskata</a:t>
          </a:r>
          <a:r>
            <a:rPr lang="lv-LV" sz="2000" kern="1200" dirty="0"/>
            <a:t> </a:t>
          </a:r>
          <a:r>
            <a:rPr lang="lv-LV" sz="1800" i="1" kern="1200" dirty="0"/>
            <a:t>Līguma grozījumu pieprasījumu un, ja piekrīt ierosinātajām izmaiņām, sagatavo Līguma grozījumus (Līguma 9.2.punkts)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Līguma grozījumi </a:t>
          </a:r>
          <a:r>
            <a:rPr lang="lv-LV" sz="2000" b="1" kern="1200" dirty="0"/>
            <a:t>stājas spēkā, kad tos parakstījušas abas Puses            </a:t>
          </a:r>
          <a:r>
            <a:rPr lang="lv-LV" sz="1800" i="1" kern="1200" dirty="0"/>
            <a:t>(Līguma 9.2.punkts)</a:t>
          </a:r>
          <a:endParaRPr lang="lv-LV" sz="18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3129697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" y="454"/>
          <a:ext cx="10865329" cy="8248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GROZĪJUMI IZŅĒMUMA GADĪJUMOS </a:t>
          </a:r>
          <a:r>
            <a:rPr lang="lv-LV" sz="2000" i="0" kern="1200" dirty="0"/>
            <a:t>(Līguma 9.4.punkts)</a:t>
          </a:r>
          <a:endParaRPr lang="lv-LV" sz="160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" y="454"/>
        <a:ext cx="10865329" cy="824837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31296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i="1" kern="1200" dirty="0"/>
            <a:t>Līguma grozījumu pieprasījumu var iesniegt arī īsākā termiņā vai pēc attiecīgo izmaiņu veikšanas Projektā, bet</a:t>
          </a:r>
          <a:r>
            <a:rPr lang="lv-LV" sz="1800" kern="1200" dirty="0"/>
            <a:t> </a:t>
          </a:r>
          <a:r>
            <a:rPr lang="lv-LV" sz="2000" b="1" kern="1200" dirty="0"/>
            <a:t>ne vēlāk kā līdz Projekta noslēguma pārskata papildinājumu iesniegšanai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Ja pastāv objektīvi, no Projekta īstenotāja neatkarīgi un attaisnojoši apstākļi, kuru dēļ Līguma grozījumu pieprasījumu nevarēja iesniegt savlaicīgi un </a:t>
          </a:r>
          <a:r>
            <a:rPr lang="lv-LV" sz="2000" b="1" kern="1200" dirty="0"/>
            <a:t>Projekta īstenotājs ir sniedzis tam dokumentālus pierādījumus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Font typeface="Symbol" panose="05050102010706020507" pitchFamily="18" charset="2"/>
            <a:buNone/>
          </a:pPr>
          <a:r>
            <a:rPr lang="lv-LV" sz="1800" i="1" kern="1200" dirty="0"/>
            <a:t>Ja Fonds piekrīt Projektā veiktajām izmaiņām,</a:t>
          </a:r>
          <a:r>
            <a:rPr lang="lv-LV" sz="1800" kern="1200" dirty="0"/>
            <a:t> </a:t>
          </a:r>
          <a:r>
            <a:rPr lang="lv-LV" sz="2000" b="1" kern="1200" dirty="0"/>
            <a:t>grozījumiem ir atpakaļējs spēks </a:t>
          </a:r>
          <a:r>
            <a:rPr lang="lv-LV" sz="1800" i="1" kern="1200" dirty="0"/>
            <a:t>–  tiek noteikts konkrēts grozījumu spēkā stāšanās datums</a:t>
          </a:r>
          <a:endParaRPr lang="lv-LV" sz="18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3129697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2" y="454"/>
          <a:ext cx="10865329" cy="8248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FONDA IEROSINĀTI LĪGUMA GROZĪJUMI </a:t>
          </a:r>
          <a:r>
            <a:rPr lang="lv-LV" sz="2000" b="0" kern="1200" dirty="0"/>
            <a:t>(Līguma 9.5.punkts)</a:t>
          </a:r>
          <a:r>
            <a:rPr lang="lv-LV" sz="2000" b="1" kern="1200" dirty="0"/>
            <a:t> 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2" y="454"/>
        <a:ext cx="10865329" cy="8248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15147" cy="1058282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kern="1200" dirty="0"/>
            <a:t>Programmas finansējums veido 100%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no projekta kopējām attiecināmajām izmaksām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(Līguma 3.1.punkts)</a:t>
          </a:r>
          <a:endParaRPr lang="lv-LV" sz="20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15147" cy="1058282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31296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kern="1200" dirty="0"/>
            <a:t>Projekta īstenotājam nav tiesību atteikt izdarīt tādus Līguma grozījumus, kas izriet no izmaiņām ārējos normatīvajos aktos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kern="1200" dirty="0"/>
            <a:t>Šāda veida grozījumi stājas spēkā bez Projekta īstenotāja piekrišanas uzreiz pēc to paziņošanas Projekta īstenotājam</a:t>
          </a:r>
          <a:endParaRPr lang="lv-LV" sz="18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3129697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" y="454"/>
          <a:ext cx="10865329" cy="8248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NAV PIEĻAUJAMI LĪGUMA GROZĪJUMI </a:t>
          </a:r>
          <a:r>
            <a:rPr lang="lv-LV" sz="2000" b="0" kern="1200" dirty="0"/>
            <a:t>(Līguma 9.6.punkts)</a:t>
          </a:r>
          <a:r>
            <a:rPr lang="lv-LV" sz="2000" b="1" kern="1200" dirty="0"/>
            <a:t> 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" y="454"/>
        <a:ext cx="10865329" cy="824837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31296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i="1" kern="1200" dirty="0"/>
            <a:t>Kas ir </a:t>
          </a:r>
          <a:r>
            <a:rPr lang="lv-LV" sz="2000" b="1" kern="1200" dirty="0"/>
            <a:t>pretrunā programmas Konkursa nolikumā vai Fonda padomes lēmumā </a:t>
          </a:r>
          <a:r>
            <a:rPr lang="lv-LV" sz="1800" i="1" kern="1200" dirty="0"/>
            <a:t>par Projekta pieteikuma apstiprināšanu ar nosacījumu</a:t>
          </a:r>
          <a:r>
            <a:rPr lang="lv-LV" sz="1800" kern="1200" dirty="0"/>
            <a:t> </a:t>
          </a:r>
          <a:r>
            <a:rPr lang="lv-LV" sz="2000" b="1" kern="1200" dirty="0"/>
            <a:t>ietvertajiem nosacījumiem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Kas ir </a:t>
          </a:r>
          <a:r>
            <a:rPr lang="lv-LV" sz="2000" b="1" kern="1200" dirty="0"/>
            <a:t>pretrunā vienādas attieksmes principam </a:t>
          </a:r>
          <a:r>
            <a:rPr lang="lv-LV" sz="1800" i="1" kern="1200" dirty="0"/>
            <a:t>pret visiem projektu iesniedzējiem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kern="1200" dirty="0"/>
            <a:t>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Kas</a:t>
          </a:r>
          <a:r>
            <a:rPr lang="lv-LV" sz="1800" kern="1200" dirty="0"/>
            <a:t> </a:t>
          </a:r>
          <a:r>
            <a:rPr lang="lv-LV" sz="2000" b="1" kern="1200" dirty="0"/>
            <a:t>būtu varējuši ietekmēt Fonda padomes lēmumu</a:t>
          </a:r>
          <a:r>
            <a:rPr lang="lv-LV" sz="2000" kern="1200" dirty="0"/>
            <a:t> </a:t>
          </a:r>
          <a:r>
            <a:rPr lang="lv-LV" sz="1800" i="1" kern="1200" dirty="0"/>
            <a:t>par programmas finansējuma piešķiršanu Projektam</a:t>
          </a:r>
          <a:endParaRPr lang="lv-LV" sz="18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3129697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4" y="454"/>
          <a:ext cx="10865329" cy="8248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kern="1200" dirty="0"/>
            <a:t>LĪGUMA GROZĪJUMI NAV NEPIECIEŠAMI </a:t>
          </a:r>
          <a:r>
            <a:rPr lang="lv-LV" sz="2000" b="0" kern="1200" dirty="0"/>
            <a:t>(Līguma 9.7.punkts)</a:t>
          </a:r>
          <a:r>
            <a:rPr lang="lv-LV" sz="2000" b="1" kern="1200" dirty="0"/>
            <a:t> </a:t>
          </a:r>
          <a:endParaRPr lang="lv-LV" sz="1600" b="1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4" y="454"/>
        <a:ext cx="10865329" cy="824837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852084" cy="31296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800" i="1" kern="1200" dirty="0"/>
            <a:t>Ja attiecīgajā budžeta izmaksu </a:t>
          </a:r>
          <a:r>
            <a:rPr lang="lv-LV" sz="1800" i="1" kern="1200" dirty="0" err="1"/>
            <a:t>apakšpozīcijā</a:t>
          </a:r>
          <a:r>
            <a:rPr lang="lv-LV" sz="1800" i="1" kern="1200" dirty="0"/>
            <a:t> </a:t>
          </a:r>
          <a:r>
            <a:rPr lang="lv-LV" sz="2000" b="1" kern="1200" dirty="0"/>
            <a:t>faktisko izmaksu pieaugums nepārsniedz 150 EUR vai 20% no attiecīgās izmaksu </a:t>
          </a:r>
          <a:r>
            <a:rPr lang="lv-LV" sz="2000" b="1" kern="1200" dirty="0" err="1"/>
            <a:t>apakšpozīcijas</a:t>
          </a:r>
          <a:r>
            <a:rPr lang="lv-LV" sz="1800" kern="1200" dirty="0"/>
            <a:t>, </a:t>
          </a:r>
          <a:r>
            <a:rPr lang="lv-LV" sz="1800" i="1" kern="1200" dirty="0"/>
            <a:t>ja izmaksu pieauguma summa pārsniedz 150 EUR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lv-LV" sz="1800" i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1800" i="1" kern="1200" dirty="0"/>
            <a:t>Ja tiek veiktas tādas izmaiņas, kas </a:t>
          </a:r>
          <a:r>
            <a:rPr lang="lv-LV" sz="2000" b="1" kern="1200" dirty="0"/>
            <a:t>nemaina Projektu pēc būtības </a:t>
          </a:r>
          <a:r>
            <a:rPr lang="lv-LV" sz="1800" i="1" kern="1200" dirty="0"/>
            <a:t>un tiks sasniegti Projektā plānotie mērķi un rezultāti (piemēram, mainīta aktivitātes norises vieta vai laiks, ja tas nepagarina Projekta īstenošanas periodu u.tml.)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endParaRPr lang="lv-LV" sz="1800" i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Symbol" panose="05050102010706020507" pitchFamily="18" charset="2"/>
            <a:buNone/>
          </a:pPr>
          <a:r>
            <a:rPr lang="lv-LV" sz="2000" b="1" kern="1200" dirty="0"/>
            <a:t>Ja mainās Pušu rekvizīti </a:t>
          </a:r>
          <a:r>
            <a:rPr lang="lv-LV" sz="1800" i="1" kern="1200" dirty="0"/>
            <a:t>(kontaktinformācija vai norēķinu rekvizīti); tādā gadījumā Puse, kuras rekvizīti mainās, par to rakstiski paziņo otrai Pusei</a:t>
          </a:r>
          <a:endParaRPr lang="lv-LV" sz="1800" i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852084" cy="3129697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C3656-49DB-41CF-892E-99E5CE8329D9}">
      <dsp:nvSpPr>
        <dsp:cNvPr id="0" name=""/>
        <dsp:cNvSpPr/>
      </dsp:nvSpPr>
      <dsp:spPr>
        <a:xfrm>
          <a:off x="37704" y="301008"/>
          <a:ext cx="9286816" cy="142407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1" kern="1200" dirty="0"/>
            <a:t>Pārskatu periodi un iesniegšanas termiņi norādīti attiecīgi Līguma 6.1.1.punktā (ja projekts garāks par 5 mēnešiem) un 6.2.1.4.punktā</a:t>
          </a:r>
          <a:endParaRPr lang="lv-LV" sz="2000" b="1" i="1" kern="1200" dirty="0"/>
        </a:p>
      </dsp:txBody>
      <dsp:txXfrm>
        <a:off x="79414" y="342718"/>
        <a:ext cx="7661813" cy="1340651"/>
      </dsp:txXfrm>
    </dsp:sp>
    <dsp:sp modelId="{6F9F75D8-4278-4F4C-A1D7-61CEED484D36}">
      <dsp:nvSpPr>
        <dsp:cNvPr id="0" name=""/>
        <dsp:cNvSpPr/>
      </dsp:nvSpPr>
      <dsp:spPr>
        <a:xfrm>
          <a:off x="819424" y="1756171"/>
          <a:ext cx="9286816" cy="151061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Starpposma pārskata iesniegšanas termiņš –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0" kern="1200" dirty="0"/>
            <a:t>5 darbdienas </a:t>
          </a:r>
          <a:r>
            <a:rPr lang="lv-LV" sz="2000" b="0" i="1" kern="1200" dirty="0"/>
            <a:t>– noteikts, lai samazinātu laiku, kas nepieciešams, lai projektam pēc pārskata apstiprināšanas varētu veikt 2.avansa maksājumu</a:t>
          </a:r>
          <a:endParaRPr lang="lv-LV" sz="2000" b="1" i="1" kern="1200" dirty="0"/>
        </a:p>
      </dsp:txBody>
      <dsp:txXfrm>
        <a:off x="863668" y="1800415"/>
        <a:ext cx="7397003" cy="1422126"/>
      </dsp:txXfrm>
    </dsp:sp>
    <dsp:sp modelId="{C6BAE2EA-E68B-4FAA-B9D7-F7B36FC11236}">
      <dsp:nvSpPr>
        <dsp:cNvPr id="0" name=""/>
        <dsp:cNvSpPr/>
      </dsp:nvSpPr>
      <dsp:spPr>
        <a:xfrm>
          <a:off x="1638849" y="3308164"/>
          <a:ext cx="9286816" cy="153546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Noslēguma pārskata iesniegšanas termiņš –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0" kern="1200" dirty="0"/>
            <a:t>10 darbdienas</a:t>
          </a:r>
          <a:r>
            <a:rPr lang="lv-LV" sz="2000" b="0" i="0" kern="1200" dirty="0"/>
            <a:t>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1" kern="1200" dirty="0">
              <a:solidFill>
                <a:srgbClr val="C00000"/>
              </a:solidFill>
            </a:rPr>
            <a:t>izņemot</a:t>
          </a:r>
          <a:r>
            <a:rPr lang="lv-LV" sz="2000" b="0" i="0" kern="1200" dirty="0">
              <a:solidFill>
                <a:srgbClr val="C00000"/>
              </a:solidFill>
            </a:rPr>
            <a:t> </a:t>
          </a:r>
          <a:r>
            <a:rPr lang="lv-LV" sz="2000" b="1" i="0" kern="1200" dirty="0">
              <a:solidFill>
                <a:srgbClr val="C00000"/>
              </a:solidFill>
            </a:rPr>
            <a:t>projektiem, kuri tiek īstenoti                  līdz 20.11.2021.</a:t>
          </a:r>
          <a:r>
            <a:rPr lang="lv-LV" sz="2000" b="0" i="0" kern="1200" dirty="0">
              <a:solidFill>
                <a:srgbClr val="C00000"/>
              </a:solidFill>
            </a:rPr>
            <a:t>, </a:t>
          </a:r>
          <a:r>
            <a:rPr lang="lv-LV" sz="2000" b="0" i="1" kern="1200" dirty="0">
              <a:solidFill>
                <a:srgbClr val="C00000"/>
              </a:solidFill>
            </a:rPr>
            <a:t>noslēguma pārskata iesniegšana paredzēta </a:t>
          </a:r>
          <a:r>
            <a:rPr lang="lv-LV" sz="2000" b="1" i="0" kern="1200" dirty="0">
              <a:solidFill>
                <a:srgbClr val="C00000"/>
              </a:solidFill>
            </a:rPr>
            <a:t>22.11.2021.</a:t>
          </a:r>
        </a:p>
      </dsp:txBody>
      <dsp:txXfrm>
        <a:off x="1683821" y="3353136"/>
        <a:ext cx="7395547" cy="1445520"/>
      </dsp:txXfrm>
    </dsp:sp>
    <dsp:sp modelId="{802533FD-FEA1-47D7-8B38-3E83D41E6DF7}">
      <dsp:nvSpPr>
        <dsp:cNvPr id="0" name=""/>
        <dsp:cNvSpPr/>
      </dsp:nvSpPr>
      <dsp:spPr>
        <a:xfrm>
          <a:off x="8370900" y="1365576"/>
          <a:ext cx="981899" cy="981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91827" y="1365576"/>
        <a:ext cx="540045" cy="738879"/>
      </dsp:txXfrm>
    </dsp:sp>
    <dsp:sp modelId="{E0538F33-EC24-4899-8A16-93EEE7578E40}">
      <dsp:nvSpPr>
        <dsp:cNvPr id="0" name=""/>
        <dsp:cNvSpPr/>
      </dsp:nvSpPr>
      <dsp:spPr>
        <a:xfrm>
          <a:off x="9124341" y="2891649"/>
          <a:ext cx="981899" cy="981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45268" y="2891649"/>
        <a:ext cx="540045" cy="738879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C3656-49DB-41CF-892E-99E5CE8329D9}">
      <dsp:nvSpPr>
        <dsp:cNvPr id="0" name=""/>
        <dsp:cNvSpPr/>
      </dsp:nvSpPr>
      <dsp:spPr>
        <a:xfrm>
          <a:off x="37704" y="301008"/>
          <a:ext cx="9286816" cy="142407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Elektroniska dokumentu aprite nodrošina iespējami operatīvu dokumentu un informācijas apmaiņu </a:t>
          </a:r>
          <a:endParaRPr lang="lv-LV" sz="2000" b="1" i="0" kern="1200" dirty="0"/>
        </a:p>
      </dsp:txBody>
      <dsp:txXfrm>
        <a:off x="79414" y="342718"/>
        <a:ext cx="7661813" cy="1340651"/>
      </dsp:txXfrm>
    </dsp:sp>
    <dsp:sp modelId="{6F9F75D8-4278-4F4C-A1D7-61CEED484D36}">
      <dsp:nvSpPr>
        <dsp:cNvPr id="0" name=""/>
        <dsp:cNvSpPr/>
      </dsp:nvSpPr>
      <dsp:spPr>
        <a:xfrm>
          <a:off x="819424" y="1756171"/>
          <a:ext cx="9286816" cy="151061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2020.gadā COVID ierobežojumu apstākļos projektu īstenotāji ļoti veiksmīgi adaptējās jaunajai situācijai, ar absolūtu vairumu īstenotāju Līgumi tika noslēgti elektroniski, tāpat arī elektroniski tika iesniegti projektu starpposma un noslēguma pārskati </a:t>
          </a:r>
          <a:endParaRPr lang="lv-LV" sz="2000" b="1" i="0" kern="1200" dirty="0"/>
        </a:p>
      </dsp:txBody>
      <dsp:txXfrm>
        <a:off x="863668" y="1800415"/>
        <a:ext cx="7397003" cy="1422126"/>
      </dsp:txXfrm>
    </dsp:sp>
    <dsp:sp modelId="{C6BAE2EA-E68B-4FAA-B9D7-F7B36FC11236}">
      <dsp:nvSpPr>
        <dsp:cNvPr id="0" name=""/>
        <dsp:cNvSpPr/>
      </dsp:nvSpPr>
      <dsp:spPr>
        <a:xfrm>
          <a:off x="1638849" y="3308164"/>
          <a:ext cx="9286816" cy="153546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Visi Līgumi 2021.gadā NVO fondā īstenojamiem projektiem tika noslēgti elektroniski</a:t>
          </a:r>
          <a:endParaRPr lang="lv-LV" sz="2000" b="1" i="0" kern="1200" dirty="0">
            <a:solidFill>
              <a:srgbClr val="C00000"/>
            </a:solidFill>
          </a:endParaRPr>
        </a:p>
      </dsp:txBody>
      <dsp:txXfrm>
        <a:off x="1683821" y="3353136"/>
        <a:ext cx="7395547" cy="1445520"/>
      </dsp:txXfrm>
    </dsp:sp>
    <dsp:sp modelId="{802533FD-FEA1-47D7-8B38-3E83D41E6DF7}">
      <dsp:nvSpPr>
        <dsp:cNvPr id="0" name=""/>
        <dsp:cNvSpPr/>
      </dsp:nvSpPr>
      <dsp:spPr>
        <a:xfrm>
          <a:off x="8370900" y="1365576"/>
          <a:ext cx="981899" cy="981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91827" y="1365576"/>
        <a:ext cx="540045" cy="738879"/>
      </dsp:txXfrm>
    </dsp:sp>
    <dsp:sp modelId="{E0538F33-EC24-4899-8A16-93EEE7578E40}">
      <dsp:nvSpPr>
        <dsp:cNvPr id="0" name=""/>
        <dsp:cNvSpPr/>
      </dsp:nvSpPr>
      <dsp:spPr>
        <a:xfrm>
          <a:off x="9124341" y="2891649"/>
          <a:ext cx="981899" cy="981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45268" y="2891649"/>
        <a:ext cx="540045" cy="738879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042DC-F9B9-42B4-BD8F-9CC727D8027A}">
      <dsp:nvSpPr>
        <dsp:cNvPr id="0" name=""/>
        <dsp:cNvSpPr/>
      </dsp:nvSpPr>
      <dsp:spPr>
        <a:xfrm>
          <a:off x="0" y="0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SATURA ATSKAITES, kurā integrēts Attiecināmo izdevumu apliecinājums (7.punkts)</a:t>
          </a:r>
          <a:endParaRPr lang="lv-LV" sz="2000" b="1" i="0" kern="1200" dirty="0"/>
        </a:p>
      </dsp:txBody>
      <dsp:txXfrm>
        <a:off x="32446" y="32446"/>
        <a:ext cx="7451539" cy="1042892"/>
      </dsp:txXfrm>
    </dsp:sp>
    <dsp:sp modelId="{CD350459-401F-48F4-8932-D2F42816F316}">
      <dsp:nvSpPr>
        <dsp:cNvPr id="0" name=""/>
        <dsp:cNvSpPr/>
      </dsp:nvSpPr>
      <dsp:spPr>
        <a:xfrm>
          <a:off x="732019" y="1309199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Satura – aktivitāšu īstenošanu apliecinošiem pielikumiem</a:t>
          </a:r>
          <a:endParaRPr lang="lv-LV" sz="2000" b="1" i="0" kern="1200" dirty="0"/>
        </a:p>
      </dsp:txBody>
      <dsp:txXfrm>
        <a:off x="764465" y="1341645"/>
        <a:ext cx="7223561" cy="1042892"/>
      </dsp:txXfrm>
    </dsp:sp>
    <dsp:sp modelId="{DAB5B97B-7E8D-4CE3-816B-4FB2B3E60300}">
      <dsp:nvSpPr>
        <dsp:cNvPr id="0" name=""/>
        <dsp:cNvSpPr/>
      </dsp:nvSpPr>
      <dsp:spPr>
        <a:xfrm>
          <a:off x="1453113" y="2618398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i="1" kern="1200"/>
            <a:t>FINANŠU ATSKAITES, kurā iekļautas pārskata periodā faktiski veiktie maksājumi </a:t>
          </a:r>
          <a:endParaRPr lang="lv-LV" sz="2000" b="1" i="0" kern="1200" dirty="0">
            <a:solidFill>
              <a:srgbClr val="C00000"/>
            </a:solidFill>
          </a:endParaRPr>
        </a:p>
      </dsp:txBody>
      <dsp:txXfrm>
        <a:off x="1485559" y="2650844"/>
        <a:ext cx="7234487" cy="1042892"/>
      </dsp:txXfrm>
    </dsp:sp>
    <dsp:sp modelId="{72B44DB7-4A3C-46B1-842F-C714992159E5}">
      <dsp:nvSpPr>
        <dsp:cNvPr id="0" name=""/>
        <dsp:cNvSpPr/>
      </dsp:nvSpPr>
      <dsp:spPr>
        <a:xfrm>
          <a:off x="2185133" y="3927597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i="1" kern="1200" dirty="0"/>
            <a:t>Finanšu atskaitē iekļautas izmaksas pamatojošiem dokumentiem</a:t>
          </a:r>
          <a:endParaRPr lang="lv-LV" sz="2000" b="1" i="0" kern="1200" dirty="0">
            <a:solidFill>
              <a:srgbClr val="C00000"/>
            </a:solidFill>
          </a:endParaRPr>
        </a:p>
      </dsp:txBody>
      <dsp:txXfrm>
        <a:off x="2217579" y="3960043"/>
        <a:ext cx="7223561" cy="1042892"/>
      </dsp:txXfrm>
    </dsp:sp>
    <dsp:sp modelId="{52120FA6-4078-48F4-AB3B-ABD9C8C063FF}">
      <dsp:nvSpPr>
        <dsp:cNvPr id="0" name=""/>
        <dsp:cNvSpPr/>
      </dsp:nvSpPr>
      <dsp:spPr>
        <a:xfrm>
          <a:off x="8020473" y="84846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182486" y="848461"/>
        <a:ext cx="396033" cy="541844"/>
      </dsp:txXfrm>
    </dsp:sp>
    <dsp:sp modelId="{1DBA7A7D-3C28-49E3-A439-B5C6F4F22F52}">
      <dsp:nvSpPr>
        <dsp:cNvPr id="0" name=""/>
        <dsp:cNvSpPr/>
      </dsp:nvSpPr>
      <dsp:spPr>
        <a:xfrm>
          <a:off x="8752492" y="215766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914505" y="2157661"/>
        <a:ext cx="396033" cy="541844"/>
      </dsp:txXfrm>
    </dsp:sp>
    <dsp:sp modelId="{E87BC2AA-5B55-4BC1-8301-862F49C149C2}">
      <dsp:nvSpPr>
        <dsp:cNvPr id="0" name=""/>
        <dsp:cNvSpPr/>
      </dsp:nvSpPr>
      <dsp:spPr>
        <a:xfrm>
          <a:off x="9473586" y="3466860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9635599" y="3466860"/>
        <a:ext cx="396033" cy="541844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C3656-49DB-41CF-892E-99E5CE8329D9}">
      <dsp:nvSpPr>
        <dsp:cNvPr id="0" name=""/>
        <dsp:cNvSpPr/>
      </dsp:nvSpPr>
      <dsp:spPr>
        <a:xfrm>
          <a:off x="37704" y="301008"/>
          <a:ext cx="9286816" cy="142407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1" kern="1200" dirty="0"/>
            <a:t>Viena veidlapa abiem pārskatiem – jāizvēlas pārskata veids – </a:t>
          </a:r>
          <a:r>
            <a:rPr lang="lv-LV" sz="2000" b="1" i="1" kern="1200" dirty="0"/>
            <a:t>STARPPOSMA vai NOSLĒGUMA pārskats</a:t>
          </a:r>
          <a:endParaRPr lang="lv-LV" sz="2000" b="1" i="0" kern="1200" dirty="0"/>
        </a:p>
      </dsp:txBody>
      <dsp:txXfrm>
        <a:off x="79414" y="342718"/>
        <a:ext cx="7661813" cy="1340651"/>
      </dsp:txXfrm>
    </dsp:sp>
    <dsp:sp modelId="{6F9F75D8-4278-4F4C-A1D7-61CEED484D36}">
      <dsp:nvSpPr>
        <dsp:cNvPr id="0" name=""/>
        <dsp:cNvSpPr/>
      </dsp:nvSpPr>
      <dsp:spPr>
        <a:xfrm>
          <a:off x="819424" y="1756171"/>
          <a:ext cx="9286816" cy="151061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1" kern="1200" dirty="0"/>
            <a:t>Starpposma pārskatā netiek aizpildītas sadaļas</a:t>
          </a:r>
          <a:r>
            <a:rPr lang="lv-LV" sz="2000" b="0" i="1" kern="1200" dirty="0"/>
            <a:t>, kas paredzētas informācijas norādīšanai par projektu kopumā, tikai iesniedzot noslēguma pārskatu –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projekta mērķa un mērķa grupas sasniegšana</a:t>
          </a:r>
          <a:endParaRPr lang="lv-LV" sz="1600" b="1" i="0" kern="1200" dirty="0"/>
        </a:p>
      </dsp:txBody>
      <dsp:txXfrm>
        <a:off x="863668" y="1800415"/>
        <a:ext cx="7397003" cy="1422126"/>
      </dsp:txXfrm>
    </dsp:sp>
    <dsp:sp modelId="{C6BAE2EA-E68B-4FAA-B9D7-F7B36FC11236}">
      <dsp:nvSpPr>
        <dsp:cNvPr id="0" name=""/>
        <dsp:cNvSpPr/>
      </dsp:nvSpPr>
      <dsp:spPr>
        <a:xfrm>
          <a:off x="1638849" y="3308164"/>
          <a:ext cx="9286816" cy="153546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1" kern="1200" dirty="0"/>
            <a:t>Aktivitāšu numerācija un nosaukumi</a:t>
          </a:r>
          <a:r>
            <a:rPr lang="lv-LV" sz="2000" b="0" i="1" kern="1200" dirty="0"/>
            <a:t> – lietojami atbilstoši projekta Līguma pielikumā (projekta pieteikumā) norādītajam</a:t>
          </a:r>
          <a:endParaRPr lang="lv-LV" sz="2000" b="1" i="0" kern="1200" dirty="0">
            <a:solidFill>
              <a:srgbClr val="C00000"/>
            </a:solidFill>
          </a:endParaRPr>
        </a:p>
      </dsp:txBody>
      <dsp:txXfrm>
        <a:off x="1683821" y="3353136"/>
        <a:ext cx="7395547" cy="1445520"/>
      </dsp:txXfrm>
    </dsp:sp>
    <dsp:sp modelId="{802533FD-FEA1-47D7-8B38-3E83D41E6DF7}">
      <dsp:nvSpPr>
        <dsp:cNvPr id="0" name=""/>
        <dsp:cNvSpPr/>
      </dsp:nvSpPr>
      <dsp:spPr>
        <a:xfrm>
          <a:off x="8370900" y="1365576"/>
          <a:ext cx="981899" cy="981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91827" y="1365576"/>
        <a:ext cx="540045" cy="738879"/>
      </dsp:txXfrm>
    </dsp:sp>
    <dsp:sp modelId="{E0538F33-EC24-4899-8A16-93EEE7578E40}">
      <dsp:nvSpPr>
        <dsp:cNvPr id="0" name=""/>
        <dsp:cNvSpPr/>
      </dsp:nvSpPr>
      <dsp:spPr>
        <a:xfrm>
          <a:off x="9124341" y="2891649"/>
          <a:ext cx="981899" cy="981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45268" y="2891649"/>
        <a:ext cx="540045" cy="738879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C3656-49DB-41CF-892E-99E5CE8329D9}">
      <dsp:nvSpPr>
        <dsp:cNvPr id="0" name=""/>
        <dsp:cNvSpPr/>
      </dsp:nvSpPr>
      <dsp:spPr>
        <a:xfrm>
          <a:off x="47455" y="-57807"/>
          <a:ext cx="9286816" cy="1801135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1" kern="1200" dirty="0"/>
            <a:t>Detalizēts aktivitātes apraksts</a:t>
          </a:r>
          <a:r>
            <a:rPr lang="lv-LV" sz="2000" b="0" i="1" kern="1200" dirty="0"/>
            <a:t> </a:t>
          </a:r>
          <a:endParaRPr lang="lv-LV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600" b="0" i="1" kern="1200" dirty="0"/>
            <a:t>1) projekta īstenošanas gaita tiek atspoguļota pēc </a:t>
          </a:r>
          <a:r>
            <a:rPr lang="lv-LV" sz="1600" b="1" i="1" kern="1200" dirty="0"/>
            <a:t>uzkrājoša principa</a:t>
          </a:r>
          <a:r>
            <a:rPr lang="lv-LV" sz="1600" b="0" i="1" kern="1200" dirty="0"/>
            <a:t>;</a:t>
          </a:r>
          <a:endParaRPr lang="lv-LV" sz="16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i="1" kern="1200" dirty="0"/>
            <a:t>2) ietver informāciju par aktivitātes (pasākumu) tematiku, ieviešanas metodes, norises vietas, norises laiku un ilgumu, dalībnieku skaitu un sastāvu, iesaistīto personālu (par īstenošanu atbildīgos projekta speciālistus, iesaistītos ekspertus, lektorus) u.c. </a:t>
          </a:r>
          <a:endParaRPr lang="lv-LV" sz="1600" b="1" i="0" kern="1200" dirty="0"/>
        </a:p>
      </dsp:txBody>
      <dsp:txXfrm>
        <a:off x="100208" y="-5054"/>
        <a:ext cx="7579223" cy="1695629"/>
      </dsp:txXfrm>
    </dsp:sp>
    <dsp:sp modelId="{6F9F75D8-4278-4F4C-A1D7-61CEED484D36}">
      <dsp:nvSpPr>
        <dsp:cNvPr id="0" name=""/>
        <dsp:cNvSpPr/>
      </dsp:nvSpPr>
      <dsp:spPr>
        <a:xfrm>
          <a:off x="893533" y="1821267"/>
          <a:ext cx="9286816" cy="1827415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2000" b="1" i="1" kern="1200" dirty="0"/>
            <a:t>Sasniegtie rezultāti</a:t>
          </a:r>
          <a:r>
            <a:rPr lang="lv-LV" sz="2000" b="0" i="1" kern="1200" dirty="0"/>
            <a:t>, t.sk.</a:t>
          </a:r>
          <a:r>
            <a:rPr lang="lv-LV" sz="2000" b="1" i="1" kern="1200" dirty="0"/>
            <a:t>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lv-LV" sz="1600" b="0" i="1" kern="1200" dirty="0"/>
            <a:t>1) atbilstoši Līguma pielikuma B8 sadaļā (mikro projektiem) vai       B9 sadaļā (makro projektiem) plānotajam jānorāda kvantitatīvos un kvalitatīvos rezultātus;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600" b="0" i="1" kern="1200" dirty="0"/>
            <a:t>2) atbilstoši Līguma pielikuma B2 sadaļā plānotajam              (jānorāda tikai numurs)</a:t>
          </a:r>
          <a:endParaRPr lang="lv-LV" sz="1600" b="1" i="0" kern="1200" dirty="0"/>
        </a:p>
      </dsp:txBody>
      <dsp:txXfrm>
        <a:off x="947056" y="1874790"/>
        <a:ext cx="7339907" cy="1720369"/>
      </dsp:txXfrm>
    </dsp:sp>
    <dsp:sp modelId="{C6BAE2EA-E68B-4FAA-B9D7-F7B36FC11236}">
      <dsp:nvSpPr>
        <dsp:cNvPr id="0" name=""/>
        <dsp:cNvSpPr/>
      </dsp:nvSpPr>
      <dsp:spPr>
        <a:xfrm>
          <a:off x="1638849" y="3764042"/>
          <a:ext cx="9286816" cy="1395675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1" kern="1200" dirty="0"/>
            <a:t>Pārskatam pievienotie pielikumi </a:t>
          </a:r>
          <a:r>
            <a:rPr lang="lv-LV" sz="1600" b="0" i="1" kern="1200" dirty="0"/>
            <a:t>– aktivitāšu norisi pamatojoši dokumenti, saskaņā ar Līguma pielikuma B8/B9 sadaļā „Projekta rezultāti un to novērtēšanas rādītāji” tabulas ailē “Informācijas avoti” norādītajam</a:t>
          </a:r>
          <a:endParaRPr lang="lv-LV" sz="1600" b="1" i="0" kern="1200" dirty="0">
            <a:solidFill>
              <a:srgbClr val="C00000"/>
            </a:solidFill>
          </a:endParaRPr>
        </a:p>
      </dsp:txBody>
      <dsp:txXfrm>
        <a:off x="1679727" y="3804920"/>
        <a:ext cx="7365197" cy="1313919"/>
      </dsp:txXfrm>
    </dsp:sp>
    <dsp:sp modelId="{802533FD-FEA1-47D7-8B38-3E83D41E6DF7}">
      <dsp:nvSpPr>
        <dsp:cNvPr id="0" name=""/>
        <dsp:cNvSpPr/>
      </dsp:nvSpPr>
      <dsp:spPr>
        <a:xfrm>
          <a:off x="8334951" y="1483437"/>
          <a:ext cx="1020437" cy="10204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64549" y="1483437"/>
        <a:ext cx="561241" cy="767879"/>
      </dsp:txXfrm>
    </dsp:sp>
    <dsp:sp modelId="{E0538F33-EC24-4899-8A16-93EEE7578E40}">
      <dsp:nvSpPr>
        <dsp:cNvPr id="0" name=""/>
        <dsp:cNvSpPr/>
      </dsp:nvSpPr>
      <dsp:spPr>
        <a:xfrm>
          <a:off x="9076078" y="3429325"/>
          <a:ext cx="1020437" cy="10204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05676" y="3429325"/>
        <a:ext cx="561241" cy="7678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0" kern="1200" dirty="0"/>
            <a:t>Avanss 90%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no kopējām plānotajām izmaksām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(Līguma 4.1.p.)</a:t>
          </a:r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Projekta īstenotājam jānodrošina </a:t>
          </a:r>
          <a:r>
            <a:rPr lang="lv-LV" sz="2000" b="0" i="0" kern="1200" dirty="0" err="1"/>
            <a:t>priekšfinansējums</a:t>
          </a:r>
          <a:r>
            <a:rPr lang="lv-LV" sz="2000" b="0" i="0" kern="1200" dirty="0"/>
            <a:t> 10% apmērā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0" i="0" kern="1200" dirty="0"/>
            <a:t>(Līguma 4.1.p.) </a:t>
          </a:r>
          <a:endParaRPr lang="lv-LV" sz="20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5929" y="0"/>
        <a:ext cx="5066616" cy="1558201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C3656-49DB-41CF-892E-99E5CE8329D9}">
      <dsp:nvSpPr>
        <dsp:cNvPr id="0" name=""/>
        <dsp:cNvSpPr/>
      </dsp:nvSpPr>
      <dsp:spPr>
        <a:xfrm>
          <a:off x="27953" y="370136"/>
          <a:ext cx="9286816" cy="137438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Pielikumā tiek pievienoti satura atskaites 4.punktā tabulas </a:t>
          </a:r>
          <a:r>
            <a:rPr lang="lv-LV" sz="2000" b="1" i="1" kern="1200" dirty="0"/>
            <a:t>sadaļā “Pārskatam pievienotie pielikumi” minētie </a:t>
          </a:r>
          <a:r>
            <a:rPr lang="lv-LV" sz="2000" i="1" kern="1200" dirty="0"/>
            <a:t>aktivitāšu norisi pamatojošie dokumenti atbilstoši pārskata periodā īstenotājām aktivitātēm</a:t>
          </a:r>
          <a:r>
            <a:rPr lang="lv-LV" sz="1600" i="1" kern="1200" dirty="0"/>
            <a:t> </a:t>
          </a:r>
          <a:endParaRPr lang="lv-LV" sz="1600" b="1" i="0" kern="1200" dirty="0"/>
        </a:p>
      </dsp:txBody>
      <dsp:txXfrm>
        <a:off x="68207" y="410390"/>
        <a:ext cx="7604221" cy="1293880"/>
      </dsp:txXfrm>
    </dsp:sp>
    <dsp:sp modelId="{6F9F75D8-4278-4F4C-A1D7-61CEED484D36}">
      <dsp:nvSpPr>
        <dsp:cNvPr id="0" name=""/>
        <dsp:cNvSpPr/>
      </dsp:nvSpPr>
      <dsp:spPr>
        <a:xfrm>
          <a:off x="893533" y="1917538"/>
          <a:ext cx="9286816" cy="102445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Starpposma pārskatam </a:t>
          </a:r>
          <a:r>
            <a:rPr lang="lv-LV" sz="2000" b="1" i="1" kern="1200" dirty="0"/>
            <a:t>pievienotie pielikumi nav atkārtoti jāpievieno</a:t>
          </a:r>
          <a:r>
            <a:rPr lang="lv-LV" sz="2000" b="0" i="1" kern="1200" dirty="0"/>
            <a:t> noslēguma pārskatam</a:t>
          </a:r>
          <a:endParaRPr lang="lv-LV" sz="1600" b="1" i="0" kern="1200" dirty="0"/>
        </a:p>
      </dsp:txBody>
      <dsp:txXfrm>
        <a:off x="923538" y="1947543"/>
        <a:ext cx="7386943" cy="964446"/>
      </dsp:txXfrm>
    </dsp:sp>
    <dsp:sp modelId="{C6BAE2EA-E68B-4FAA-B9D7-F7B36FC11236}">
      <dsp:nvSpPr>
        <dsp:cNvPr id="0" name=""/>
        <dsp:cNvSpPr/>
      </dsp:nvSpPr>
      <dsp:spPr>
        <a:xfrm>
          <a:off x="1600773" y="3122159"/>
          <a:ext cx="9286816" cy="117986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1" kern="1200" dirty="0"/>
            <a:t>Ja aktivitāte starpposma pārskata periodā nav īstenota pilnā apmērā</a:t>
          </a:r>
          <a:r>
            <a:rPr lang="lv-LV" sz="2000" i="1" kern="1200" dirty="0"/>
            <a:t>, tomēr ir jāpievieno pielikumi (apliecinoši dokumenti) par notikušajiem pasākumiem</a:t>
          </a:r>
          <a:endParaRPr lang="lv-LV" sz="1600" b="1" i="0" kern="1200" dirty="0">
            <a:solidFill>
              <a:srgbClr val="C00000"/>
            </a:solidFill>
          </a:endParaRPr>
        </a:p>
      </dsp:txBody>
      <dsp:txXfrm>
        <a:off x="1635330" y="3156716"/>
        <a:ext cx="7377839" cy="1110747"/>
      </dsp:txXfrm>
    </dsp:sp>
    <dsp:sp modelId="{802533FD-FEA1-47D7-8B38-3E83D41E6DF7}">
      <dsp:nvSpPr>
        <dsp:cNvPr id="0" name=""/>
        <dsp:cNvSpPr/>
      </dsp:nvSpPr>
      <dsp:spPr>
        <a:xfrm>
          <a:off x="8296042" y="1409322"/>
          <a:ext cx="1020437" cy="10204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25640" y="1409322"/>
        <a:ext cx="561241" cy="767879"/>
      </dsp:txXfrm>
    </dsp:sp>
    <dsp:sp modelId="{E0538F33-EC24-4899-8A16-93EEE7578E40}">
      <dsp:nvSpPr>
        <dsp:cNvPr id="0" name=""/>
        <dsp:cNvSpPr/>
      </dsp:nvSpPr>
      <dsp:spPr>
        <a:xfrm>
          <a:off x="9074170" y="2658364"/>
          <a:ext cx="1020437" cy="10204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03768" y="2658364"/>
        <a:ext cx="561241" cy="767879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F5523-B173-48B2-BBB0-1224922E1811}">
      <dsp:nvSpPr>
        <dsp:cNvPr id="0" name=""/>
        <dsp:cNvSpPr/>
      </dsp:nvSpPr>
      <dsp:spPr>
        <a:xfrm>
          <a:off x="0" y="0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i="1" kern="1200" dirty="0"/>
            <a:t>Tiek iekļautas projekta attiecināmās izmaksas,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kas </a:t>
          </a:r>
          <a:r>
            <a:rPr lang="lv-LV" sz="2000" i="1" u="none" kern="1200" dirty="0"/>
            <a:t>faktiski radušās (veikti maksājumi) pārskata periodā</a:t>
          </a:r>
          <a:endParaRPr lang="lv-LV" sz="2000" b="0" i="1" u="none" kern="1200" dirty="0"/>
        </a:p>
      </dsp:txBody>
      <dsp:txXfrm>
        <a:off x="32446" y="32446"/>
        <a:ext cx="7451539" cy="1042892"/>
      </dsp:txXfrm>
    </dsp:sp>
    <dsp:sp modelId="{CD45E110-222E-4177-B8E2-F55EEB5259ED}">
      <dsp:nvSpPr>
        <dsp:cNvPr id="0" name=""/>
        <dsp:cNvSpPr/>
      </dsp:nvSpPr>
      <dsp:spPr>
        <a:xfrm>
          <a:off x="732019" y="1309199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840"/>
            </a:spcAft>
            <a:buNone/>
          </a:pPr>
          <a:r>
            <a:rPr lang="en-GB" sz="2000" b="0" i="1" kern="1200" dirty="0" err="1"/>
            <a:t>Projekta</a:t>
          </a:r>
          <a:r>
            <a:rPr lang="en-GB" sz="2000" b="0" i="1" kern="1200" dirty="0"/>
            <a:t> </a:t>
          </a:r>
          <a:r>
            <a:rPr lang="en-GB" sz="2000" b="0" i="1" kern="1200" dirty="0" err="1"/>
            <a:t>kopējās</a:t>
          </a:r>
          <a:r>
            <a:rPr lang="en-GB" sz="2000" b="0" i="1" kern="1200" dirty="0"/>
            <a:t> </a:t>
          </a:r>
          <a:r>
            <a:rPr lang="en-GB" sz="2000" b="0" i="1" kern="1200" dirty="0" err="1"/>
            <a:t>attiecināmās</a:t>
          </a:r>
          <a:r>
            <a:rPr lang="en-GB" sz="2000" b="0" i="1" kern="1200" dirty="0"/>
            <a:t> </a:t>
          </a:r>
          <a:r>
            <a:rPr lang="en-GB" sz="2000" b="0" i="1" kern="1200" dirty="0" err="1"/>
            <a:t>izmaksas</a:t>
          </a:r>
          <a:r>
            <a:rPr lang="en-GB" sz="2000" b="0" i="1" kern="1200" dirty="0"/>
            <a:t> </a:t>
          </a:r>
          <a:r>
            <a:rPr lang="lv-LV" sz="2000" b="0" i="1" kern="1200" dirty="0"/>
            <a:t>=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S</a:t>
          </a:r>
          <a:r>
            <a:rPr lang="en-GB" sz="2000" b="0" i="1" kern="1200" dirty="0" err="1"/>
            <a:t>tarpposm</a:t>
          </a:r>
          <a:r>
            <a:rPr lang="lv-LV" sz="2000" b="0" i="1" kern="1200" dirty="0"/>
            <a:t>a pārskatā + Noslēguma pārskatā attiecinātās izmaksas</a:t>
          </a:r>
          <a:endParaRPr lang="lv-LV" sz="2000" b="1" i="0" kern="1200" dirty="0"/>
        </a:p>
      </dsp:txBody>
      <dsp:txXfrm>
        <a:off x="764465" y="1341645"/>
        <a:ext cx="7223561" cy="1042892"/>
      </dsp:txXfrm>
    </dsp:sp>
    <dsp:sp modelId="{97654286-A638-4B54-9B0A-9D699EFA038B}">
      <dsp:nvSpPr>
        <dsp:cNvPr id="0" name=""/>
        <dsp:cNvSpPr/>
      </dsp:nvSpPr>
      <dsp:spPr>
        <a:xfrm>
          <a:off x="1453113" y="2618398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1" i="0" kern="1200" dirty="0"/>
            <a:t>P</a:t>
          </a:r>
          <a:r>
            <a:rPr lang="en-GB" sz="2000" b="1" i="0" kern="1200" dirty="0" err="1"/>
            <a:t>rojekti</a:t>
          </a:r>
          <a:r>
            <a:rPr lang="en-GB" sz="2000" b="1" i="0" kern="1200" dirty="0"/>
            <a:t>, </a:t>
          </a:r>
          <a:r>
            <a:rPr lang="lv-LV" sz="2000" b="1" i="0" kern="1200" dirty="0"/>
            <a:t>kas īsāki par 5 mēnešiem</a:t>
          </a:r>
          <a:r>
            <a:rPr lang="lv-LV" sz="2000" b="0" i="1" kern="1200" dirty="0"/>
            <a:t>, iesniedz tikai Noslēguma pārskatu, kura finanšu atskaitē iekļautas izmaksas par visu projekta īstenošanas periodu</a:t>
          </a:r>
          <a:endParaRPr lang="lv-LV" sz="2000" kern="1200" dirty="0"/>
        </a:p>
      </dsp:txBody>
      <dsp:txXfrm>
        <a:off x="1485559" y="2650844"/>
        <a:ext cx="7234487" cy="1042892"/>
      </dsp:txXfrm>
    </dsp:sp>
    <dsp:sp modelId="{08E7D886-05DB-4BCD-8A1A-021AEE531414}">
      <dsp:nvSpPr>
        <dsp:cNvPr id="0" name=""/>
        <dsp:cNvSpPr/>
      </dsp:nvSpPr>
      <dsp:spPr>
        <a:xfrm>
          <a:off x="2185133" y="3927597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0" kern="1200" dirty="0"/>
            <a:t>Pārliecinieties</a:t>
          </a:r>
          <a:r>
            <a:rPr lang="lv-LV" sz="2000" i="1" kern="1200" dirty="0"/>
            <a:t>, vai finanšu atskaite aizpildīta aritmētiski pareizi un precīzi atspoguļo projekta faktiskās izmaksas pārskata periodā  </a:t>
          </a:r>
        </a:p>
      </dsp:txBody>
      <dsp:txXfrm>
        <a:off x="2217579" y="3960043"/>
        <a:ext cx="7223561" cy="1042892"/>
      </dsp:txXfrm>
    </dsp:sp>
    <dsp:sp modelId="{2A24BEA9-038A-4C72-8F03-BF9EC6DF458A}">
      <dsp:nvSpPr>
        <dsp:cNvPr id="0" name=""/>
        <dsp:cNvSpPr/>
      </dsp:nvSpPr>
      <dsp:spPr>
        <a:xfrm>
          <a:off x="8020473" y="84846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182486" y="848461"/>
        <a:ext cx="396033" cy="541844"/>
      </dsp:txXfrm>
    </dsp:sp>
    <dsp:sp modelId="{407EBA47-761D-4556-BC4D-A32FAEF53259}">
      <dsp:nvSpPr>
        <dsp:cNvPr id="0" name=""/>
        <dsp:cNvSpPr/>
      </dsp:nvSpPr>
      <dsp:spPr>
        <a:xfrm>
          <a:off x="8752492" y="215766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914505" y="2157661"/>
        <a:ext cx="396033" cy="541844"/>
      </dsp:txXfrm>
    </dsp:sp>
    <dsp:sp modelId="{ACB568BB-EC1E-490D-A49E-8590F286912B}">
      <dsp:nvSpPr>
        <dsp:cNvPr id="0" name=""/>
        <dsp:cNvSpPr/>
      </dsp:nvSpPr>
      <dsp:spPr>
        <a:xfrm>
          <a:off x="9473586" y="3466860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9635599" y="3466860"/>
        <a:ext cx="396033" cy="541844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55A43-C358-4516-B045-87EC4F03FDFC}">
      <dsp:nvSpPr>
        <dsp:cNvPr id="0" name=""/>
        <dsp:cNvSpPr/>
      </dsp:nvSpPr>
      <dsp:spPr>
        <a:xfrm>
          <a:off x="0" y="0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i="1" kern="1200" dirty="0"/>
            <a:t>Projekta Valsts kases konta izdruka par maksājumiem, kas iekļauti pārskata perioda finanšu atskaitē</a:t>
          </a:r>
          <a:endParaRPr lang="lv-LV" sz="2000" b="0" i="1" u="none" kern="1200" dirty="0"/>
        </a:p>
      </dsp:txBody>
      <dsp:txXfrm>
        <a:off x="32446" y="32446"/>
        <a:ext cx="7451539" cy="1042892"/>
      </dsp:txXfrm>
    </dsp:sp>
    <dsp:sp modelId="{EC31C5CA-88F3-4576-BC9A-622E1CA4DDB9}">
      <dsp:nvSpPr>
        <dsp:cNvPr id="0" name=""/>
        <dsp:cNvSpPr/>
      </dsp:nvSpPr>
      <dsp:spPr>
        <a:xfrm>
          <a:off x="732019" y="1309199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No organizācijas komercbankas konta pārskata periodā veiktos projekta maksājumus apliecinoši dokumenti (ja attiecināms) </a:t>
          </a:r>
          <a:endParaRPr lang="lv-LV" sz="2000" b="1" i="0" kern="1200" dirty="0"/>
        </a:p>
      </dsp:txBody>
      <dsp:txXfrm>
        <a:off x="764465" y="1341645"/>
        <a:ext cx="7223561" cy="1042892"/>
      </dsp:txXfrm>
    </dsp:sp>
    <dsp:sp modelId="{D62838D9-7FE4-4D32-9466-1AD3CD3D5C6A}">
      <dsp:nvSpPr>
        <dsp:cNvPr id="0" name=""/>
        <dsp:cNvSpPr/>
      </dsp:nvSpPr>
      <dsp:spPr>
        <a:xfrm>
          <a:off x="1453113" y="2618398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i="1" kern="1200" dirty="0"/>
            <a:t>Projekta izmaksas pamatojošie darījumu </a:t>
          </a:r>
          <a:r>
            <a:rPr lang="lv-LV" sz="2000" i="1" u="none" kern="1200" dirty="0"/>
            <a:t>dokumenti </a:t>
          </a:r>
          <a:r>
            <a:rPr lang="lv-LV" sz="2000" i="1" kern="1200" dirty="0"/>
            <a:t>par pārskata periodu</a:t>
          </a:r>
          <a:endParaRPr lang="lv-LV" sz="2000" kern="1200" dirty="0"/>
        </a:p>
      </dsp:txBody>
      <dsp:txXfrm>
        <a:off x="1485559" y="2650844"/>
        <a:ext cx="7234487" cy="1042892"/>
      </dsp:txXfrm>
    </dsp:sp>
    <dsp:sp modelId="{6EFFDF4F-95DC-47C6-87A0-88A638C4B8C0}">
      <dsp:nvSpPr>
        <dsp:cNvPr id="0" name=""/>
        <dsp:cNvSpPr/>
      </dsp:nvSpPr>
      <dsp:spPr>
        <a:xfrm>
          <a:off x="2185133" y="3927597"/>
          <a:ext cx="8740532" cy="110778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i="0" kern="1200" dirty="0"/>
            <a:t>UZMANĪBU! </a:t>
          </a:r>
          <a:r>
            <a:rPr lang="lv-LV" sz="2000" b="0" i="1" kern="1200" dirty="0"/>
            <a:t>Pielikumus, kas jau iesniegti pie Starpposma pārskata, pie Noslēguma pārskata finanšu atskaites atkārtoti nav jāiesniedz</a:t>
          </a:r>
          <a:endParaRPr lang="lv-LV" sz="2000" i="1" kern="1200" dirty="0"/>
        </a:p>
      </dsp:txBody>
      <dsp:txXfrm>
        <a:off x="2217579" y="3960043"/>
        <a:ext cx="7223561" cy="1042892"/>
      </dsp:txXfrm>
    </dsp:sp>
    <dsp:sp modelId="{76FA9085-E780-4CB7-A786-FF2BBE856155}">
      <dsp:nvSpPr>
        <dsp:cNvPr id="0" name=""/>
        <dsp:cNvSpPr/>
      </dsp:nvSpPr>
      <dsp:spPr>
        <a:xfrm>
          <a:off x="8020473" y="84846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182486" y="848461"/>
        <a:ext cx="396033" cy="541844"/>
      </dsp:txXfrm>
    </dsp:sp>
    <dsp:sp modelId="{99E966AE-96C4-463D-A3A5-79FF35276C68}">
      <dsp:nvSpPr>
        <dsp:cNvPr id="0" name=""/>
        <dsp:cNvSpPr/>
      </dsp:nvSpPr>
      <dsp:spPr>
        <a:xfrm>
          <a:off x="8752492" y="215766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914505" y="2157661"/>
        <a:ext cx="396033" cy="541844"/>
      </dsp:txXfrm>
    </dsp:sp>
    <dsp:sp modelId="{26CFAFC0-8EEE-47D6-9FB6-2F17E8662CF3}">
      <dsp:nvSpPr>
        <dsp:cNvPr id="0" name=""/>
        <dsp:cNvSpPr/>
      </dsp:nvSpPr>
      <dsp:spPr>
        <a:xfrm>
          <a:off x="9473586" y="3466860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9635599" y="3466860"/>
        <a:ext cx="396033" cy="541844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627D5-516D-4848-B6CB-723CB7DB8415}">
      <dsp:nvSpPr>
        <dsp:cNvPr id="0" name=""/>
        <dsp:cNvSpPr/>
      </dsp:nvSpPr>
      <dsp:spPr>
        <a:xfrm>
          <a:off x="0" y="0"/>
          <a:ext cx="9286816" cy="156990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Ja Projektā </a:t>
          </a:r>
          <a:r>
            <a:rPr lang="lv-LV" sz="2000" b="1" i="0" kern="1200" dirty="0"/>
            <a:t>nav sasniegti visi plānotie rezultāti</a:t>
          </a:r>
          <a:r>
            <a:rPr lang="lv-LV" sz="1800" i="1" kern="1200" dirty="0"/>
            <a:t>, Fonds var samazināt programmas finansējumu līdz apmēram, kas proporcionāls faktiskajiem rezultātiem </a:t>
          </a:r>
          <a:r>
            <a:rPr lang="lv-LV" sz="1800" b="0" i="1" kern="1200" dirty="0"/>
            <a:t>(Līguma 3.3.punkts)</a:t>
          </a:r>
        </a:p>
      </dsp:txBody>
      <dsp:txXfrm>
        <a:off x="45981" y="45981"/>
        <a:ext cx="7592767" cy="1477941"/>
      </dsp:txXfrm>
    </dsp:sp>
    <dsp:sp modelId="{1DEAFB76-B304-4F95-9E35-C7A3738A4D6D}">
      <dsp:nvSpPr>
        <dsp:cNvPr id="0" name=""/>
        <dsp:cNvSpPr/>
      </dsp:nvSpPr>
      <dsp:spPr>
        <a:xfrm>
          <a:off x="819424" y="1831554"/>
          <a:ext cx="9286816" cy="156990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Ja Fonds konstatē, ka Projektā plānotie rezultāti nav sasniegti tādā apmērā, ka </a:t>
          </a:r>
          <a:r>
            <a:rPr lang="lv-LV" sz="2000" b="1" i="0" kern="1200" dirty="0"/>
            <a:t>netiek sasniegts Projekta mērķis</a:t>
          </a:r>
          <a:r>
            <a:rPr lang="lv-LV" sz="1800" i="1" kern="1200" dirty="0"/>
            <a:t>, Fonds var atzīt visus Projekta izdevumus par izlietotiem neatbilstoši Līgumam un normatīvajiem aktiem           </a:t>
          </a:r>
          <a:r>
            <a:rPr lang="lv-LV" sz="1800" b="0" i="1" kern="1200" dirty="0"/>
            <a:t>(Līguma 3.3.punkts)</a:t>
          </a:r>
        </a:p>
      </dsp:txBody>
      <dsp:txXfrm>
        <a:off x="865405" y="1877535"/>
        <a:ext cx="7354991" cy="1477941"/>
      </dsp:txXfrm>
    </dsp:sp>
    <dsp:sp modelId="{9E746A0A-3BBD-499E-8983-240C7964B573}">
      <dsp:nvSpPr>
        <dsp:cNvPr id="0" name=""/>
        <dsp:cNvSpPr/>
      </dsp:nvSpPr>
      <dsp:spPr>
        <a:xfrm>
          <a:off x="1638849" y="3663109"/>
          <a:ext cx="9286816" cy="156990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1800" i="1" kern="1200" dirty="0"/>
            <a:t>Projekta īstenotājs nodrošina projekta ietvaros iegūto materiālo rezultātu uzturēšanu un izmantošanu Projektā paredzētajiem mērķiem </a:t>
          </a:r>
          <a:r>
            <a:rPr lang="lv-LV" sz="2000" b="1" i="0" kern="1200" dirty="0"/>
            <a:t>vismaz trīs gadus pēc projekta noslēguma pārskata apstiprināšanas             </a:t>
          </a:r>
          <a:r>
            <a:rPr lang="lv-LV" sz="1800" b="0" i="1" kern="1200" dirty="0"/>
            <a:t>(Līguma 2.4.punkts)</a:t>
          </a:r>
          <a:endParaRPr lang="lv-LV" sz="1800" b="0" i="0" kern="1200" dirty="0"/>
        </a:p>
      </dsp:txBody>
      <dsp:txXfrm>
        <a:off x="1684830" y="3709090"/>
        <a:ext cx="7354991" cy="1477941"/>
      </dsp:txXfrm>
    </dsp:sp>
    <dsp:sp modelId="{6436A6DC-021B-4EF1-9A1B-6F80F11F6DEC}">
      <dsp:nvSpPr>
        <dsp:cNvPr id="0" name=""/>
        <dsp:cNvSpPr/>
      </dsp:nvSpPr>
      <dsp:spPr>
        <a:xfrm>
          <a:off x="8266378" y="1190510"/>
          <a:ext cx="1020437" cy="10204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495976" y="1190510"/>
        <a:ext cx="561241" cy="767879"/>
      </dsp:txXfrm>
    </dsp:sp>
    <dsp:sp modelId="{F284DB6E-7F9D-4428-A171-0C953BF16788}">
      <dsp:nvSpPr>
        <dsp:cNvPr id="0" name=""/>
        <dsp:cNvSpPr/>
      </dsp:nvSpPr>
      <dsp:spPr>
        <a:xfrm>
          <a:off x="9085803" y="3011598"/>
          <a:ext cx="1020437" cy="10204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15401" y="3011598"/>
        <a:ext cx="561241" cy="767879"/>
      </dsp:txXfrm>
    </dsp:sp>
  </dsp:spTree>
</dsp:drawing>
</file>

<file path=ppt/diagrams/drawing5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E506C-3C0A-4E8E-8384-62023022F0D9}">
      <dsp:nvSpPr>
        <dsp:cNvPr id="0" name=""/>
        <dsp:cNvSpPr/>
      </dsp:nvSpPr>
      <dsp:spPr>
        <a:xfrm>
          <a:off x="0" y="49283"/>
          <a:ext cx="9286816" cy="109681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2000" b="1" i="0" kern="1200" dirty="0"/>
            <a:t>Ja aktivitāte netiek īstenota</a:t>
          </a:r>
          <a:r>
            <a:rPr lang="lv-LV" sz="1800" i="1" kern="1200" dirty="0"/>
            <a:t>, tai paredzētais finansējums paliek neizlietots. Pārdalīt to, lai papildus finansētu citas projektā paredzētās aktivitātes, nedrīkst</a:t>
          </a:r>
          <a:endParaRPr lang="lv-LV" sz="1800" b="0" i="0" kern="1200" dirty="0"/>
        </a:p>
      </dsp:txBody>
      <dsp:txXfrm>
        <a:off x="32124" y="81407"/>
        <a:ext cx="7716417" cy="1032563"/>
      </dsp:txXfrm>
    </dsp:sp>
    <dsp:sp modelId="{A1F08854-9CD0-4423-BE1C-061C389EC930}">
      <dsp:nvSpPr>
        <dsp:cNvPr id="0" name=""/>
        <dsp:cNvSpPr/>
      </dsp:nvSpPr>
      <dsp:spPr>
        <a:xfrm>
          <a:off x="802151" y="1379672"/>
          <a:ext cx="9286816" cy="164305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327512"/>
            <a:satOff val="-41712"/>
            <a:lumOff val="20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1800" b="1" i="0" kern="1200" dirty="0"/>
            <a:t>IESPĒJA</a:t>
          </a:r>
          <a:r>
            <a:rPr lang="lv-LV" sz="1800" i="1" kern="1200" dirty="0"/>
            <a:t> – ja aktivitāti nav iespējams īstenot, īstenotājs var ierosināt Līguma grozījumus,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1800" i="1" kern="1200" dirty="0"/>
            <a:t>paredzot </a:t>
          </a:r>
          <a:r>
            <a:rPr lang="lv-LV" sz="2000" b="1" i="0" kern="1200" dirty="0"/>
            <a:t>alternatīvu aktivitāti</a:t>
          </a:r>
          <a:r>
            <a:rPr lang="lv-LV" sz="1800" i="1" kern="1200" dirty="0"/>
            <a:t>, kas sekmē projekta mērķa un rezultātu sasniegšanu un kuras īstenošanai var izmantot atceltās aktivitātes īstenošanai plānoto finansējumu</a:t>
          </a:r>
          <a:endParaRPr lang="lv-LV" sz="1800" b="0" i="0" kern="1200" dirty="0"/>
        </a:p>
      </dsp:txBody>
      <dsp:txXfrm>
        <a:off x="850274" y="1427795"/>
        <a:ext cx="7411813" cy="1546808"/>
      </dsp:txXfrm>
    </dsp:sp>
    <dsp:sp modelId="{A0CD4829-66BD-412C-807C-0AB38A9F501D}">
      <dsp:nvSpPr>
        <dsp:cNvPr id="0" name=""/>
        <dsp:cNvSpPr/>
      </dsp:nvSpPr>
      <dsp:spPr>
        <a:xfrm>
          <a:off x="1619811" y="3312270"/>
          <a:ext cx="9286816" cy="158648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1800" b="1" i="0" kern="1200" dirty="0"/>
            <a:t>Ja, īstenojot aktivitāti un sasniedzot plānoto rezultātu, radusies finansējuma ekonomija</a:t>
          </a:r>
          <a:r>
            <a:rPr lang="lv-LV" sz="1800" i="1" kern="1200" dirty="0"/>
            <a:t>,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lv-LV" sz="1800" i="1" kern="1200" dirty="0"/>
            <a:t>to iespējams novirzīt, lai uzlabotu citas plānotās aktivitātes rezultātus, piemēram, palielināt mērķa grupas skaitu vai papildus piesaistīt lektoru/ekspertu semināram utt.</a:t>
          </a:r>
          <a:endParaRPr lang="lv-LV" sz="1800" b="0" i="0" kern="1200" dirty="0"/>
        </a:p>
      </dsp:txBody>
      <dsp:txXfrm>
        <a:off x="1666278" y="3358737"/>
        <a:ext cx="7415125" cy="1493549"/>
      </dsp:txXfrm>
    </dsp:sp>
    <dsp:sp modelId="{A35646AC-84E2-49D8-8908-03C38B7EFAF7}">
      <dsp:nvSpPr>
        <dsp:cNvPr id="0" name=""/>
        <dsp:cNvSpPr/>
      </dsp:nvSpPr>
      <dsp:spPr>
        <a:xfrm>
          <a:off x="8337010" y="939173"/>
          <a:ext cx="959331" cy="9593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552859" y="939173"/>
        <a:ext cx="527633" cy="721897"/>
      </dsp:txXfrm>
    </dsp:sp>
    <dsp:sp modelId="{1FFC8D38-6980-4034-A371-DCE2F44E926A}">
      <dsp:nvSpPr>
        <dsp:cNvPr id="0" name=""/>
        <dsp:cNvSpPr/>
      </dsp:nvSpPr>
      <dsp:spPr>
        <a:xfrm>
          <a:off x="9182807" y="2860758"/>
          <a:ext cx="959331" cy="9593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9398656" y="2860758"/>
        <a:ext cx="527633" cy="721897"/>
      </dsp:txXfrm>
    </dsp:sp>
  </dsp:spTree>
</dsp:drawing>
</file>

<file path=ppt/diagrams/drawing5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042DC-F9B9-42B4-BD8F-9CC727D8027A}">
      <dsp:nvSpPr>
        <dsp:cNvPr id="0" name=""/>
        <dsp:cNvSpPr/>
      </dsp:nvSpPr>
      <dsp:spPr>
        <a:xfrm>
          <a:off x="9701" y="-49432"/>
          <a:ext cx="8740532" cy="100237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Līguma 7.8.punkts: Projekta īstenotājam jānodrošina </a:t>
          </a:r>
          <a:r>
            <a:rPr lang="lv-LV" sz="2000" b="1" i="0" kern="1200" dirty="0"/>
            <a:t>pietiekama</a:t>
          </a:r>
          <a:r>
            <a:rPr lang="lv-LV" sz="2000" b="1" i="1" kern="1200" dirty="0"/>
            <a:t> </a:t>
          </a:r>
          <a:r>
            <a:rPr lang="lv-LV" sz="1800" b="0" i="1" kern="1200" dirty="0"/>
            <a:t>programmas finansējuma publicitāte </a:t>
          </a:r>
          <a:endParaRPr lang="lv-LV" sz="1800" b="0" i="0" kern="1200" dirty="0"/>
        </a:p>
      </dsp:txBody>
      <dsp:txXfrm>
        <a:off x="39060" y="-20073"/>
        <a:ext cx="7457713" cy="943660"/>
      </dsp:txXfrm>
    </dsp:sp>
    <dsp:sp modelId="{CD350459-401F-48F4-8932-D2F42816F316}">
      <dsp:nvSpPr>
        <dsp:cNvPr id="0" name=""/>
        <dsp:cNvSpPr/>
      </dsp:nvSpPr>
      <dsp:spPr>
        <a:xfrm>
          <a:off x="722317" y="1056322"/>
          <a:ext cx="8740532" cy="88397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218341"/>
            <a:satOff val="-27808"/>
            <a:lumOff val="138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800" b="0" i="1" kern="1200" dirty="0"/>
            <a:t>Visos </a:t>
          </a:r>
          <a:r>
            <a:rPr lang="lv-LV" sz="1800" b="0" i="1" u="none" kern="1200" dirty="0"/>
            <a:t>Projekta ietvaros sagatavotajos materiālos </a:t>
          </a:r>
          <a:r>
            <a:rPr lang="lv-LV" sz="1800" b="0" i="1" kern="1200" dirty="0"/>
            <a:t>jāpublicē </a:t>
          </a:r>
          <a:r>
            <a:rPr lang="lv-LV" sz="2000" b="1" i="0" kern="1200" dirty="0"/>
            <a:t>Kultūras ministrijas un Fonda logo </a:t>
          </a:r>
        </a:p>
      </dsp:txBody>
      <dsp:txXfrm>
        <a:off x="748208" y="1082213"/>
        <a:ext cx="7236671" cy="832196"/>
      </dsp:txXfrm>
    </dsp:sp>
    <dsp:sp modelId="{DAB5B97B-7E8D-4CE3-816B-4FB2B3E60300}">
      <dsp:nvSpPr>
        <dsp:cNvPr id="0" name=""/>
        <dsp:cNvSpPr/>
      </dsp:nvSpPr>
      <dsp:spPr>
        <a:xfrm>
          <a:off x="1457046" y="2063678"/>
          <a:ext cx="8740532" cy="113959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436682"/>
            <a:satOff val="-55616"/>
            <a:lumOff val="277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„</a:t>
          </a:r>
          <a:r>
            <a:rPr lang="lv-LV" sz="2000" b="1" i="0" kern="1200" dirty="0"/>
            <a:t>Pasākumu finansiāli atbalsta </a:t>
          </a:r>
          <a:r>
            <a:rPr lang="lv-LV" sz="1800" b="0" i="1" kern="1200" dirty="0"/>
            <a:t>Sabiedrības integrācijas fonds no Kultūras ministrijas piešķirtajiem Latvijas valsts budžeta līdzekļiem.”</a:t>
          </a:r>
          <a:endParaRPr lang="lv-LV" sz="1800" b="1" i="0" kern="1200" dirty="0">
            <a:solidFill>
              <a:srgbClr val="C00000"/>
            </a:solidFill>
          </a:endParaRPr>
        </a:p>
      </dsp:txBody>
      <dsp:txXfrm>
        <a:off x="1490424" y="2097056"/>
        <a:ext cx="7232623" cy="1072843"/>
      </dsp:txXfrm>
    </dsp:sp>
    <dsp:sp modelId="{72B44DB7-4A3C-46B1-842F-C714992159E5}">
      <dsp:nvSpPr>
        <dsp:cNvPr id="0" name=""/>
        <dsp:cNvSpPr/>
      </dsp:nvSpPr>
      <dsp:spPr>
        <a:xfrm>
          <a:off x="2185133" y="3281712"/>
          <a:ext cx="8740532" cy="167198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2000" b="0" i="1" kern="1200" dirty="0"/>
            <a:t>“</a:t>
          </a:r>
          <a:r>
            <a:rPr lang="lv-LV" sz="2000" b="1" i="0" kern="1200" dirty="0"/>
            <a:t>&lt;Materiāla nosaukums&gt; ir sagatavots </a:t>
          </a:r>
          <a:r>
            <a:rPr lang="lv-LV" sz="1800" b="0" i="1" kern="1200" dirty="0"/>
            <a:t>ar Sabiedrības integrācijas fonda finansiālu atbalstu no Latvijas valsts budžeta līdzekļiem. Par &lt;materiāla nosaukums&gt; saturu atbild &lt;Projekta īstenotāja vai materiāla autora nosaukums&gt;” </a:t>
          </a:r>
          <a:endParaRPr lang="lv-LV" sz="1800" b="1" i="0" kern="1200" dirty="0">
            <a:solidFill>
              <a:srgbClr val="C00000"/>
            </a:solidFill>
          </a:endParaRPr>
        </a:p>
      </dsp:txBody>
      <dsp:txXfrm>
        <a:off x="2234104" y="3330683"/>
        <a:ext cx="7190511" cy="1574047"/>
      </dsp:txXfrm>
    </dsp:sp>
    <dsp:sp modelId="{52120FA6-4078-48F4-AB3B-ABD9C8C063FF}">
      <dsp:nvSpPr>
        <dsp:cNvPr id="0" name=""/>
        <dsp:cNvSpPr/>
      </dsp:nvSpPr>
      <dsp:spPr>
        <a:xfrm>
          <a:off x="8020473" y="707410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182486" y="707410"/>
        <a:ext cx="396033" cy="541844"/>
      </dsp:txXfrm>
    </dsp:sp>
    <dsp:sp modelId="{1DBA7A7D-3C28-49E3-A439-B5C6F4F22F52}">
      <dsp:nvSpPr>
        <dsp:cNvPr id="0" name=""/>
        <dsp:cNvSpPr/>
      </dsp:nvSpPr>
      <dsp:spPr>
        <a:xfrm>
          <a:off x="8762220" y="1715056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8924233" y="1715056"/>
        <a:ext cx="396033" cy="541844"/>
      </dsp:txXfrm>
    </dsp:sp>
    <dsp:sp modelId="{E87BC2AA-5B55-4BC1-8301-862F49C149C2}">
      <dsp:nvSpPr>
        <dsp:cNvPr id="0" name=""/>
        <dsp:cNvSpPr/>
      </dsp:nvSpPr>
      <dsp:spPr>
        <a:xfrm>
          <a:off x="9442278" y="2946431"/>
          <a:ext cx="720059" cy="7200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200" kern="1200"/>
        </a:p>
      </dsp:txBody>
      <dsp:txXfrm>
        <a:off x="9604291" y="2946431"/>
        <a:ext cx="396033" cy="541844"/>
      </dsp:txXfrm>
    </dsp:sp>
  </dsp:spTree>
</dsp:drawing>
</file>

<file path=ppt/diagrams/drawing5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CB903A-C9B7-4A17-BC9C-C0FF795D7F08}">
      <dsp:nvSpPr>
        <dsp:cNvPr id="0" name=""/>
        <dsp:cNvSpPr/>
      </dsp:nvSpPr>
      <dsp:spPr>
        <a:xfrm>
          <a:off x="0" y="476753"/>
          <a:ext cx="9286816" cy="129368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u="none" kern="1200" dirty="0"/>
            <a:t>Sociālajos tīklos </a:t>
          </a:r>
          <a:r>
            <a:rPr lang="lv-LV" sz="1800" i="1" kern="1200" dirty="0"/>
            <a:t>publicētai informācijai par Projekta norisi jālieto </a:t>
          </a:r>
          <a:r>
            <a:rPr lang="lv-LV" sz="1800" i="1" kern="1200" dirty="0" err="1"/>
            <a:t>tēmturis</a:t>
          </a:r>
          <a:r>
            <a:rPr lang="lv-LV" sz="1800" i="1" kern="1200" dirty="0"/>
            <a:t> </a:t>
          </a:r>
          <a:r>
            <a:rPr lang="lv-LV" sz="2000" b="1" i="0" kern="1200" dirty="0"/>
            <a:t>#NVOfonds2021</a:t>
          </a:r>
        </a:p>
      </dsp:txBody>
      <dsp:txXfrm>
        <a:off x="37891" y="514644"/>
        <a:ext cx="7020020" cy="1217904"/>
      </dsp:txXfrm>
    </dsp:sp>
    <dsp:sp modelId="{1FF3A6B2-50F5-4117-A6A4-F83AE2BC7BBE}">
      <dsp:nvSpPr>
        <dsp:cNvPr id="0" name=""/>
        <dsp:cNvSpPr/>
      </dsp:nvSpPr>
      <dsp:spPr>
        <a:xfrm>
          <a:off x="1609689" y="2070726"/>
          <a:ext cx="9286816" cy="1439327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655023"/>
            <a:satOff val="-83424"/>
            <a:lumOff val="416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lv-LV" sz="1800" i="1" kern="1200" dirty="0"/>
            <a:t>Projekta īstenotājam jāievieto informācija par Projektu savā </a:t>
          </a:r>
          <a:r>
            <a:rPr lang="lv-LV" sz="2000" b="1" i="0" kern="1200" dirty="0"/>
            <a:t>tīmekļa vietnē </a:t>
          </a:r>
          <a:r>
            <a:rPr lang="lv-LV" sz="1800" i="1" kern="1200" dirty="0"/>
            <a:t>(ja tāda ir) un jānodrošina tās regulāra aktualizēšana</a:t>
          </a:r>
          <a:endParaRPr lang="lv-LV" sz="1800" b="1" i="0" kern="1200" dirty="0"/>
        </a:p>
      </dsp:txBody>
      <dsp:txXfrm>
        <a:off x="1651845" y="2112882"/>
        <a:ext cx="6102978" cy="1355015"/>
      </dsp:txXfrm>
    </dsp:sp>
    <dsp:sp modelId="{E6357065-2855-4AE1-B79E-EA6728A4FA5D}">
      <dsp:nvSpPr>
        <dsp:cNvPr id="0" name=""/>
        <dsp:cNvSpPr/>
      </dsp:nvSpPr>
      <dsp:spPr>
        <a:xfrm>
          <a:off x="7806684" y="1387162"/>
          <a:ext cx="1460675" cy="146067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8135336" y="1387162"/>
        <a:ext cx="803371" cy="10991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Projektam tiek atvērts atsevišķs </a:t>
          </a:r>
          <a:r>
            <a:rPr lang="lv-LV" sz="2400" b="1" kern="1200" dirty="0"/>
            <a:t>konts Valsts kasē (VK)</a:t>
          </a:r>
          <a:r>
            <a:rPr lang="lv-LV" sz="1800" kern="1200" dirty="0"/>
            <a:t>, uz kuru tiek veikti avansa maksājumi projektam (Līguma 4.3.punkts)</a:t>
          </a:r>
          <a:endParaRPr lang="lv-LV" sz="180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Līdz starpposma vai noslēguma pārskatā iekļauto izmaksu apstiprināšanai avanss VK  kontā ir uzskatāms par valsts īpašumā esošiem līdzekļiem</a:t>
          </a: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No VK konta drīkst veikt tikai ar projektu saistītus maksājumus</a:t>
          </a:r>
        </a:p>
      </dsp:txBody>
      <dsp:txXfrm>
        <a:off x="5175929" y="0"/>
        <a:ext cx="5066616" cy="155820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4957290" cy="158369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/>
            <a:t>Ja rēķina izmaksas tiek dalītas starp vairākiem projektiem, no projekta VK konta veic tikai maksājuma daļu, kas tiek attiecināta uz projektu</a:t>
          </a:r>
          <a:r>
            <a:rPr lang="lv-LV" sz="1800" i="0" kern="1200" dirty="0"/>
            <a:t> </a:t>
          </a:r>
          <a:endParaRPr lang="lv-LV" sz="1800" b="0" i="0" kern="1200" dirty="0"/>
        </a:p>
      </dsp:txBody>
      <dsp:txXfrm>
        <a:off x="0" y="0"/>
        <a:ext cx="4957290" cy="1583696"/>
      </dsp:txXfrm>
    </dsp:sp>
    <dsp:sp modelId="{B20FE097-981F-45CD-9B55-501E99619A47}">
      <dsp:nvSpPr>
        <dsp:cNvPr id="0" name=""/>
        <dsp:cNvSpPr/>
      </dsp:nvSpPr>
      <dsp:spPr>
        <a:xfrm>
          <a:off x="5175929" y="0"/>
          <a:ext cx="5066616" cy="155820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 err="1"/>
            <a:t>Priekšfinansējumu</a:t>
          </a:r>
          <a:r>
            <a:rPr lang="lv-LV" sz="1800" i="1" kern="1200" dirty="0"/>
            <a:t> var ieskaitīt projekta VK kontā, lai visus projekta maksājumus veiktu no tā </a:t>
          </a:r>
          <a:endParaRPr lang="lv-LV" sz="1800" b="0" i="0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5175929" y="0"/>
        <a:ext cx="5066616" cy="15582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C859E-90B9-4BDE-B7E4-A83728CB4020}">
      <dsp:nvSpPr>
        <dsp:cNvPr id="0" name=""/>
        <dsp:cNvSpPr/>
      </dsp:nvSpPr>
      <dsp:spPr>
        <a:xfrm>
          <a:off x="0" y="0"/>
          <a:ext cx="10232609" cy="83965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Maksājumu veikšana </a:t>
          </a:r>
          <a:r>
            <a:rPr lang="lv-LV" sz="2400" b="1" kern="1200" dirty="0"/>
            <a:t>no organizācijas komercbankas konta</a:t>
          </a:r>
          <a:endParaRPr lang="lv-LV" sz="2400" b="1" kern="1200" dirty="0">
            <a:solidFill>
              <a:schemeClr val="bg1"/>
            </a:solidFill>
            <a:latin typeface="Verdana" panose="020B0604030504040204" pitchFamily="34" charset="0"/>
            <a:ea typeface="Verdana" panose="020B0604030504040204" pitchFamily="34" charset="0"/>
            <a:cs typeface="+mn-lt"/>
          </a:endParaRPr>
        </a:p>
      </dsp:txBody>
      <dsp:txXfrm>
        <a:off x="0" y="0"/>
        <a:ext cx="10232609" cy="839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2BC6C-603E-7841-9798-FE61418869CE}" type="datetimeFigureOut">
              <a:rPr lang="en-LV" smtClean="0"/>
              <a:t>06/09/2021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30602-8DDB-E748-B349-EB91B332399B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479125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lv-LV" dirty="0"/>
              <a:t>90% - </a:t>
            </a:r>
            <a:r>
              <a:rPr lang="lv-LV" sz="1200" i="1" dirty="0"/>
              <a:t>Avanss tiek izmaksāts vienā (projekts līdz 5 mēnešiem) vai divos avansa maksājumos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0" i="1" dirty="0"/>
              <a:t>10% - </a:t>
            </a:r>
            <a:r>
              <a:rPr lang="lv-LV" sz="1200" i="1" dirty="0"/>
              <a:t>Nodrošina projekta īstenošanu līdz noslēguma pārskata apstiprināšanai un noslēguma maksājuma saņemšanai </a:t>
            </a:r>
            <a:endParaRPr lang="lv-LV" sz="1200" b="0" i="1" dirty="0"/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2649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Aft>
                <a:spcPts val="0"/>
              </a:spcAft>
            </a:pPr>
            <a:r>
              <a:rPr lang="lv-LV" sz="1200" i="1" u="sng" dirty="0">
                <a:latin typeface="+mn-lt"/>
              </a:rPr>
              <a:t>Piemērs I</a:t>
            </a:r>
            <a:r>
              <a:rPr lang="lv-LV" sz="1200" i="1" dirty="0">
                <a:latin typeface="+mn-lt"/>
              </a:rPr>
              <a:t> – IZMAKSAS ATTIECINĀMAS: </a:t>
            </a:r>
          </a:p>
          <a:p>
            <a:pPr lvl="0">
              <a:spcAft>
                <a:spcPts val="0"/>
              </a:spcAft>
            </a:pPr>
            <a:r>
              <a:rPr lang="lv-LV" sz="1200" i="1" dirty="0">
                <a:latin typeface="+mn-lt"/>
              </a:rPr>
              <a:t>Projekta vadītājs iegādājies kancelejas preces par skaidru naudu pret čeku, izmaksas iekļautas avansa norēķinā. No projekta Valsts kases konta veikts pārskaitījums avansa norēķinu personai</a:t>
            </a:r>
          </a:p>
          <a:p>
            <a:pPr lvl="0">
              <a:spcAft>
                <a:spcPts val="0"/>
              </a:spcAft>
            </a:pPr>
            <a:endParaRPr lang="lv-LV" sz="1200" i="1" u="sng" dirty="0">
              <a:solidFill>
                <a:schemeClr val="bg1"/>
              </a:solidFill>
              <a:latin typeface="+mn-lt"/>
              <a:ea typeface="Verdana" panose="020B0604030504040204" pitchFamily="34" charset="0"/>
              <a:cs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i="1" u="sng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lt"/>
              </a:rPr>
              <a:t>Piemērs II </a:t>
            </a:r>
            <a:r>
              <a:rPr lang="lv-LV" sz="1200" i="1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lt"/>
              </a:rPr>
              <a:t>– IZMAKSAS NAV ATTIECINĀMAS: Nometnes vadītājs grupas ēdināšanai par </a:t>
            </a:r>
            <a:r>
              <a:rPr lang="lv-LV" sz="12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skaidru naudu (bez darījumu pamatojoša dokumenta)</a:t>
            </a:r>
            <a:endParaRPr lang="lv-LV" dirty="0"/>
          </a:p>
          <a:p>
            <a:pPr lvl="0">
              <a:spcAft>
                <a:spcPts val="0"/>
              </a:spcAft>
            </a:pPr>
            <a:r>
              <a:rPr lang="lv-LV" sz="12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 iegādājies produktus no fiziskas personas</a:t>
            </a:r>
            <a:endParaRPr lang="lv-LV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32296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145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lv-LV" sz="1200" dirty="0"/>
              <a:t>tajā skaitā arī veselības apdrošināšana, apmaksāti ikdienas ceļa izdevumi no mājām uz darbu un tml.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lv-LV" sz="1200" i="1" dirty="0"/>
              <a:t>saskaņā ar Ministru kabineta 22.12.2015. noteikumiem Nr.762 “Noteikumi par brīvprātīgā darba veicēja veselības un dzīvības apdrošināšanu pret nelaimes gadījumiem brīvprātīgā darba veikšanas laikā”</a:t>
            </a:r>
            <a:endParaRPr lang="lv-LV" sz="12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dirty="0"/>
              <a:t>5) </a:t>
            </a:r>
            <a:r>
              <a:rPr lang="lv-LV" sz="1200" b="1" i="1" u="sng" dirty="0"/>
              <a:t>Piemērs. </a:t>
            </a:r>
            <a:r>
              <a:rPr lang="lv-LV" sz="1200" i="1" dirty="0"/>
              <a:t>Izplatīta neprecizitāte projektu finanšu atskaitēs ir sakaru pakalpojumu rēķinu izmaksu iekļaušana finanšu atskaitē ar rēķinu apmaksas kavējuma procentiem</a:t>
            </a:r>
            <a:endParaRPr lang="lv-LV" sz="12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2514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13.punkts – gadījumos, kad šķietami konstatējama interešu konflikta situācija, pamatojoties uz 13.punkta izņēmuma gadījumiem līgumu tomēr drīkst slēgt. Atsauci uz konkrēto izņēmuma gadījumu norāda 1.pielikumā.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MK #104: Visbiežāk izmantots izņēmuma gadījums, kad biedrības biedru skaits ir lielāks par 10 biedriem.</a:t>
            </a:r>
          </a:p>
          <a:p>
            <a:r>
              <a:rPr lang="lv-LV" dirty="0"/>
              <a:t>1.pielikums attiecas uz visiem projekta ietvaros slēgtajiem pakalpojumu un piegādes līgumiem. 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2204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5862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92910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0131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28996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49980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21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782410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lv-LV" sz="1200" b="1" i="1" dirty="0"/>
              <a:t>No VK konta drīkst veikt tikai ar projektu saistītus maksājumus, </a:t>
            </a:r>
          </a:p>
          <a:p>
            <a:pPr lvl="0"/>
            <a:r>
              <a:rPr lang="lv-LV" sz="1200" i="1" dirty="0"/>
              <a:t>pretēja rīcība uzskatāma par kontā esošo Latvijas valsts līdzekļu piesavināšanos saskaņā ar Krimināllikuma 179.pantu</a:t>
            </a:r>
            <a:endParaRPr lang="lv-LV" sz="1200" b="0" i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5354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98361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58769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23162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i="0" dirty="0"/>
              <a:t>INFORMATĪVS MATERIĀLS «Informācijas avoti» </a:t>
            </a:r>
            <a:r>
              <a:rPr lang="lv-LV" sz="1200" i="0" dirty="0"/>
              <a:t>par dažādu aktivitāšu tipiem atbilstošiem apliecinošiem dokumentiem tiks publicēts Fonda tīmekļa vietnē kopā ar šī semināra materiāliem.</a:t>
            </a:r>
            <a:endParaRPr lang="lv-LV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69443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>
                <a:cs typeface="Calibri"/>
              </a:rPr>
              <a:t>3) Apliecinoši dokumenti, </a:t>
            </a:r>
            <a:r>
              <a:rPr lang="lv-LV" sz="1200" b="1" i="1" u="sng" dirty="0"/>
              <a:t>piemēram</a:t>
            </a:r>
            <a:r>
              <a:rPr lang="lv-LV" sz="1200" i="1" dirty="0"/>
              <a:t>, </a:t>
            </a:r>
            <a:r>
              <a:rPr lang="lv-LV" sz="1200" i="1" u="sng" dirty="0"/>
              <a:t>semināriem</a:t>
            </a:r>
            <a:r>
              <a:rPr lang="lv-LV" sz="1200" i="1" dirty="0"/>
              <a:t> – darba kārtības, dalībnieku parakstu lapas vai tiešsaistes pasākumu dalībnieku skaitu apliecinoši </a:t>
            </a:r>
            <a:r>
              <a:rPr lang="lv-LV" sz="1200" i="1" dirty="0" err="1"/>
              <a:t>ekrānšāviņi</a:t>
            </a:r>
            <a:r>
              <a:rPr lang="lv-LV" sz="1200" i="1" dirty="0"/>
              <a:t>, jo, pamatojoties uz šiem apliecinošajiem dokumentiem, Fonds gūst pārliecību par finanšu atskaitē iekļauto izmaksu pamatotību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1261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lv-LV" sz="1200" i="1" dirty="0"/>
              <a:t>Pārliecinies pirms finanšu atskaites iesniegšanas, ka </a:t>
            </a:r>
          </a:p>
          <a:p>
            <a:pPr marL="228600" lvl="0" indent="-228600">
              <a:buAutoNum type="arabicParenR"/>
            </a:pPr>
            <a:r>
              <a:rPr lang="lv-LV" sz="1200" i="1" dirty="0"/>
              <a:t>visas papildus pievienotās rindas tabulas starpsummās/kopsummā, </a:t>
            </a:r>
          </a:p>
          <a:p>
            <a:pPr marL="228600" lvl="0" indent="-228600">
              <a:buAutoNum type="arabicParenR"/>
            </a:pPr>
            <a:r>
              <a:rPr lang="lv-LV" sz="1200" i="1" dirty="0"/>
              <a:t>ka formulās tiek iekļauta noapaļošanas funkcija u.tml.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91592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03558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/>
            <a:r>
              <a:rPr lang="lv-LV" dirty="0">
                <a:cs typeface="Calibri"/>
              </a:rPr>
              <a:t>3) </a:t>
            </a:r>
            <a:r>
              <a:rPr lang="lv-LV" b="1" u="sng" dirty="0">
                <a:cs typeface="Calibri"/>
              </a:rPr>
              <a:t>Piemēri,</a:t>
            </a:r>
            <a:r>
              <a:rPr lang="lv-LV" dirty="0">
                <a:cs typeface="Calibri"/>
              </a:rPr>
              <a:t> kad projekta rezultāti tiek uzturēti 3 gadu periodā pēc projekta noslēguma pārskata apstiprināšanai </a:t>
            </a:r>
          </a:p>
          <a:p>
            <a:pPr lvl="0" algn="l"/>
            <a:r>
              <a:rPr lang="lv-LV" sz="1200" b="0" i="1" dirty="0"/>
              <a:t>*</a:t>
            </a:r>
            <a:r>
              <a:rPr lang="lv-LV" sz="1200" i="1" dirty="0"/>
              <a:t>izveidotas mājas lapas, platformas, mobilās aplikācijas utt.      *</a:t>
            </a:r>
            <a:r>
              <a:rPr lang="lv-LV" sz="1200" b="0" i="1" dirty="0"/>
              <a:t>iegādāta biroja tehnika – datori, projektori, printeri utt.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29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3) </a:t>
            </a:r>
            <a:r>
              <a:rPr lang="lv-LV" sz="1200" b="1" i="0" u="sng" dirty="0"/>
              <a:t>Piemēram,</a:t>
            </a:r>
            <a:r>
              <a:rPr lang="lv-LV" sz="1200" i="0" dirty="0"/>
              <a:t> klātienē plānoto semināru īstenojot attālināti, netiek izlietots kafijas pauzei ieplānotais finansējums</a:t>
            </a:r>
            <a:endParaRPr lang="lv-LV" i="0" dirty="0"/>
          </a:p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5077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5409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i="1" dirty="0"/>
              <a:t>Projekta noslēguma fāzē, kad 90% avansa jau izlietots – 10% </a:t>
            </a:r>
            <a:r>
              <a:rPr lang="lv-LV" sz="1200" i="1" dirty="0" err="1"/>
              <a:t>priekšfinansējuma</a:t>
            </a:r>
            <a:r>
              <a:rPr lang="lv-LV" sz="1200" i="1" dirty="0"/>
              <a:t> maksājumus var veikt arī no komercbankas konta.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i="1" dirty="0"/>
              <a:t>Tomēr aicinām šo finansējumu pārskaitīt uz VK kontu, lai projekta maksājumus maksimāli veiktu no projektam atvērtā konta.</a:t>
            </a:r>
            <a:endParaRPr lang="lv-LV" sz="1200" b="0" i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01547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51739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79274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6890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Lai samazinātu administratīvo slogu, noslēguma maksājumus paredzēts veikt uz organizācijas komercbankas kontu.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0660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6673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lv-LV" sz="1200" i="1" dirty="0"/>
              <a:t>faktiski līgums noslēgts vai maksājums veikts </a:t>
            </a:r>
            <a:r>
              <a:rPr lang="lv-LV" sz="1200" b="1" i="0" u="none" dirty="0"/>
              <a:t>pakalpojumu sniedzējam vai piegādātājam, kas nebija minēts projekta pieteikumā </a:t>
            </a:r>
            <a:r>
              <a:rPr lang="lv-LV" sz="1200" i="1" dirty="0"/>
              <a:t>vai pie līguma slēgšanas sniegtajā cenu apzināšanas apkopojumā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lv-LV" sz="1200" b="1" i="0" u="none" dirty="0"/>
              <a:t>faktiskās izmaksas </a:t>
            </a:r>
            <a:r>
              <a:rPr lang="lv-LV" sz="1200" i="1" dirty="0"/>
              <a:t>kādā no izmaksu </a:t>
            </a:r>
            <a:r>
              <a:rPr lang="lv-LV" sz="1200" i="1" dirty="0" err="1"/>
              <a:t>apakšpozīcijām</a:t>
            </a:r>
            <a:r>
              <a:rPr lang="lv-LV" sz="1200" i="1" dirty="0"/>
              <a:t>, par kurām netika prasīta cenu apzināšanas informācijas līguma slēgšanas posmā, </a:t>
            </a:r>
            <a:r>
              <a:rPr lang="lv-LV" sz="1200" b="1" i="0" u="none" dirty="0"/>
              <a:t>rada šaubas par atbilstību minētajiem principiem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lv-LV" sz="1200" i="1" dirty="0"/>
              <a:t>projekta īstenošanas laikā, veicot izmaiņas projekta aktivitāšu īstenošanā, vienlaikus veikti grozījumi projekta budžetā – </a:t>
            </a:r>
            <a:r>
              <a:rPr lang="lv-LV" sz="1200" b="1" i="0" u="none" dirty="0"/>
              <a:t>izveidotas jaunas izmaksu pozīcijas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lv-LV" sz="1200" b="1" i="0" u="none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lv-LV" sz="1200" b="0" i="0" dirty="0"/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3350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lv-LV" dirty="0"/>
              <a:t>1) </a:t>
            </a:r>
            <a:r>
              <a:rPr lang="lv-LV" sz="1200" b="1" i="1" u="sng" dirty="0"/>
              <a:t>Piemērs I. </a:t>
            </a:r>
            <a:r>
              <a:rPr lang="lv-LV" sz="1200" i="1" dirty="0"/>
              <a:t>Darba samaksas aprēķins vai sakaru pakalpojumu izmaksas (</a:t>
            </a:r>
            <a:r>
              <a:rPr lang="lv-LV" sz="1200" i="1" dirty="0" err="1"/>
              <a:t>Tet</a:t>
            </a:r>
            <a:r>
              <a:rPr lang="lv-LV" sz="1200" i="1" dirty="0"/>
              <a:t>, LMT, Bite u.c.) par pēdējo projekta mēnesi – ir izmaksas, kas radušās projekta īstenošanas laikā neatkarīgi no tā, ka samaksa faktiski veikta nākamā mēneša sākumā pirms noslēguma pārskata iesniegšanas</a:t>
            </a:r>
          </a:p>
          <a:p>
            <a:pPr lvl="0"/>
            <a:r>
              <a:rPr lang="lv-LV" sz="1200" b="1" i="1" u="sng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Piemērs II. </a:t>
            </a:r>
            <a:r>
              <a:rPr lang="lv-LV" sz="12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Rēķins par biedru naudu citā organizācijā izrakstīts par kalendāro gadu – uz projektu attiecināmas izmaksas tikai par projekta īstenošanas mēnešiem</a:t>
            </a:r>
            <a:endParaRPr lang="lv-LV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2) </a:t>
            </a:r>
            <a:r>
              <a:rPr lang="lv-LV" sz="1200" i="1" dirty="0"/>
              <a:t>Līgums neparedz iespēju veikt projekta maksājumus posmā pēc noslēguma pārskata iesniegšanas vai pēc izmaksu apstiprināšanai</a:t>
            </a:r>
            <a:endParaRPr lang="lv-LV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3) </a:t>
            </a:r>
            <a:r>
              <a:rPr lang="lv-LV" sz="1200" i="1" dirty="0"/>
              <a:t>Visi attaisnojuma dokumenti atbilstoši likuma “Par grāmatvedību” 7.panta nosacījumiem ir </a:t>
            </a:r>
            <a:r>
              <a:rPr lang="lv-LV" sz="1200" b="1" i="0" u="none" dirty="0"/>
              <a:t>noformēti uz finansējuma saņēmēja organizācijas vārda</a:t>
            </a:r>
            <a:r>
              <a:rPr lang="lv-LV" sz="1200" i="1" dirty="0"/>
              <a:t>, proti, tajos preču/ pakalpojuma saņēmējam norādīti projekta finansējuma saņēmēja organizācijas rekvizīti</a:t>
            </a:r>
            <a:endParaRPr lang="lv-LV" sz="1200" b="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680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/>
              <a:t>1) </a:t>
            </a:r>
            <a:r>
              <a:rPr lang="lv-LV" sz="1200" i="1" dirty="0"/>
              <a:t>Nodrošināti kontu grāmatojumi uz visiem projekta finanšu dokumentu oriģināliem (vai elektroniski) atbilstoši MK 21.10.2003. noteikumu Nr.585 “Noteikumi par grāmatvedības kārtošanu un organizāciju” 15.pantam</a:t>
            </a:r>
            <a:endParaRPr lang="lv-LV" sz="12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pPr lvl="0"/>
            <a:r>
              <a:rPr lang="lv-LV" dirty="0"/>
              <a:t>2) </a:t>
            </a:r>
            <a:r>
              <a:rPr lang="lv-LV" sz="1200" i="1" dirty="0"/>
              <a:t>Piemēram, atsevišķs subkonts grāmatvedības programmā. </a:t>
            </a:r>
            <a:endParaRPr lang="lv-LV" sz="1200" dirty="0"/>
          </a:p>
          <a:p>
            <a:pPr lvl="0"/>
            <a:r>
              <a:rPr lang="lv-LV" sz="1200" i="1" dirty="0"/>
              <a:t>Grāmatvedības kontu apgrozījums nav jāiesniedz, taču neskaidrību gadījumā Fondam ir tiesības pieprasīt nepieciešamo papildus informāciju, lai izvērtētu projekta izmaksu </a:t>
            </a:r>
            <a:r>
              <a:rPr lang="lv-LV" sz="1200" i="1" dirty="0" err="1"/>
              <a:t>attiecināmību</a:t>
            </a:r>
            <a:endParaRPr lang="lv-LV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5640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AutoNum type="arabicParenR"/>
            </a:pPr>
            <a:r>
              <a:rPr lang="lv-LV" sz="1400" dirty="0"/>
              <a:t>Projekta </a:t>
            </a:r>
            <a:r>
              <a:rPr lang="lv-LV" sz="1400" b="1" dirty="0"/>
              <a:t>administratīvās izmaksas nepārsniedz 20% </a:t>
            </a:r>
            <a:r>
              <a:rPr lang="lv-LV" sz="1400" dirty="0"/>
              <a:t>no projekta kopējām attiecināmām izmaksām </a:t>
            </a:r>
            <a:r>
              <a:rPr lang="lv-LV" sz="1200" i="1" dirty="0"/>
              <a:t>darbības virzienā «Atbalsts NVO pilsoniskās sabiedrības aktivitātēm» vai «NVO un iedzīvotājus savstarpējās sadarbības stiprināšana» </a:t>
            </a:r>
          </a:p>
          <a:p>
            <a:pPr lvl="0"/>
            <a:r>
              <a:rPr lang="lv-LV" sz="1200" b="1" i="1" dirty="0"/>
              <a:t>Ja Līgumā administratīvās izmaksas nav paredzētas vai noteiktas mazākas par 20%</a:t>
            </a:r>
            <a:r>
              <a:rPr lang="lv-LV" sz="1200" i="1" dirty="0"/>
              <a:t>,</a:t>
            </a:r>
          </a:p>
          <a:p>
            <a:pPr lvl="0"/>
            <a:r>
              <a:rPr lang="lv-LV" sz="1200" i="1" dirty="0"/>
              <a:t> projekta īstenošanas gaitā administratīvo izmaksu proporciju palielināt nevar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i="1" dirty="0"/>
              <a:t>2) </a:t>
            </a:r>
            <a:r>
              <a:rPr lang="lv-LV" sz="1200" dirty="0"/>
              <a:t>Projekta aktivitāšu īstenošanai vai organizācijas kapacitātes stiprināšanai nepieciešamā </a:t>
            </a:r>
            <a:r>
              <a:rPr lang="lv-LV" sz="1200" b="1" dirty="0"/>
              <a:t>inventāra un/vai pamatlīdzekļu iegādes izmaksas kopā nepārsniedz 20% </a:t>
            </a:r>
            <a:r>
              <a:rPr lang="lv-LV" sz="1200" dirty="0"/>
              <a:t>no projekta kopējām attiecināmajām izmaksām</a:t>
            </a:r>
            <a:endParaRPr lang="lv-LV" sz="1200" b="0" i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+mn-lt"/>
            </a:endParaRPr>
          </a:p>
          <a:p>
            <a:pPr marL="228600" lvl="0" indent="-228600">
              <a:buAutoNum type="arabicParenR"/>
            </a:pPr>
            <a:endParaRPr lang="lv-LV" sz="1200" b="0" i="1" dirty="0"/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D30602-8DDB-E748-B349-EB91B332399B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703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380" y="4352544"/>
            <a:ext cx="8207652" cy="123989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A6CD2FBA-7F6A-7C45-9AE1-34EDBAD98B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177E20F1-29C6-AB46-B9B5-C50CF791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A55730A0-E0D8-6743-9CD6-B19F08E10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05563C-7AB9-8843-81FD-1D53D7F42A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4380" y="2503112"/>
            <a:ext cx="8375432" cy="1188720"/>
          </a:xfrm>
          <a:noFill/>
          <a:ln>
            <a:noFill/>
          </a:ln>
        </p:spPr>
        <p:txBody>
          <a:bodyPr>
            <a:noAutofit/>
          </a:bodyPr>
          <a:lstStyle>
            <a:lvl1pPr algn="l">
              <a:defRPr sz="500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07719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C90EC000-7A60-4972-A495-03A72AC8397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742998314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946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err="1"/>
              <a:t>Sabiedrības</a:t>
            </a:r>
            <a:r>
              <a:rPr lang="en-GB"/>
              <a:t> </a:t>
            </a:r>
            <a:r>
              <a:rPr lang="en-GB" err="1"/>
              <a:t>integrācijas</a:t>
            </a:r>
            <a:r>
              <a:rPr lang="en-GB"/>
              <a:t>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12DFBDB-42C2-4C29-BEE7-5207B78657FF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030075125"/>
              </p:ext>
            </p:extLst>
          </p:nvPr>
        </p:nvGraphicFramePr>
        <p:xfrm>
          <a:off x="830834" y="1828799"/>
          <a:ext cx="8128000" cy="4328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5109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DD102C64-A5AA-7E44-911C-6C378E41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952CEEEC-0849-A74F-862D-87885C3F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BE17A0F6-7085-0049-946A-1D393DA30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F3A261D-1B91-4E90-963E-5D7968D07D2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853621260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FABDB44-99AA-4F60-9A53-9C436983A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9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6650" y="1741488"/>
            <a:ext cx="4299889" cy="4311839"/>
          </a:xfrm>
        </p:spPr>
        <p:txBody>
          <a:bodyPr anchor="ctr">
            <a:norm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640FD51B-6B91-654A-8541-98E6AC9D81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2CBE8E68-4D8D-4A48-9F63-EC2E4025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C04D9644-0770-FB40-980F-9F42B73A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1BB2B5B-E398-EF41-AD67-3183F7DF4E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5D7D7CE-3BF8-384F-BB6C-1C03C17EB4A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995461" y="3249827"/>
            <a:ext cx="4589793" cy="2803500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895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7C970CA9-6759-6747-AEBA-852105BB4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White">
          <a:xfrm>
            <a:off x="6263924" y="2122910"/>
            <a:ext cx="4494998" cy="1134640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algn="l">
              <a:defRPr sz="4000" cap="none" spc="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5" name="Date Placeholder 7">
            <a:extLst>
              <a:ext uri="{FF2B5EF4-FFF2-40B4-BE49-F238E27FC236}">
                <a16:creationId xmlns:a16="http://schemas.microsoft.com/office/drawing/2014/main" id="{8AA5B60E-79DE-1D4D-8BDF-E25FB4A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34" name="Content Placeholder 3">
            <a:extLst>
              <a:ext uri="{FF2B5EF4-FFF2-40B4-BE49-F238E27FC236}">
                <a16:creationId xmlns:a16="http://schemas.microsoft.com/office/drawing/2014/main" id="{374C0741-EB60-EB42-97CB-FBA35C862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8" cy="23110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36" name="Footer Placeholder 8">
            <a:extLst>
              <a:ext uri="{FF2B5EF4-FFF2-40B4-BE49-F238E27FC236}">
                <a16:creationId xmlns:a16="http://schemas.microsoft.com/office/drawing/2014/main" id="{C7CBA151-8940-3346-AAB3-40083FCD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37" name="Slide Number Placeholder 9">
            <a:extLst>
              <a:ext uri="{FF2B5EF4-FFF2-40B4-BE49-F238E27FC236}">
                <a16:creationId xmlns:a16="http://schemas.microsoft.com/office/drawing/2014/main" id="{353F92AA-6765-584C-A786-F815B0FEF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AFAA8A27-44FA-3040-9A53-BD2CEC86D5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175" y="0"/>
            <a:ext cx="5094288" cy="6858000"/>
          </a:xfrm>
          <a:custGeom>
            <a:avLst/>
            <a:gdLst>
              <a:gd name="connsiteX0" fmla="*/ 0 w 5094288"/>
              <a:gd name="connsiteY0" fmla="*/ 0 h 6858000"/>
              <a:gd name="connsiteX1" fmla="*/ 4208009 w 5094288"/>
              <a:gd name="connsiteY1" fmla="*/ 0 h 6858000"/>
              <a:gd name="connsiteX2" fmla="*/ 4233034 w 5094288"/>
              <a:gd name="connsiteY2" fmla="*/ 43523 h 6858000"/>
              <a:gd name="connsiteX3" fmla="*/ 5094288 w 5094288"/>
              <a:gd name="connsiteY3" fmla="*/ 3444875 h 6858000"/>
              <a:gd name="connsiteX4" fmla="*/ 4233034 w 5094288"/>
              <a:gd name="connsiteY4" fmla="*/ 6846228 h 6858000"/>
              <a:gd name="connsiteX5" fmla="*/ 4226265 w 5094288"/>
              <a:gd name="connsiteY5" fmla="*/ 6858000 h 6858000"/>
              <a:gd name="connsiteX6" fmla="*/ 0 w 509428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94288" h="6858000">
                <a:moveTo>
                  <a:pt x="0" y="0"/>
                </a:moveTo>
                <a:lnTo>
                  <a:pt x="4208009" y="0"/>
                </a:lnTo>
                <a:lnTo>
                  <a:pt x="4233034" y="43523"/>
                </a:lnTo>
                <a:cubicBezTo>
                  <a:pt x="4782295" y="1054620"/>
                  <a:pt x="5094288" y="2213312"/>
                  <a:pt x="5094288" y="3444875"/>
                </a:cubicBezTo>
                <a:cubicBezTo>
                  <a:pt x="5094288" y="4676438"/>
                  <a:pt x="4782295" y="5835131"/>
                  <a:pt x="4233034" y="6846228"/>
                </a:cubicBezTo>
                <a:lnTo>
                  <a:pt x="4226265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C00000"/>
            </a:fgClr>
            <a:bgClr>
              <a:srgbClr val="F2F4F4"/>
            </a:bgClr>
          </a:pattFill>
        </p:spPr>
        <p:txBody>
          <a:bodyPr wrap="square">
            <a:noAutofit/>
          </a:bodyPr>
          <a:lstStyle/>
          <a:p>
            <a:r>
              <a:rPr lang="en-LV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730542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LV"/>
              <a:t>Paldies par uzmanību!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Plašāk: www.sif.gov.lv</a:t>
            </a:r>
          </a:p>
          <a:p>
            <a:r>
              <a:rPr lang="lv-LV"/>
              <a:t>Seko mums: </a:t>
            </a:r>
          </a:p>
          <a:p>
            <a:r>
              <a:rPr lang="lv-LV"/>
              <a:t>         @SIFlv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9B99B41B-1510-4BBE-8DA4-BD052FEA4A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87753" y="3465717"/>
            <a:ext cx="484572" cy="484572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DE2F421B-1D7A-48F6-B57B-4E261DB14C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182336" y="3452028"/>
            <a:ext cx="511949" cy="51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13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74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44F6A5D-35A4-45F7-9ABD-AEFCA18F5F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101CCF6C-0016-485F-B181-3437B5A32D3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82DA2E3-AA58-4FA8-94BF-0A3303AAB2B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221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0835" y="435399"/>
            <a:ext cx="6184562" cy="136514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461" y="1800547"/>
            <a:ext cx="10201078" cy="443170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887AF835-2D3A-BD4A-B351-0A47398D83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66711CB4-7503-E644-8A4C-882DC9AF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E73824C8-6894-7145-B438-77C49CB46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3500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9F0B8CE-65F9-A94E-AC7E-073B48D30B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attFill prst="lgCheck">
            <a:fgClr>
              <a:srgbClr val="DAE1E1"/>
            </a:fgClr>
            <a:bgClr>
              <a:srgbClr val="F2F4F4"/>
            </a:bgClr>
          </a:pattFill>
        </p:spPr>
        <p:txBody>
          <a:bodyPr/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23642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8000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74A0244-6E26-4D41-AFC1-011CA034E8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1"/>
          </a:xfrm>
          <a:custGeom>
            <a:avLst/>
            <a:gdLst>
              <a:gd name="connsiteX0" fmla="*/ 9234622 w 12192000"/>
              <a:gd name="connsiteY0" fmla="*/ 0 h 6858001"/>
              <a:gd name="connsiteX1" fmla="*/ 12192000 w 12192000"/>
              <a:gd name="connsiteY1" fmla="*/ 0 h 6858001"/>
              <a:gd name="connsiteX2" fmla="*/ 12192000 w 12192000"/>
              <a:gd name="connsiteY2" fmla="*/ 6743573 h 6858001"/>
              <a:gd name="connsiteX3" fmla="*/ 11964519 w 12192000"/>
              <a:gd name="connsiteY3" fmla="*/ 6688861 h 6858001"/>
              <a:gd name="connsiteX4" fmla="*/ 7726680 w 12192000"/>
              <a:gd name="connsiteY4" fmla="*/ 6236208 h 6858001"/>
              <a:gd name="connsiteX5" fmla="*/ 3067365 w 12192000"/>
              <a:gd name="connsiteY5" fmla="*/ 6790232 h 6858001"/>
              <a:gd name="connsiteX6" fmla="*/ 2816381 w 12192000"/>
              <a:gd name="connsiteY6" fmla="*/ 6858001 h 6858001"/>
              <a:gd name="connsiteX7" fmla="*/ 0 w 12192000"/>
              <a:gd name="connsiteY7" fmla="*/ 6858001 h 6858001"/>
              <a:gd name="connsiteX8" fmla="*/ 0 w 12192000"/>
              <a:gd name="connsiteY8" fmla="*/ 17397 h 6858001"/>
              <a:gd name="connsiteX9" fmla="*/ 343305 w 12192000"/>
              <a:gd name="connsiteY9" fmla="*/ 99967 h 6858001"/>
              <a:gd name="connsiteX10" fmla="*/ 4581144 w 12192000"/>
              <a:gd name="connsiteY10" fmla="*/ 552619 h 6858001"/>
              <a:gd name="connsiteX11" fmla="*/ 8818983 w 12192000"/>
              <a:gd name="connsiteY11" fmla="*/ 9996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1">
                <a:moveTo>
                  <a:pt x="9234622" y="0"/>
                </a:moveTo>
                <a:lnTo>
                  <a:pt x="12192000" y="0"/>
                </a:lnTo>
                <a:lnTo>
                  <a:pt x="12192000" y="6743573"/>
                </a:lnTo>
                <a:lnTo>
                  <a:pt x="11964519" y="6688861"/>
                </a:lnTo>
                <a:cubicBezTo>
                  <a:pt x="10682509" y="6398773"/>
                  <a:pt x="9245022" y="6236208"/>
                  <a:pt x="7726680" y="6236208"/>
                </a:cubicBezTo>
                <a:cubicBezTo>
                  <a:pt x="6039634" y="6236208"/>
                  <a:pt x="4452408" y="6436906"/>
                  <a:pt x="3067365" y="6790232"/>
                </a:cubicBezTo>
                <a:lnTo>
                  <a:pt x="2816381" y="6858001"/>
                </a:lnTo>
                <a:lnTo>
                  <a:pt x="0" y="6858001"/>
                </a:lnTo>
                <a:lnTo>
                  <a:pt x="0" y="17397"/>
                </a:lnTo>
                <a:lnTo>
                  <a:pt x="343305" y="99967"/>
                </a:lnTo>
                <a:cubicBezTo>
                  <a:pt x="1625315" y="390054"/>
                  <a:pt x="3062803" y="552619"/>
                  <a:pt x="4581144" y="552619"/>
                </a:cubicBezTo>
                <a:cubicBezTo>
                  <a:pt x="6099486" y="552619"/>
                  <a:pt x="7536973" y="390054"/>
                  <a:pt x="8818983" y="99967"/>
                </a:cubicBezTo>
                <a:close/>
              </a:path>
            </a:pathLst>
          </a:custGeom>
          <a:pattFill prst="lgCheck">
            <a:fgClr>
              <a:srgbClr val="F2F4F4"/>
            </a:fgClr>
            <a:bgClr>
              <a:srgbClr val="DAE1E1"/>
            </a:bgClr>
          </a:patt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6095271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5461" y="3429000"/>
            <a:ext cx="4589793" cy="23110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634" y="1741489"/>
            <a:ext cx="4270247" cy="399853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5051709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461" y="1837945"/>
            <a:ext cx="4858223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5461" y="2667762"/>
            <a:ext cx="4858223" cy="356449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2667762"/>
            <a:ext cx="4858222" cy="3564492"/>
          </a:xfrm>
        </p:spPr>
        <p:txBody>
          <a:bodyPr anchor="ctr"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5" y="1837945"/>
            <a:ext cx="4877369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ACD9B235-5029-2E41-A4EE-C3C380E2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3C888BBC-97FE-DD45-B5ED-7D101B12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62D8F44E-A7A8-CF42-9027-39FF59A84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C64A75B-0A34-AD44-8B0B-C9E27D14E2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5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62E3C-3705-A34B-B385-9D525B60D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61" y="1558977"/>
            <a:ext cx="10201078" cy="467327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2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3" y="3892044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33C8A15-231C-4FED-B9EE-82932FCFDC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46055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BD402ED-CEB8-496A-AF82-89566D414185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3952042" y="3892043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4129729C-CE30-4BC7-A196-FE415BDB7CF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6726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1A99AED-89DE-49AF-90A6-FF0F71124F6B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7073251" y="3892042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4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E83AB42-E572-4C69-A400-1F03808C4898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3456373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8AF1556D-7A4D-40BF-A604-2259BF22169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456373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2F6E2A9-48A6-41DD-BD08-2F718411438E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096000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DD79050A-8E0E-4DC3-BE0E-BEC23B2369C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6000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04109C6B-0CFC-4742-8915-3D2661C4A84B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8735627" y="3891251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38C9D323-C772-4444-97AD-0522C3B286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35627" y="1737003"/>
            <a:ext cx="2480537" cy="2024063"/>
          </a:xfrm>
        </p:spPr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193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3390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41" r:id="rId4"/>
    <p:sldLayoutId id="2147483733" r:id="rId5"/>
    <p:sldLayoutId id="2147483734" r:id="rId6"/>
    <p:sldLayoutId id="2147483735" r:id="rId7"/>
    <p:sldLayoutId id="2147483745" r:id="rId8"/>
    <p:sldLayoutId id="2147483746" r:id="rId9"/>
    <p:sldLayoutId id="2147483748" r:id="rId10"/>
    <p:sldLayoutId id="2147483749" r:id="rId11"/>
    <p:sldLayoutId id="2147483736" r:id="rId12"/>
    <p:sldLayoutId id="2147483737" r:id="rId13"/>
    <p:sldLayoutId id="2147483738" r:id="rId14"/>
    <p:sldLayoutId id="2147483740" r:id="rId15"/>
    <p:sldLayoutId id="2147483742" r:id="rId16"/>
    <p:sldLayoutId id="2147483750" r:id="rId1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2.xml"/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12" Type="http://schemas.microsoft.com/office/2007/relationships/diagramDrawing" Target="../diagrams/drawing2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11" Type="http://schemas.openxmlformats.org/officeDocument/2006/relationships/diagramColors" Target="../diagrams/colors22.xml"/><Relationship Id="rId5" Type="http://schemas.openxmlformats.org/officeDocument/2006/relationships/diagramQuickStyle" Target="../diagrams/quickStyle21.xml"/><Relationship Id="rId10" Type="http://schemas.openxmlformats.org/officeDocument/2006/relationships/diagramQuickStyle" Target="../diagrams/quickStyle22.xml"/><Relationship Id="rId4" Type="http://schemas.openxmlformats.org/officeDocument/2006/relationships/diagramLayout" Target="../diagrams/layout21.xml"/><Relationship Id="rId9" Type="http://schemas.openxmlformats.org/officeDocument/2006/relationships/diagramLayout" Target="../diagrams/layout2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4.xml"/><Relationship Id="rId13" Type="http://schemas.openxmlformats.org/officeDocument/2006/relationships/diagramData" Target="../diagrams/data25.xml"/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12" Type="http://schemas.microsoft.com/office/2007/relationships/diagramDrawing" Target="../diagrams/drawing24.xml"/><Relationship Id="rId17" Type="http://schemas.microsoft.com/office/2007/relationships/diagramDrawing" Target="../diagrams/drawing25.xml"/><Relationship Id="rId2" Type="http://schemas.openxmlformats.org/officeDocument/2006/relationships/notesSlide" Target="../notesSlides/notesSlide9.xml"/><Relationship Id="rId16" Type="http://schemas.openxmlformats.org/officeDocument/2006/relationships/diagramColors" Target="../diagrams/colors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3.xml"/><Relationship Id="rId11" Type="http://schemas.openxmlformats.org/officeDocument/2006/relationships/diagramColors" Target="../diagrams/colors24.xml"/><Relationship Id="rId5" Type="http://schemas.openxmlformats.org/officeDocument/2006/relationships/diagramQuickStyle" Target="../diagrams/quickStyle23.xml"/><Relationship Id="rId15" Type="http://schemas.openxmlformats.org/officeDocument/2006/relationships/diagramQuickStyle" Target="../diagrams/quickStyle25.xml"/><Relationship Id="rId10" Type="http://schemas.openxmlformats.org/officeDocument/2006/relationships/diagramQuickStyle" Target="../diagrams/quickStyle24.xml"/><Relationship Id="rId4" Type="http://schemas.openxmlformats.org/officeDocument/2006/relationships/diagramLayout" Target="../diagrams/layout23.xml"/><Relationship Id="rId9" Type="http://schemas.openxmlformats.org/officeDocument/2006/relationships/diagramLayout" Target="../diagrams/layout24.xml"/><Relationship Id="rId14" Type="http://schemas.openxmlformats.org/officeDocument/2006/relationships/diagramLayout" Target="../diagrams/layou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8.xml"/><Relationship Id="rId13" Type="http://schemas.openxmlformats.org/officeDocument/2006/relationships/diagramData" Target="../diagrams/data29.xml"/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12" Type="http://schemas.microsoft.com/office/2007/relationships/diagramDrawing" Target="../diagrams/drawing28.xml"/><Relationship Id="rId17" Type="http://schemas.microsoft.com/office/2007/relationships/diagramDrawing" Target="../diagrams/drawing29.xml"/><Relationship Id="rId2" Type="http://schemas.openxmlformats.org/officeDocument/2006/relationships/notesSlide" Target="../notesSlides/notesSlide11.xml"/><Relationship Id="rId16" Type="http://schemas.openxmlformats.org/officeDocument/2006/relationships/diagramColors" Target="../diagrams/colors2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7.xml"/><Relationship Id="rId11" Type="http://schemas.openxmlformats.org/officeDocument/2006/relationships/diagramColors" Target="../diagrams/colors28.xml"/><Relationship Id="rId5" Type="http://schemas.openxmlformats.org/officeDocument/2006/relationships/diagramQuickStyle" Target="../diagrams/quickStyle27.xml"/><Relationship Id="rId15" Type="http://schemas.openxmlformats.org/officeDocument/2006/relationships/diagramQuickStyle" Target="../diagrams/quickStyle29.xml"/><Relationship Id="rId10" Type="http://schemas.openxmlformats.org/officeDocument/2006/relationships/diagramQuickStyle" Target="../diagrams/quickStyle28.xml"/><Relationship Id="rId4" Type="http://schemas.openxmlformats.org/officeDocument/2006/relationships/diagramLayout" Target="../diagrams/layout27.xml"/><Relationship Id="rId9" Type="http://schemas.openxmlformats.org/officeDocument/2006/relationships/diagramLayout" Target="../diagrams/layout28.xml"/><Relationship Id="rId14" Type="http://schemas.openxmlformats.org/officeDocument/2006/relationships/diagramLayout" Target="../diagrams/layout2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1.xml"/><Relationship Id="rId13" Type="http://schemas.openxmlformats.org/officeDocument/2006/relationships/diagramData" Target="../diagrams/data32.xml"/><Relationship Id="rId3" Type="http://schemas.openxmlformats.org/officeDocument/2006/relationships/diagramData" Target="../diagrams/data30.xml"/><Relationship Id="rId7" Type="http://schemas.microsoft.com/office/2007/relationships/diagramDrawing" Target="../diagrams/drawing30.xml"/><Relationship Id="rId12" Type="http://schemas.microsoft.com/office/2007/relationships/diagramDrawing" Target="../diagrams/drawing31.xml"/><Relationship Id="rId17" Type="http://schemas.microsoft.com/office/2007/relationships/diagramDrawing" Target="../diagrams/drawing32.xml"/><Relationship Id="rId2" Type="http://schemas.openxmlformats.org/officeDocument/2006/relationships/notesSlide" Target="../notesSlides/notesSlide12.xml"/><Relationship Id="rId16" Type="http://schemas.openxmlformats.org/officeDocument/2006/relationships/diagramColors" Target="../diagrams/colors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0.xml"/><Relationship Id="rId11" Type="http://schemas.openxmlformats.org/officeDocument/2006/relationships/diagramColors" Target="../diagrams/colors31.xml"/><Relationship Id="rId5" Type="http://schemas.openxmlformats.org/officeDocument/2006/relationships/diagramQuickStyle" Target="../diagrams/quickStyle30.xml"/><Relationship Id="rId15" Type="http://schemas.openxmlformats.org/officeDocument/2006/relationships/diagramQuickStyle" Target="../diagrams/quickStyle32.xml"/><Relationship Id="rId10" Type="http://schemas.openxmlformats.org/officeDocument/2006/relationships/diagramQuickStyle" Target="../diagrams/quickStyle31.xml"/><Relationship Id="rId4" Type="http://schemas.openxmlformats.org/officeDocument/2006/relationships/diagramLayout" Target="../diagrams/layout30.xml"/><Relationship Id="rId9" Type="http://schemas.openxmlformats.org/officeDocument/2006/relationships/diagramLayout" Target="../diagrams/layout31.xml"/><Relationship Id="rId14" Type="http://schemas.openxmlformats.org/officeDocument/2006/relationships/diagramLayout" Target="../diagrams/layout3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4.xml"/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12" Type="http://schemas.microsoft.com/office/2007/relationships/diagramDrawing" Target="../diagrams/drawing3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3.xml"/><Relationship Id="rId11" Type="http://schemas.openxmlformats.org/officeDocument/2006/relationships/diagramColors" Target="../diagrams/colors34.xml"/><Relationship Id="rId5" Type="http://schemas.openxmlformats.org/officeDocument/2006/relationships/diagramQuickStyle" Target="../diagrams/quickStyle33.xml"/><Relationship Id="rId10" Type="http://schemas.openxmlformats.org/officeDocument/2006/relationships/diagramQuickStyle" Target="../diagrams/quickStyle34.xml"/><Relationship Id="rId4" Type="http://schemas.openxmlformats.org/officeDocument/2006/relationships/diagramLayout" Target="../diagrams/layout33.xml"/><Relationship Id="rId9" Type="http://schemas.openxmlformats.org/officeDocument/2006/relationships/diagramLayout" Target="../diagrams/layout3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6.xml"/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12" Type="http://schemas.microsoft.com/office/2007/relationships/diagramDrawing" Target="../diagrams/drawing3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5.xml"/><Relationship Id="rId11" Type="http://schemas.openxmlformats.org/officeDocument/2006/relationships/diagramColors" Target="../diagrams/colors36.xml"/><Relationship Id="rId5" Type="http://schemas.openxmlformats.org/officeDocument/2006/relationships/diagramQuickStyle" Target="../diagrams/quickStyle35.xml"/><Relationship Id="rId10" Type="http://schemas.openxmlformats.org/officeDocument/2006/relationships/diagramQuickStyle" Target="../diagrams/quickStyle36.xml"/><Relationship Id="rId4" Type="http://schemas.openxmlformats.org/officeDocument/2006/relationships/diagramLayout" Target="../diagrams/layout35.xml"/><Relationship Id="rId9" Type="http://schemas.openxmlformats.org/officeDocument/2006/relationships/diagramLayout" Target="../diagrams/layout3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8.xml"/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12" Type="http://schemas.microsoft.com/office/2007/relationships/diagramDrawing" Target="../diagrams/drawing3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7.xml"/><Relationship Id="rId11" Type="http://schemas.openxmlformats.org/officeDocument/2006/relationships/diagramColors" Target="../diagrams/colors38.xml"/><Relationship Id="rId5" Type="http://schemas.openxmlformats.org/officeDocument/2006/relationships/diagramQuickStyle" Target="../diagrams/quickStyle37.xml"/><Relationship Id="rId10" Type="http://schemas.openxmlformats.org/officeDocument/2006/relationships/diagramQuickStyle" Target="../diagrams/quickStyle38.xml"/><Relationship Id="rId4" Type="http://schemas.openxmlformats.org/officeDocument/2006/relationships/diagramLayout" Target="../diagrams/layout37.xml"/><Relationship Id="rId9" Type="http://schemas.openxmlformats.org/officeDocument/2006/relationships/diagramLayout" Target="../diagrams/layout3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0.xml"/><Relationship Id="rId3" Type="http://schemas.openxmlformats.org/officeDocument/2006/relationships/diagramData" Target="../diagrams/data39.xml"/><Relationship Id="rId7" Type="http://schemas.microsoft.com/office/2007/relationships/diagramDrawing" Target="../diagrams/drawing39.xml"/><Relationship Id="rId12" Type="http://schemas.microsoft.com/office/2007/relationships/diagramDrawing" Target="../diagrams/drawing4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9.xml"/><Relationship Id="rId11" Type="http://schemas.openxmlformats.org/officeDocument/2006/relationships/diagramColors" Target="../diagrams/colors40.xml"/><Relationship Id="rId5" Type="http://schemas.openxmlformats.org/officeDocument/2006/relationships/diagramQuickStyle" Target="../diagrams/quickStyle39.xml"/><Relationship Id="rId10" Type="http://schemas.openxmlformats.org/officeDocument/2006/relationships/diagramQuickStyle" Target="../diagrams/quickStyle40.xml"/><Relationship Id="rId4" Type="http://schemas.openxmlformats.org/officeDocument/2006/relationships/diagramLayout" Target="../diagrams/layout39.xml"/><Relationship Id="rId9" Type="http://schemas.openxmlformats.org/officeDocument/2006/relationships/diagramLayout" Target="../diagrams/layout4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2.xml"/><Relationship Id="rId3" Type="http://schemas.openxmlformats.org/officeDocument/2006/relationships/diagramData" Target="../diagrams/data41.xml"/><Relationship Id="rId7" Type="http://schemas.microsoft.com/office/2007/relationships/diagramDrawing" Target="../diagrams/drawing41.xml"/><Relationship Id="rId12" Type="http://schemas.microsoft.com/office/2007/relationships/diagramDrawing" Target="../diagrams/drawing4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1.xml"/><Relationship Id="rId11" Type="http://schemas.openxmlformats.org/officeDocument/2006/relationships/diagramColors" Target="../diagrams/colors42.xml"/><Relationship Id="rId5" Type="http://schemas.openxmlformats.org/officeDocument/2006/relationships/diagramQuickStyle" Target="../diagrams/quickStyle41.xml"/><Relationship Id="rId10" Type="http://schemas.openxmlformats.org/officeDocument/2006/relationships/diagramQuickStyle" Target="../diagrams/quickStyle42.xml"/><Relationship Id="rId4" Type="http://schemas.openxmlformats.org/officeDocument/2006/relationships/diagramLayout" Target="../diagrams/layout41.xml"/><Relationship Id="rId9" Type="http://schemas.openxmlformats.org/officeDocument/2006/relationships/diagramLayout" Target="../diagrams/layout4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4.xml"/><Relationship Id="rId3" Type="http://schemas.openxmlformats.org/officeDocument/2006/relationships/diagramData" Target="../diagrams/data43.xml"/><Relationship Id="rId7" Type="http://schemas.microsoft.com/office/2007/relationships/diagramDrawing" Target="../diagrams/drawing43.xml"/><Relationship Id="rId12" Type="http://schemas.microsoft.com/office/2007/relationships/diagramDrawing" Target="../diagrams/drawing4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3.xml"/><Relationship Id="rId11" Type="http://schemas.openxmlformats.org/officeDocument/2006/relationships/diagramColors" Target="../diagrams/colors44.xml"/><Relationship Id="rId5" Type="http://schemas.openxmlformats.org/officeDocument/2006/relationships/diagramQuickStyle" Target="../diagrams/quickStyle43.xml"/><Relationship Id="rId10" Type="http://schemas.openxmlformats.org/officeDocument/2006/relationships/diagramQuickStyle" Target="../diagrams/quickStyle44.xml"/><Relationship Id="rId4" Type="http://schemas.openxmlformats.org/officeDocument/2006/relationships/diagramLayout" Target="../diagrams/layout43.xml"/><Relationship Id="rId9" Type="http://schemas.openxmlformats.org/officeDocument/2006/relationships/diagramLayout" Target="../diagrams/layout4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5.xml"/><Relationship Id="rId7" Type="http://schemas.microsoft.com/office/2007/relationships/diagramDrawing" Target="../diagrams/drawing4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45.xml"/><Relationship Id="rId5" Type="http://schemas.openxmlformats.org/officeDocument/2006/relationships/diagramQuickStyle" Target="../diagrams/quickStyle45.xml"/><Relationship Id="rId4" Type="http://schemas.openxmlformats.org/officeDocument/2006/relationships/diagramLayout" Target="../diagrams/layout4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6.xml"/><Relationship Id="rId7" Type="http://schemas.microsoft.com/office/2007/relationships/diagramDrawing" Target="../diagrams/drawing4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46.xml"/><Relationship Id="rId5" Type="http://schemas.openxmlformats.org/officeDocument/2006/relationships/diagramQuickStyle" Target="../diagrams/quickStyle46.xml"/><Relationship Id="rId4" Type="http://schemas.openxmlformats.org/officeDocument/2006/relationships/diagramLayout" Target="../diagrams/layout4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7.xml"/><Relationship Id="rId7" Type="http://schemas.microsoft.com/office/2007/relationships/diagramDrawing" Target="../diagrams/drawing4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47.xml"/><Relationship Id="rId5" Type="http://schemas.openxmlformats.org/officeDocument/2006/relationships/diagramQuickStyle" Target="../diagrams/quickStyle47.xml"/><Relationship Id="rId4" Type="http://schemas.openxmlformats.org/officeDocument/2006/relationships/diagramLayout" Target="../diagrams/layout4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8.xml"/><Relationship Id="rId7" Type="http://schemas.microsoft.com/office/2007/relationships/diagramDrawing" Target="../diagrams/drawing4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48.xml"/><Relationship Id="rId5" Type="http://schemas.openxmlformats.org/officeDocument/2006/relationships/diagramQuickStyle" Target="../diagrams/quickStyle48.xml"/><Relationship Id="rId4" Type="http://schemas.openxmlformats.org/officeDocument/2006/relationships/diagramLayout" Target="../diagrams/layout4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9.xml"/><Relationship Id="rId7" Type="http://schemas.microsoft.com/office/2007/relationships/diagramDrawing" Target="../diagrams/drawing4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49.xml"/><Relationship Id="rId5" Type="http://schemas.openxmlformats.org/officeDocument/2006/relationships/diagramQuickStyle" Target="../diagrams/quickStyle49.xml"/><Relationship Id="rId4" Type="http://schemas.openxmlformats.org/officeDocument/2006/relationships/diagramLayout" Target="../diagrams/layout4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0.xml"/><Relationship Id="rId7" Type="http://schemas.microsoft.com/office/2007/relationships/diagramDrawing" Target="../diagrams/drawing5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0.xml"/><Relationship Id="rId5" Type="http://schemas.openxmlformats.org/officeDocument/2006/relationships/diagramQuickStyle" Target="../diagrams/quickStyle50.xml"/><Relationship Id="rId4" Type="http://schemas.openxmlformats.org/officeDocument/2006/relationships/diagramLayout" Target="../diagrams/layout5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1.xml"/><Relationship Id="rId7" Type="http://schemas.microsoft.com/office/2007/relationships/diagramDrawing" Target="../diagrams/drawing5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1.xml"/><Relationship Id="rId5" Type="http://schemas.openxmlformats.org/officeDocument/2006/relationships/diagramQuickStyle" Target="../diagrams/quickStyle51.xml"/><Relationship Id="rId4" Type="http://schemas.openxmlformats.org/officeDocument/2006/relationships/diagramLayout" Target="../diagrams/layout5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2.xml"/><Relationship Id="rId7" Type="http://schemas.microsoft.com/office/2007/relationships/diagramDrawing" Target="../diagrams/drawing5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2.xml"/><Relationship Id="rId5" Type="http://schemas.openxmlformats.org/officeDocument/2006/relationships/diagramQuickStyle" Target="../diagrams/quickStyle52.xml"/><Relationship Id="rId4" Type="http://schemas.openxmlformats.org/officeDocument/2006/relationships/diagramLayout" Target="../diagrams/layout5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3.xml"/><Relationship Id="rId7" Type="http://schemas.microsoft.com/office/2007/relationships/diagramDrawing" Target="../diagrams/drawing5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3.xml"/><Relationship Id="rId5" Type="http://schemas.openxmlformats.org/officeDocument/2006/relationships/diagramQuickStyle" Target="../diagrams/quickStyle53.xml"/><Relationship Id="rId4" Type="http://schemas.openxmlformats.org/officeDocument/2006/relationships/diagramLayout" Target="../diagrams/layout5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4.xml"/><Relationship Id="rId7" Type="http://schemas.microsoft.com/office/2007/relationships/diagramDrawing" Target="../diagrams/drawing5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4.xml"/><Relationship Id="rId5" Type="http://schemas.openxmlformats.org/officeDocument/2006/relationships/diagramQuickStyle" Target="../diagrams/quickStyle54.xml"/><Relationship Id="rId4" Type="http://schemas.openxmlformats.org/officeDocument/2006/relationships/diagramLayout" Target="../diagrams/layout5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5.xml"/><Relationship Id="rId7" Type="http://schemas.microsoft.com/office/2007/relationships/diagramDrawing" Target="../diagrams/drawing5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5.xml"/><Relationship Id="rId5" Type="http://schemas.openxmlformats.org/officeDocument/2006/relationships/diagramQuickStyle" Target="../diagrams/quickStyle55.xml"/><Relationship Id="rId4" Type="http://schemas.openxmlformats.org/officeDocument/2006/relationships/diagramLayout" Target="../diagrams/layout5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6.xml"/><Relationship Id="rId7" Type="http://schemas.microsoft.com/office/2007/relationships/diagramDrawing" Target="../diagrams/drawing56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6.xml"/><Relationship Id="rId5" Type="http://schemas.openxmlformats.org/officeDocument/2006/relationships/diagramQuickStyle" Target="../diagrams/quickStyle56.xml"/><Relationship Id="rId4" Type="http://schemas.openxmlformats.org/officeDocument/2006/relationships/diagramLayout" Target="../diagrams/layout5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diagramData" Target="../diagrams/data8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17" Type="http://schemas.microsoft.com/office/2007/relationships/diagramDrawing" Target="../diagrams/drawing8.xml"/><Relationship Id="rId2" Type="http://schemas.openxmlformats.org/officeDocument/2006/relationships/notesSlide" Target="../notesSlides/notesSlide2.xml"/><Relationship Id="rId16" Type="http://schemas.openxmlformats.org/officeDocument/2006/relationships/diagramColors" Target="../diagrams/colors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Relationship Id="rId14" Type="http://schemas.openxmlformats.org/officeDocument/2006/relationships/diagramLayout" Target="../diagrams/layou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diagramData" Target="../diagrams/data11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microsoft.com/office/2007/relationships/diagramDrawing" Target="../diagrams/drawing11.xml"/><Relationship Id="rId2" Type="http://schemas.openxmlformats.org/officeDocument/2006/relationships/notesSlide" Target="../notesSlides/notesSlide3.xml"/><Relationship Id="rId16" Type="http://schemas.openxmlformats.org/officeDocument/2006/relationships/diagramColors" Target="../diagrams/colors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diagramLayout" Target="../diagrams/layout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3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5.xm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12" Type="http://schemas.microsoft.com/office/2007/relationships/diagramDrawing" Target="../diagrams/drawing1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11" Type="http://schemas.openxmlformats.org/officeDocument/2006/relationships/diagramColors" Target="../diagrams/colors15.xml"/><Relationship Id="rId5" Type="http://schemas.openxmlformats.org/officeDocument/2006/relationships/diagramQuickStyle" Target="../diagrams/quickStyle14.xml"/><Relationship Id="rId10" Type="http://schemas.openxmlformats.org/officeDocument/2006/relationships/diagramQuickStyle" Target="../diagrams/quickStyle15.xml"/><Relationship Id="rId4" Type="http://schemas.openxmlformats.org/officeDocument/2006/relationships/diagramLayout" Target="../diagrams/layout14.xml"/><Relationship Id="rId9" Type="http://schemas.openxmlformats.org/officeDocument/2006/relationships/diagramLayout" Target="../diagrams/layout1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13" Type="http://schemas.openxmlformats.org/officeDocument/2006/relationships/diagramData" Target="../diagrams/data18.xml"/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17" Type="http://schemas.microsoft.com/office/2007/relationships/diagramDrawing" Target="../diagrams/drawing18.xml"/><Relationship Id="rId2" Type="http://schemas.openxmlformats.org/officeDocument/2006/relationships/notesSlide" Target="../notesSlides/notesSlide6.xml"/><Relationship Id="rId16" Type="http://schemas.openxmlformats.org/officeDocument/2006/relationships/diagramColors" Target="../diagrams/colors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5" Type="http://schemas.openxmlformats.org/officeDocument/2006/relationships/diagramQuickStyle" Target="../diagrams/quickStyle18.xml"/><Relationship Id="rId10" Type="http://schemas.openxmlformats.org/officeDocument/2006/relationships/diagramQuickStyle" Target="../diagrams/quickStyle17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Relationship Id="rId14" Type="http://schemas.openxmlformats.org/officeDocument/2006/relationships/diagramLayout" Target="../diagrams/layout1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0.xml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12" Type="http://schemas.microsoft.com/office/2007/relationships/diagramDrawing" Target="../diagrams/drawing2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11" Type="http://schemas.openxmlformats.org/officeDocument/2006/relationships/diagramColors" Target="../diagrams/colors20.xml"/><Relationship Id="rId5" Type="http://schemas.openxmlformats.org/officeDocument/2006/relationships/diagramQuickStyle" Target="../diagrams/quickStyle19.xml"/><Relationship Id="rId10" Type="http://schemas.openxmlformats.org/officeDocument/2006/relationships/diagramQuickStyle" Target="../diagrams/quickStyle20.xml"/><Relationship Id="rId4" Type="http://schemas.openxmlformats.org/officeDocument/2006/relationships/diagramLayout" Target="../diagrams/layout19.xml"/><Relationship Id="rId9" Type="http://schemas.openxmlformats.org/officeDocument/2006/relationships/diagramLayout" Target="../diagrams/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8B0EFC6-5A9E-B54C-ABB4-A013046ACD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  <a:p>
            <a:r>
              <a:rPr lang="lv-LV" dirty="0"/>
              <a:t>Santa Barone-Upeniece</a:t>
            </a:r>
            <a:r>
              <a:rPr lang="en-GB" dirty="0"/>
              <a:t>, </a:t>
            </a:r>
            <a:br>
              <a:rPr lang="en-GB" dirty="0"/>
            </a:br>
            <a:r>
              <a:rPr lang="lv-LV" dirty="0"/>
              <a:t>Projektu konkursu un uzraudzības nodaļas vadītāja</a:t>
            </a:r>
            <a:endParaRPr lang="en-LV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5F0F37-9C6D-B84E-A4D1-15B38701C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380" y="1715678"/>
            <a:ext cx="8375432" cy="1976154"/>
          </a:xfrm>
        </p:spPr>
        <p:txBody>
          <a:bodyPr/>
          <a:lstStyle/>
          <a:p>
            <a:r>
              <a:rPr lang="lv-LV" sz="4000" spc="0" dirty="0"/>
              <a:t>Programma «NVO fonds»</a:t>
            </a:r>
            <a:br>
              <a:rPr lang="lv-LV" sz="4000" spc="0" dirty="0"/>
            </a:br>
            <a:br>
              <a:rPr lang="lv-LV" sz="4000" spc="0" dirty="0"/>
            </a:br>
            <a:r>
              <a:rPr lang="lv-LV" sz="4000" spc="0" dirty="0"/>
              <a:t>INFORMATĪVAIS SEMINĀRS PROJEKTU ĪSTENOTĀJIEM</a:t>
            </a:r>
            <a:br>
              <a:rPr lang="lv-LV" sz="4000" spc="0" dirty="0"/>
            </a:br>
            <a:r>
              <a:rPr lang="lv-LV" sz="4000" spc="0" dirty="0"/>
              <a:t>2021.gada 10.jūnijā</a:t>
            </a:r>
            <a:endParaRPr lang="en-LV" sz="4000" spc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0233E-3DDC-1642-9FF5-F985DE3CC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</a:t>
            </a:r>
            <a:r>
              <a:rPr lang="en-US" dirty="0"/>
              <a:t>/2021</a:t>
            </a:r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83689-46ED-B342-A88D-E34065E8D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140550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32" y="435399"/>
            <a:ext cx="6435051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IV</a:t>
            </a:r>
            <a:br>
              <a:rPr lang="lv-LV" dirty="0"/>
            </a:br>
            <a:r>
              <a:rPr lang="lv-LV" sz="2700" dirty="0"/>
              <a:t>(Līguma 5.2.3.punkts)</a:t>
            </a: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6109883"/>
              </p:ext>
            </p:extLst>
          </p:nvPr>
        </p:nvGraphicFramePr>
        <p:xfrm>
          <a:off x="1914524" y="2296236"/>
          <a:ext cx="8732508" cy="2148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5919810"/>
              </p:ext>
            </p:extLst>
          </p:nvPr>
        </p:nvGraphicFramePr>
        <p:xfrm>
          <a:off x="1089140" y="4673555"/>
          <a:ext cx="10242546" cy="1657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414238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876" y="435399"/>
            <a:ext cx="6551629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V</a:t>
            </a:r>
            <a:br>
              <a:rPr lang="lv-LV" dirty="0"/>
            </a:br>
            <a:r>
              <a:rPr lang="lv-LV" sz="2700" dirty="0"/>
              <a:t>(Līguma 5.2.5.punkts)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9710588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754661"/>
              </p:ext>
            </p:extLst>
          </p:nvPr>
        </p:nvGraphicFramePr>
        <p:xfrm>
          <a:off x="953993" y="3248025"/>
          <a:ext cx="10242546" cy="1730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Diagram 4">
            <a:extLst>
              <a:ext uri="{FF2B5EF4-FFF2-40B4-BE49-F238E27FC236}">
                <a16:creationId xmlns:a16="http://schemas.microsoft.com/office/drawing/2014/main" id="{0841323E-6311-42EC-978E-13FC66A21A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6076943"/>
              </p:ext>
            </p:extLst>
          </p:nvPr>
        </p:nvGraphicFramePr>
        <p:xfrm>
          <a:off x="953993" y="5131280"/>
          <a:ext cx="10242546" cy="1884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3432824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768" y="435399"/>
            <a:ext cx="6617616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VI</a:t>
            </a: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6343030"/>
              </p:ext>
            </p:extLst>
          </p:nvPr>
        </p:nvGraphicFramePr>
        <p:xfrm>
          <a:off x="663333" y="2187019"/>
          <a:ext cx="10865334" cy="3623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23926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99" y="435399"/>
            <a:ext cx="6711885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Neattiecināmas izmaksas, 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5279908"/>
              </p:ext>
            </p:extLst>
          </p:nvPr>
        </p:nvGraphicFramePr>
        <p:xfrm>
          <a:off x="663333" y="233775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3387456"/>
              </p:ext>
            </p:extLst>
          </p:nvPr>
        </p:nvGraphicFramePr>
        <p:xfrm>
          <a:off x="663333" y="366636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598C19D6-E56A-475C-8FA0-FC686EE9A1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3993004"/>
              </p:ext>
            </p:extLst>
          </p:nvPr>
        </p:nvGraphicFramePr>
        <p:xfrm>
          <a:off x="663333" y="4994975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629312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98" y="435399"/>
            <a:ext cx="6975835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Neattiecināmas izmaksas, II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9760055"/>
              </p:ext>
            </p:extLst>
          </p:nvPr>
        </p:nvGraphicFramePr>
        <p:xfrm>
          <a:off x="663333" y="2085975"/>
          <a:ext cx="10865334" cy="1806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3686208"/>
              </p:ext>
            </p:extLst>
          </p:nvPr>
        </p:nvGraphicFramePr>
        <p:xfrm>
          <a:off x="663333" y="4011621"/>
          <a:ext cx="10865334" cy="965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E919C28B-F149-4915-8FC9-3FF3AE0E1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2859225"/>
              </p:ext>
            </p:extLst>
          </p:nvPr>
        </p:nvGraphicFramePr>
        <p:xfrm>
          <a:off x="663333" y="5096368"/>
          <a:ext cx="10865334" cy="1480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437246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Neattiecināmas izmaksas, III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2534402"/>
              </p:ext>
            </p:extLst>
          </p:nvPr>
        </p:nvGraphicFramePr>
        <p:xfrm>
          <a:off x="663333" y="2063852"/>
          <a:ext cx="10865334" cy="1365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3977908"/>
              </p:ext>
            </p:extLst>
          </p:nvPr>
        </p:nvGraphicFramePr>
        <p:xfrm>
          <a:off x="663333" y="3512700"/>
          <a:ext cx="10865334" cy="3085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20589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/>
          </a:bodyPr>
          <a:lstStyle/>
          <a:p>
            <a:r>
              <a:rPr lang="lv-LV" dirty="0"/>
              <a:t>Līguma grozījumi, 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1586109"/>
              </p:ext>
            </p:extLst>
          </p:nvPr>
        </p:nvGraphicFramePr>
        <p:xfrm>
          <a:off x="663333" y="2144152"/>
          <a:ext cx="10865334" cy="82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196237"/>
              </p:ext>
            </p:extLst>
          </p:nvPr>
        </p:nvGraphicFramePr>
        <p:xfrm>
          <a:off x="663333" y="3102556"/>
          <a:ext cx="10865334" cy="315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27418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/>
          </a:bodyPr>
          <a:lstStyle/>
          <a:p>
            <a:r>
              <a:rPr lang="lv-LV" dirty="0"/>
              <a:t>Līguma grozījumi, II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8017726"/>
              </p:ext>
            </p:extLst>
          </p:nvPr>
        </p:nvGraphicFramePr>
        <p:xfrm>
          <a:off x="663333" y="2144152"/>
          <a:ext cx="10865334" cy="82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6906613"/>
              </p:ext>
            </p:extLst>
          </p:nvPr>
        </p:nvGraphicFramePr>
        <p:xfrm>
          <a:off x="663333" y="3102556"/>
          <a:ext cx="10865334" cy="315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5460513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/>
          </a:bodyPr>
          <a:lstStyle/>
          <a:p>
            <a:r>
              <a:rPr lang="lv-LV" dirty="0"/>
              <a:t>Līguma grozījumi, III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7342301"/>
              </p:ext>
            </p:extLst>
          </p:nvPr>
        </p:nvGraphicFramePr>
        <p:xfrm>
          <a:off x="663333" y="2144152"/>
          <a:ext cx="10865334" cy="82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2766950"/>
              </p:ext>
            </p:extLst>
          </p:nvPr>
        </p:nvGraphicFramePr>
        <p:xfrm>
          <a:off x="663333" y="3102556"/>
          <a:ext cx="10865334" cy="315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845210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/>
          </a:bodyPr>
          <a:lstStyle/>
          <a:p>
            <a:r>
              <a:rPr lang="lv-LV" dirty="0"/>
              <a:t>Līguma grozījumi, IV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0309611"/>
              </p:ext>
            </p:extLst>
          </p:nvPr>
        </p:nvGraphicFramePr>
        <p:xfrm>
          <a:off x="663333" y="2144152"/>
          <a:ext cx="10865334" cy="82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8427978"/>
              </p:ext>
            </p:extLst>
          </p:nvPr>
        </p:nvGraphicFramePr>
        <p:xfrm>
          <a:off x="663333" y="3102556"/>
          <a:ext cx="10865334" cy="315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048616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308" y="323625"/>
            <a:ext cx="7670203" cy="1086809"/>
          </a:xfrm>
        </p:spPr>
        <p:txBody>
          <a:bodyPr/>
          <a:lstStyle/>
          <a:p>
            <a:r>
              <a:rPr lang="lv-LV">
                <a:solidFill>
                  <a:schemeClr val="accent5">
                    <a:lumMod val="50000"/>
                  </a:schemeClr>
                </a:solidFill>
              </a:rPr>
              <a:t>Prezentācijas saturs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10/06</a:t>
            </a:r>
            <a:r>
              <a:rPr lang="en-US" dirty="0"/>
              <a:t>/2021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2</a:t>
            </a:fld>
            <a:endParaRPr lang="en-LV"/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2334475"/>
              </p:ext>
            </p:extLst>
          </p:nvPr>
        </p:nvGraphicFramePr>
        <p:xfrm>
          <a:off x="2156387" y="1893345"/>
          <a:ext cx="7879225" cy="4112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660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51" y="435399"/>
            <a:ext cx="7136090" cy="1365148"/>
          </a:xfrm>
        </p:spPr>
        <p:txBody>
          <a:bodyPr>
            <a:normAutofit/>
          </a:bodyPr>
          <a:lstStyle/>
          <a:p>
            <a:r>
              <a:rPr lang="lv-LV" dirty="0"/>
              <a:t>Līguma grozījumi, V</a:t>
            </a:r>
            <a:br>
              <a:rPr lang="lv-LV" dirty="0"/>
            </a:b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7147597"/>
              </p:ext>
            </p:extLst>
          </p:nvPr>
        </p:nvGraphicFramePr>
        <p:xfrm>
          <a:off x="663333" y="2144152"/>
          <a:ext cx="10865334" cy="82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5F73B6CD-153E-4E36-A297-7F8A0673E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632563"/>
              </p:ext>
            </p:extLst>
          </p:nvPr>
        </p:nvGraphicFramePr>
        <p:xfrm>
          <a:off x="663333" y="3102556"/>
          <a:ext cx="10865334" cy="315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1912229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Starpposma/ Noslēguma pārskata iesniegšanas termiņš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7323621"/>
              </p:ext>
            </p:extLst>
          </p:nvPr>
        </p:nvGraphicFramePr>
        <p:xfrm>
          <a:off x="650449" y="999241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40458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Starpposma/ Noslēguma pārskata iesniegšana elektroniski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8488308"/>
              </p:ext>
            </p:extLst>
          </p:nvPr>
        </p:nvGraphicFramePr>
        <p:xfrm>
          <a:off x="650449" y="999241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5096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Starpposma/ Noslēguma pārskats 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sastāv no: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8265944"/>
              </p:ext>
            </p:extLst>
          </p:nvPr>
        </p:nvGraphicFramePr>
        <p:xfrm>
          <a:off x="633167" y="1196872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00341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Satura atskaite, 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1608488"/>
              </p:ext>
            </p:extLst>
          </p:nvPr>
        </p:nvGraphicFramePr>
        <p:xfrm>
          <a:off x="650449" y="999241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557872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Satura atskaite, II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3063615"/>
              </p:ext>
            </p:extLst>
          </p:nvPr>
        </p:nvGraphicFramePr>
        <p:xfrm>
          <a:off x="650449" y="999240"/>
          <a:ext cx="10925666" cy="5233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1111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Satura atskaites pielikumi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3024047"/>
              </p:ext>
            </p:extLst>
          </p:nvPr>
        </p:nvGraphicFramePr>
        <p:xfrm>
          <a:off x="650449" y="999240"/>
          <a:ext cx="10925666" cy="5233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06839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Finanšu atskaite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4724863"/>
              </p:ext>
            </p:extLst>
          </p:nvPr>
        </p:nvGraphicFramePr>
        <p:xfrm>
          <a:off x="633167" y="1196872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33166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Finanšu atskaites pielikumi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0399825"/>
              </p:ext>
            </p:extLst>
          </p:nvPr>
        </p:nvGraphicFramePr>
        <p:xfrm>
          <a:off x="633167" y="1196872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2774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Projekta rezultāti, 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179966"/>
              </p:ext>
            </p:extLst>
          </p:nvPr>
        </p:nvGraphicFramePr>
        <p:xfrm>
          <a:off x="650449" y="999240"/>
          <a:ext cx="10925666" cy="5233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1412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Projekta finansējums, 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>
                <a:latin typeface="Verdana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6138525"/>
              </p:ext>
            </p:extLst>
          </p:nvPr>
        </p:nvGraphicFramePr>
        <p:xfrm>
          <a:off x="953993" y="2628900"/>
          <a:ext cx="10242546" cy="1060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117855"/>
              </p:ext>
            </p:extLst>
          </p:nvPr>
        </p:nvGraphicFramePr>
        <p:xfrm>
          <a:off x="953993" y="4016310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5347617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Projekta rezultāti, II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8543363"/>
              </p:ext>
            </p:extLst>
          </p:nvPr>
        </p:nvGraphicFramePr>
        <p:xfrm>
          <a:off x="650449" y="1333501"/>
          <a:ext cx="10925666" cy="4919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3410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2536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Informācija par projekta publicitāti, 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9319756"/>
              </p:ext>
            </p:extLst>
          </p:nvPr>
        </p:nvGraphicFramePr>
        <p:xfrm>
          <a:off x="633167" y="1196872"/>
          <a:ext cx="10925666" cy="50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6839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677D777-188D-4ED7-A224-D1015FEC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2548" y="323625"/>
            <a:ext cx="10435472" cy="1086809"/>
          </a:xfrm>
        </p:spPr>
        <p:txBody>
          <a:bodyPr/>
          <a:lstStyle/>
          <a:p>
            <a:r>
              <a:rPr lang="lv-LV" sz="3500" dirty="0">
                <a:solidFill>
                  <a:schemeClr val="accent5">
                    <a:lumMod val="50000"/>
                  </a:schemeClr>
                </a:solidFill>
              </a:rPr>
              <a:t>Informācija par projekta publicitāti, II</a:t>
            </a:r>
            <a:br>
              <a:rPr lang="lv-LV" sz="3500" dirty="0">
                <a:solidFill>
                  <a:schemeClr val="accent5">
                    <a:lumMod val="50000"/>
                  </a:schemeClr>
                </a:solidFill>
              </a:rPr>
            </a:br>
            <a:endParaRPr lang="lv-LV" sz="3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23BAD50-CBC9-428F-BB90-BC8C380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1CFC7E-C6FF-41CB-8CBB-01CA05FA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1" name="Satura vietturis 10">
            <a:extLst>
              <a:ext uri="{FF2B5EF4-FFF2-40B4-BE49-F238E27FC236}">
                <a16:creationId xmlns:a16="http://schemas.microsoft.com/office/drawing/2014/main" id="{852B56A7-A519-45B5-AD46-0A8E81CC2A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6578557"/>
              </p:ext>
            </p:extLst>
          </p:nvPr>
        </p:nvGraphicFramePr>
        <p:xfrm>
          <a:off x="854730" y="867029"/>
          <a:ext cx="10925666" cy="4993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15840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834" y="240846"/>
            <a:ext cx="6838545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Fizisko personu datu un </a:t>
            </a:r>
            <a:r>
              <a:rPr lang="lv-LV" dirty="0" err="1"/>
              <a:t>sensitīvās</a:t>
            </a:r>
            <a:r>
              <a:rPr lang="lv-LV" dirty="0"/>
              <a:t> informācijas drošība, 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01/06</a:t>
            </a: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DF3C8B7-0591-4E5A-B10B-F321A8DB9DA8}"/>
              </a:ext>
            </a:extLst>
          </p:cNvPr>
          <p:cNvSpPr txBox="1">
            <a:spLocks/>
          </p:cNvSpPr>
          <p:nvPr/>
        </p:nvSpPr>
        <p:spPr bwMode="auto">
          <a:xfrm>
            <a:off x="-120958" y="2205166"/>
            <a:ext cx="11887200" cy="501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marR="0" lvl="2" indent="0" algn="l" defTabSz="93821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None/>
              <a:tabLst/>
              <a:defRPr/>
            </a:pPr>
            <a:endParaRPr lang="lv-LV" dirty="0">
              <a:solidFill>
                <a:schemeClr val="accent2"/>
              </a:solidFill>
              <a:effectLst/>
              <a:latin typeface="+mn-lt"/>
              <a:ea typeface="Calibri" panose="020F0502020204030204" pitchFamily="34" charset="0"/>
            </a:endParaRPr>
          </a:p>
          <a:p>
            <a:pPr marL="914400" marR="0" lvl="2" indent="0" algn="l" defTabSz="93821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None/>
              <a:tabLst/>
              <a:defRPr/>
            </a:pPr>
            <a:r>
              <a:rPr lang="lv-LV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Puses apņemas nodrošināt Projekta ietvaros iegūto fizisko personu datu un </a:t>
            </a:r>
            <a:r>
              <a:rPr lang="lv-LV" b="1" dirty="0" err="1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sensitīvās</a:t>
            </a:r>
            <a:r>
              <a:rPr lang="lv-LV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 informācijas drošību un aizsardzību atbilstoši normatīvajos aktos noteiktajām prasībām </a:t>
            </a: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(L</a:t>
            </a:r>
            <a:r>
              <a:rPr lang="lv-LV" sz="1800" i="1" dirty="0">
                <a:solidFill>
                  <a:schemeClr val="accent2"/>
                </a:solidFill>
                <a:latin typeface="+mn-lt"/>
                <a:ea typeface="Verdana" panose="020B0604030504040204" pitchFamily="34" charset="0"/>
              </a:rPr>
              <a:t>īguma 12.6.punkts)</a:t>
            </a:r>
          </a:p>
          <a:p>
            <a:pPr marL="914400" marR="0" lvl="2" indent="0" algn="l" defTabSz="93821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None/>
              <a:tabLst/>
              <a:defRPr/>
            </a:pPr>
            <a:r>
              <a:rPr lang="lv-LV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Abas puses – Fonds un projekta īstenotājs – atbildīgas par savu darbību atbilstību Fizisko personu datu apstrādes likuma normām</a:t>
            </a:r>
          </a:p>
        </p:txBody>
      </p:sp>
    </p:spTree>
    <p:extLst>
      <p:ext uri="{BB962C8B-B14F-4D97-AF65-F5344CB8AC3E}">
        <p14:creationId xmlns:p14="http://schemas.microsoft.com/office/powerpoint/2010/main" val="34442911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5" y="235374"/>
            <a:ext cx="7105650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Fizisko personu datu un </a:t>
            </a:r>
            <a:r>
              <a:rPr lang="lv-LV" dirty="0" err="1"/>
              <a:t>sensitīvās</a:t>
            </a:r>
            <a:r>
              <a:rPr lang="lv-LV" dirty="0"/>
              <a:t> informācijas drošība, II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DF3C8B7-0591-4E5A-B10B-F321A8DB9DA8}"/>
              </a:ext>
            </a:extLst>
          </p:cNvPr>
          <p:cNvSpPr txBox="1">
            <a:spLocks/>
          </p:cNvSpPr>
          <p:nvPr/>
        </p:nvSpPr>
        <p:spPr bwMode="auto">
          <a:xfrm>
            <a:off x="152400" y="2071522"/>
            <a:ext cx="11887200" cy="4181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Saskaņā ar Līguma 12.7.punktu Projekta īstenotājam jānodrošina, ka</a:t>
            </a:r>
          </a:p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sz="1800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No datu subjekta, kas tiek fotografēts vai filmēts, tiek saņemta iepriekšēja rakstiska piekrišana</a:t>
            </a:r>
            <a:r>
              <a:rPr lang="lv-LV" sz="1800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tā filmēšanai vai fotografēšanai un šo materiālu publiskošanai/publicēšanai</a:t>
            </a:r>
            <a:r>
              <a:rPr lang="lv-LV" sz="1800" i="1" dirty="0">
                <a:solidFill>
                  <a:schemeClr val="accent2"/>
                </a:solidFill>
                <a:latin typeface="+mn-lt"/>
                <a:ea typeface="Calibri" panose="020F0502020204030204" pitchFamily="34" charset="0"/>
              </a:rPr>
              <a:t>; </a:t>
            </a: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piekrišanā/informācijā par datu apstrādi norādāms datu apstrādes nolūks, ar kādiem līdzekļiem dati tiks publiskoti, kā arī ka publicētie dati būs publiski pieejami, t.sk., arī no ārvalstīm;</a:t>
            </a:r>
          </a:p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sz="1800" b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Ja fotografēts vai filmēts tiek publiskā pasākumā, pirms ieejas attiecīgā pasākumā tiek nodrošināta pārskatāma informācija pasākuma dalībniekiem </a:t>
            </a: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par to, ka piedaloties attiecīgajā pasākumā, viņi var tikt fotografēti un filmēti, kā arī, ka minētie materiāli var tikt izmantoti publiskošanai/publicēšanai;</a:t>
            </a:r>
          </a:p>
          <a:p>
            <a:pPr marL="914400" lvl="2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lv-LV" sz="1800" i="1" dirty="0">
                <a:solidFill>
                  <a:schemeClr val="accent2"/>
                </a:solidFill>
                <a:effectLst/>
                <a:latin typeface="+mn-lt"/>
                <a:ea typeface="Calibri" panose="020F0502020204030204" pitchFamily="34" charset="0"/>
              </a:rPr>
              <a:t>Projekta īstenotājam ir pienākums pēc Fonda pieprasījuma nekavējoties iesniegt saņemtās piekrišanas vai pierādījumus par pasākuma dalībnieku atbilstošu informēšanu</a:t>
            </a:r>
            <a:endParaRPr lang="lv-LV" sz="1800" b="1" i="1" dirty="0">
              <a:solidFill>
                <a:schemeClr val="accent2"/>
              </a:solidFill>
              <a:latin typeface="+mn-lt"/>
              <a:ea typeface="Verdana" panose="020B0604030504040204" pitchFamily="34" charset="0"/>
            </a:endParaRPr>
          </a:p>
          <a:p>
            <a:pPr marL="914400" lvl="2" indent="0">
              <a:spcAft>
                <a:spcPts val="1200"/>
              </a:spcAft>
              <a:buFont typeface="Arial" panose="020B0604020202020204" pitchFamily="34" charset="0"/>
              <a:buNone/>
            </a:pPr>
            <a:endParaRPr lang="lv-LV" sz="12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5517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0E38-542A-BF46-8379-D40FB84C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V"/>
              <a:t>Paldies par uzmanību!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B04DF7-583C-2B4A-B6E2-FB7BD3BA1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0527" y="2800046"/>
            <a:ext cx="7729729" cy="1079161"/>
          </a:xfrm>
        </p:spPr>
        <p:txBody>
          <a:bodyPr>
            <a:normAutofit fontScale="92500" lnSpcReduction="20000"/>
          </a:bodyPr>
          <a:lstStyle/>
          <a:p>
            <a:r>
              <a:rPr lang="en-GB" err="1"/>
              <a:t>www.sif.gov.lv</a:t>
            </a:r>
            <a:endParaRPr lang="en-GB"/>
          </a:p>
          <a:p>
            <a:r>
              <a:rPr lang="en-GB"/>
              <a:t>Seko mums </a:t>
            </a:r>
            <a:endParaRPr lang="lv-LV"/>
          </a:p>
          <a:p>
            <a:r>
              <a:rPr lang="lv-LV"/>
              <a:t>            </a:t>
            </a:r>
            <a:r>
              <a:rPr lang="en-GB"/>
              <a:t>@SIFlv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57624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Projekta finansējums, II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8024710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4062530"/>
              </p:ext>
            </p:extLst>
          </p:nvPr>
        </p:nvGraphicFramePr>
        <p:xfrm>
          <a:off x="953993" y="305428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3194218"/>
              </p:ext>
            </p:extLst>
          </p:nvPr>
        </p:nvGraphicFramePr>
        <p:xfrm>
          <a:off x="953993" y="469343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55241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Projekta finansējums, III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1389524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4897237"/>
              </p:ext>
            </p:extLst>
          </p:nvPr>
        </p:nvGraphicFramePr>
        <p:xfrm>
          <a:off x="1823100" y="3109732"/>
          <a:ext cx="8504332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2906269"/>
              </p:ext>
            </p:extLst>
          </p:nvPr>
        </p:nvGraphicFramePr>
        <p:xfrm>
          <a:off x="953993" y="4838898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089596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Projekta finansējums, IV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2677859"/>
              </p:ext>
            </p:extLst>
          </p:nvPr>
        </p:nvGraphicFramePr>
        <p:xfrm>
          <a:off x="953993" y="2714943"/>
          <a:ext cx="10242546" cy="1222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876139"/>
              </p:ext>
            </p:extLst>
          </p:nvPr>
        </p:nvGraphicFramePr>
        <p:xfrm>
          <a:off x="974727" y="3861866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F99A498-EBE7-46FB-9892-9F000C0359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490942"/>
              </p:ext>
            </p:extLst>
          </p:nvPr>
        </p:nvGraphicFramePr>
        <p:xfrm>
          <a:off x="1665402" y="4236581"/>
          <a:ext cx="8861196" cy="1417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92206">
                  <a:extLst>
                    <a:ext uri="{9D8B030D-6E8A-4147-A177-3AD203B41FA5}">
                      <a16:colId xmlns:a16="http://schemas.microsoft.com/office/drawing/2014/main" val="4072954685"/>
                    </a:ext>
                  </a:extLst>
                </a:gridCol>
                <a:gridCol w="5768990">
                  <a:extLst>
                    <a:ext uri="{9D8B030D-6E8A-4147-A177-3AD203B41FA5}">
                      <a16:colId xmlns:a16="http://schemas.microsoft.com/office/drawing/2014/main" val="1892317622"/>
                    </a:ext>
                  </a:extLst>
                </a:gridCol>
              </a:tblGrid>
              <a:tr h="232667">
                <a:tc gridSpan="2">
                  <a:txBody>
                    <a:bodyPr/>
                    <a:lstStyle/>
                    <a:p>
                      <a:r>
                        <a:rPr lang="lv-LV" sz="1400" b="1" kern="1200" dirty="0">
                          <a:solidFill>
                            <a:schemeClr val="lt1"/>
                          </a:solidFill>
                          <a:effectLst/>
                        </a:rPr>
                        <a:t>Konts, kurā ir veicams noslēguma maksājums (aizpilda tikai pie Noslēguma pārskata):</a:t>
                      </a:r>
                      <a:endParaRPr lang="lv-LV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023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lv-LV" sz="1600" dirty="0">
                          <a:solidFill>
                            <a:schemeClr val="tx1"/>
                          </a:solidFill>
                          <a:effectLst/>
                        </a:rPr>
                        <a:t>Konta numurs (IBAN)</a:t>
                      </a:r>
                      <a:endParaRPr lang="lv-LV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861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lv-LV" sz="1600" dirty="0">
                          <a:solidFill>
                            <a:schemeClr val="tx1"/>
                          </a:solidFill>
                          <a:effectLst/>
                        </a:rPr>
                        <a:t>Banka</a:t>
                      </a:r>
                      <a:endParaRPr lang="lv-LV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573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lv-LV" sz="1600" dirty="0">
                          <a:solidFill>
                            <a:schemeClr val="tx1"/>
                          </a:solidFill>
                          <a:effectLst/>
                        </a:rPr>
                        <a:t>SWIFT kods</a:t>
                      </a:r>
                      <a:endParaRPr lang="lv-LV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471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78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Attiecināmas izmaksas, I</a:t>
            </a:r>
            <a:br>
              <a:rPr lang="lv-LV" dirty="0"/>
            </a:br>
            <a:r>
              <a:rPr lang="lv-LV" sz="2700" dirty="0"/>
              <a:t>(Līguma 5.2.1.punkts)</a:t>
            </a: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6404082"/>
              </p:ext>
            </p:extLst>
          </p:nvPr>
        </p:nvGraphicFramePr>
        <p:xfrm>
          <a:off x="663333" y="2539613"/>
          <a:ext cx="10865334" cy="1258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471314"/>
              </p:ext>
            </p:extLst>
          </p:nvPr>
        </p:nvGraphicFramePr>
        <p:xfrm>
          <a:off x="1127436" y="4318387"/>
          <a:ext cx="10242546" cy="1677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279589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5" y="435399"/>
            <a:ext cx="6333536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II</a:t>
            </a:r>
            <a:br>
              <a:rPr lang="lv-LV" dirty="0"/>
            </a:br>
            <a:r>
              <a:rPr lang="lv-LV" sz="2700" dirty="0"/>
              <a:t>(Līguma 5.2.1.punkts)</a:t>
            </a:r>
            <a:endParaRPr lang="en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802465"/>
              </p:ext>
            </p:extLst>
          </p:nvPr>
        </p:nvGraphicFramePr>
        <p:xfrm>
          <a:off x="953993" y="2206986"/>
          <a:ext cx="10242546" cy="84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16CDD4A0-E574-4B5D-8C50-FBE656D2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693120"/>
              </p:ext>
            </p:extLst>
          </p:nvPr>
        </p:nvGraphicFramePr>
        <p:xfrm>
          <a:off x="974727" y="3261675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681871"/>
              </p:ext>
            </p:extLst>
          </p:nvPr>
        </p:nvGraphicFramePr>
        <p:xfrm>
          <a:off x="953993" y="5014311"/>
          <a:ext cx="10242546" cy="1583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409690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B9A7-6AB9-2C4D-A4A1-26DE674A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32" y="435399"/>
            <a:ext cx="6575668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Attiecināmas izmaksas, III</a:t>
            </a:r>
            <a:br>
              <a:rPr lang="lv-LV" dirty="0"/>
            </a:br>
            <a:r>
              <a:rPr lang="lv-LV" sz="2700" dirty="0"/>
              <a:t>(Līguma 5.2.2.punkts)</a:t>
            </a:r>
            <a:endParaRPr lang="en-LV" sz="2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015-2E6F-3041-B1B5-5A6FCBF4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10/06/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64EAB-89EC-7A46-8760-29EFBFDD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6" name="Diagram 4">
            <a:extLst>
              <a:ext uri="{FF2B5EF4-FFF2-40B4-BE49-F238E27FC236}">
                <a16:creationId xmlns:a16="http://schemas.microsoft.com/office/drawing/2014/main" id="{C5912010-243A-4A55-A365-4AB01E79B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8644460"/>
              </p:ext>
            </p:extLst>
          </p:nvPr>
        </p:nvGraphicFramePr>
        <p:xfrm>
          <a:off x="1006232" y="2375078"/>
          <a:ext cx="11007051" cy="1908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4">
            <a:extLst>
              <a:ext uri="{FF2B5EF4-FFF2-40B4-BE49-F238E27FC236}">
                <a16:creationId xmlns:a16="http://schemas.microsoft.com/office/drawing/2014/main" id="{0C8F6EF4-D986-404D-B2D7-35C9D17D5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2932297"/>
              </p:ext>
            </p:extLst>
          </p:nvPr>
        </p:nvGraphicFramePr>
        <p:xfrm>
          <a:off x="1317740" y="4595391"/>
          <a:ext cx="10242546" cy="1657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0370126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Custom 2">
      <a:dk1>
        <a:srgbClr val="000000"/>
      </a:dk1>
      <a:lt1>
        <a:srgbClr val="FFFFFF"/>
      </a:lt1>
      <a:dk2>
        <a:srgbClr val="595959"/>
      </a:dk2>
      <a:lt2>
        <a:srgbClr val="EBEFF0"/>
      </a:lt2>
      <a:accent1>
        <a:srgbClr val="262626"/>
      </a:accent1>
      <a:accent2>
        <a:srgbClr val="800024"/>
      </a:accent2>
      <a:accent3>
        <a:srgbClr val="9CAFAF"/>
      </a:accent3>
      <a:accent4>
        <a:srgbClr val="DAE1E1"/>
      </a:accent4>
      <a:accent5>
        <a:srgbClr val="CFD9DB"/>
      </a:accent5>
      <a:accent6>
        <a:srgbClr val="A0988C"/>
      </a:accent6>
      <a:hlink>
        <a:srgbClr val="FFB2C8"/>
      </a:hlink>
      <a:folHlink>
        <a:srgbClr val="FFB2C8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F_GDD_Template" id="{0A2504CB-092A-BF49-8D87-54A742001EB0}" vid="{1F79517A-3B9E-B248-B156-B09BA257E4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1051</TotalTime>
  <Words>3276</Words>
  <Application>Microsoft Office PowerPoint</Application>
  <PresentationFormat>Widescreen</PresentationFormat>
  <Paragraphs>383</Paragraphs>
  <Slides>35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Calibri</vt:lpstr>
      <vt:lpstr>Symbol</vt:lpstr>
      <vt:lpstr>Urdu Typesetting</vt:lpstr>
      <vt:lpstr>Verdana</vt:lpstr>
      <vt:lpstr>Parcel</vt:lpstr>
      <vt:lpstr>Programma «NVO fonds»  INFORMATĪVAIS SEMINĀRS PROJEKTU ĪSTENOTĀJIEM 2021.gada 10.jūnijā</vt:lpstr>
      <vt:lpstr>Prezentācijas saturs</vt:lpstr>
      <vt:lpstr>Projekta finansējums, I</vt:lpstr>
      <vt:lpstr>Projekta finansējums, II</vt:lpstr>
      <vt:lpstr>Projekta finansējums, III</vt:lpstr>
      <vt:lpstr>Projekta finansējums, IV</vt:lpstr>
      <vt:lpstr>Attiecināmas izmaksas, I (Līguma 5.2.1.punkts)</vt:lpstr>
      <vt:lpstr>Attiecināmas izmaksas, II (Līguma 5.2.1.punkts)</vt:lpstr>
      <vt:lpstr>Attiecināmas izmaksas, III (Līguma 5.2.2.punkts)</vt:lpstr>
      <vt:lpstr>Attiecināmas izmaksas, IV (Līguma 5.2.3.punkts)</vt:lpstr>
      <vt:lpstr>Attiecināmas izmaksas, V (Līguma 5.2.5.punkts)</vt:lpstr>
      <vt:lpstr>Attiecināmas izmaksas, VI</vt:lpstr>
      <vt:lpstr>Neattiecināmas izmaksas, I </vt:lpstr>
      <vt:lpstr>Neattiecināmas izmaksas, II </vt:lpstr>
      <vt:lpstr>Neattiecināmas izmaksas, III </vt:lpstr>
      <vt:lpstr>Līguma grozījumi, I </vt:lpstr>
      <vt:lpstr>Līguma grozījumi, II </vt:lpstr>
      <vt:lpstr>Līguma grozījumi, III </vt:lpstr>
      <vt:lpstr>Līguma grozījumi, IV </vt:lpstr>
      <vt:lpstr>Līguma grozījumi, V </vt:lpstr>
      <vt:lpstr>Starpposma/ Noslēguma pārskata iesniegšanas termiņš </vt:lpstr>
      <vt:lpstr>Starpposma/ Noslēguma pārskata iesniegšana elektroniski </vt:lpstr>
      <vt:lpstr>Starpposma/ Noslēguma pārskats  sastāv no: </vt:lpstr>
      <vt:lpstr>Satura atskaite, I </vt:lpstr>
      <vt:lpstr>Satura atskaite, II </vt:lpstr>
      <vt:lpstr>Satura atskaites pielikumi </vt:lpstr>
      <vt:lpstr>Finanšu atskaite </vt:lpstr>
      <vt:lpstr>Finanšu atskaites pielikumi </vt:lpstr>
      <vt:lpstr>Projekta rezultāti, I </vt:lpstr>
      <vt:lpstr>Projekta rezultāti, II </vt:lpstr>
      <vt:lpstr>Informācija par projekta publicitāti, I </vt:lpstr>
      <vt:lpstr>Informācija par projekta publicitāti, II </vt:lpstr>
      <vt:lpstr>Fizisko personu datu un sensitīvās informācijas drošība, I</vt:lpstr>
      <vt:lpstr>Fizisko personu datu un sensitīvās informācijas drošība, II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Sabiedrības integrācijas fonds</dc:title>
  <dc:creator>Elīna Blekte</dc:creator>
  <cp:lastModifiedBy>Inga Liepa</cp:lastModifiedBy>
  <cp:revision>85</cp:revision>
  <dcterms:created xsi:type="dcterms:W3CDTF">2021-05-20T18:00:25Z</dcterms:created>
  <dcterms:modified xsi:type="dcterms:W3CDTF">2021-06-09T17:28:19Z</dcterms:modified>
</cp:coreProperties>
</file>