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729" r:id="rId5"/>
    <p:sldId id="733" r:id="rId6"/>
    <p:sldId id="734" r:id="rId7"/>
    <p:sldId id="727" r:id="rId8"/>
    <p:sldId id="705" r:id="rId9"/>
    <p:sldId id="725" r:id="rId10"/>
    <p:sldId id="670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4"/>
  </p:normalViewPr>
  <p:slideViewPr>
    <p:cSldViewPr snapToGrid="0">
      <p:cViewPr varScale="1">
        <p:scale>
          <a:sx n="121" d="100"/>
          <a:sy n="121" d="100"/>
        </p:scale>
        <p:origin x="200" y="2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igars%20Langins\Downloads\16.08.%20Vesel&#299;bas%20apr&#363;pe%20p&#275;c%20NACE%20un%20aptveres%20grafiks%20-%20Copy%20-%20Copy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25966511646117"/>
          <c:y val="8.7616273825019006E-2"/>
          <c:w val="0.68076975022424624"/>
          <c:h val="0.7830758921092310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'Aptveres grafiks bez ned'!$C$1</c:f>
              <c:strCache>
                <c:ptCount val="1"/>
                <c:pt idx="0">
                  <c:v>Vakcinācija noslēgta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9.5087155322580476E-3"/>
                  <c:y val="3.27332242225859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49-4DDF-B3B5-4357CB7F7650}"/>
                </c:ext>
              </c:extLst>
            </c:dLbl>
            <c:dLbl>
              <c:idx val="6"/>
              <c:layout>
                <c:manualLayout>
                  <c:x val="1.3726834480640843E-2"/>
                  <c:y val="-6.54664484451718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49-4DDF-B3B5-4357CB7F7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ned'!$C$2:$C$7</c:f>
              <c:numCache>
                <c:formatCode>#,##0</c:formatCode>
                <c:ptCount val="6"/>
                <c:pt idx="0">
                  <c:v>47981</c:v>
                </c:pt>
                <c:pt idx="1">
                  <c:v>15044</c:v>
                </c:pt>
                <c:pt idx="2">
                  <c:v>127279</c:v>
                </c:pt>
                <c:pt idx="3">
                  <c:v>68528</c:v>
                </c:pt>
                <c:pt idx="4">
                  <c:v>119115</c:v>
                </c:pt>
                <c:pt idx="5">
                  <c:v>51792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49-4DDF-B3B5-4357CB7F7650}"/>
            </c:ext>
          </c:extLst>
        </c:ser>
        <c:ser>
          <c:idx val="1"/>
          <c:order val="1"/>
          <c:tx>
            <c:strRef>
              <c:f>'Aptveres grafiks bez ned'!$D$1</c:f>
              <c:strCache>
                <c:ptCount val="1"/>
                <c:pt idx="0">
                  <c:v>Nedēļas +</c:v>
                </c:pt>
              </c:strCache>
            </c:strRef>
          </c:tx>
          <c:spPr>
            <a:solidFill>
              <a:srgbClr val="48DC44"/>
            </a:solidFill>
            <a:ln>
              <a:noFill/>
            </a:ln>
            <a:effectLst/>
          </c:spPr>
          <c:invertIfNegative val="0"/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ned'!$D$2:$D$7</c:f>
            </c:numRef>
          </c:val>
          <c:extLst>
            <c:ext xmlns:c16="http://schemas.microsoft.com/office/drawing/2014/chart" uri="{C3380CC4-5D6E-409C-BE32-E72D297353CC}">
              <c16:uniqueId val="{00000003-B849-4DDF-B3B5-4357CB7F7650}"/>
            </c:ext>
          </c:extLst>
        </c:ser>
        <c:ser>
          <c:idx val="2"/>
          <c:order val="2"/>
          <c:tx>
            <c:strRef>
              <c:f>'Aptveres grafiks bez ned'!$E$1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ned'!$E$2:$E$7</c:f>
            </c:numRef>
          </c:val>
          <c:extLst>
            <c:ext xmlns:c16="http://schemas.microsoft.com/office/drawing/2014/chart" uri="{C3380CC4-5D6E-409C-BE32-E72D297353CC}">
              <c16:uniqueId val="{00000004-B849-4DDF-B3B5-4357CB7F7650}"/>
            </c:ext>
          </c:extLst>
        </c:ser>
        <c:ser>
          <c:idx val="3"/>
          <c:order val="3"/>
          <c:tx>
            <c:strRef>
              <c:f>'Aptveres grafiks bez ned'!$F$1</c:f>
              <c:strCache>
                <c:ptCount val="1"/>
                <c:pt idx="0">
                  <c:v>Pirmā deva</c:v>
                </c:pt>
              </c:strCache>
            </c:strRef>
          </c:tx>
          <c:spPr>
            <a:solidFill>
              <a:srgbClr val="76EA81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1.5847859220430079E-2"/>
                  <c:y val="3.27332242225859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49-4DDF-B3B5-4357CB7F7650}"/>
                </c:ext>
              </c:extLst>
            </c:dLbl>
            <c:dLbl>
              <c:idx val="6"/>
              <c:layout>
                <c:manualLayout>
                  <c:x val="1.832460544125351E-2"/>
                  <c:y val="-3.27332242225859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849-4DDF-B3B5-4357CB7F76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ned'!$F$2:$F$7</c:f>
              <c:numCache>
                <c:formatCode>#,##0</c:formatCode>
                <c:ptCount val="6"/>
                <c:pt idx="0">
                  <c:v>4628</c:v>
                </c:pt>
                <c:pt idx="1">
                  <c:v>1770</c:v>
                </c:pt>
                <c:pt idx="2">
                  <c:v>8189</c:v>
                </c:pt>
                <c:pt idx="3">
                  <c:v>27294</c:v>
                </c:pt>
                <c:pt idx="4">
                  <c:v>9633</c:v>
                </c:pt>
                <c:pt idx="5">
                  <c:v>4836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849-4DDF-B3B5-4357CB7F7650}"/>
            </c:ext>
          </c:extLst>
        </c:ser>
        <c:ser>
          <c:idx val="4"/>
          <c:order val="4"/>
          <c:tx>
            <c:strRef>
              <c:f>'Aptveres grafiks bez ned'!$G$1</c:f>
              <c:strCache>
                <c:ptCount val="1"/>
                <c:pt idx="0">
                  <c:v>Nedēļas +</c:v>
                </c:pt>
              </c:strCache>
            </c:strRef>
          </c:tx>
          <c:spPr>
            <a:solidFill>
              <a:srgbClr val="A6F79D"/>
            </a:solidFill>
            <a:ln>
              <a:noFill/>
            </a:ln>
            <a:effectLst/>
          </c:spPr>
          <c:invertIfNegative val="0"/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ned'!$G$2:$G$7</c:f>
            </c:numRef>
          </c:val>
          <c:extLst>
            <c:ext xmlns:c16="http://schemas.microsoft.com/office/drawing/2014/chart" uri="{C3380CC4-5D6E-409C-BE32-E72D297353CC}">
              <c16:uniqueId val="{00000008-B849-4DDF-B3B5-4357CB7F7650}"/>
            </c:ext>
          </c:extLst>
        </c:ser>
        <c:ser>
          <c:idx val="5"/>
          <c:order val="5"/>
          <c:tx>
            <c:strRef>
              <c:f>'Aptveres grafiks bez ned'!$H$1</c:f>
              <c:strCache>
                <c:ptCount val="1"/>
                <c:pt idx="0">
                  <c:v>Nevakcinēti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'Aptveres grafiks bez ned'!$B$2:$B$7</c:f>
              <c:strCache>
                <c:ptCount val="6"/>
                <c:pt idx="0">
                  <c:v>Veselības nozares darbinieki</c:v>
                </c:pt>
                <c:pt idx="1">
                  <c:v>SAC klienti un darbinieki</c:v>
                </c:pt>
                <c:pt idx="2">
                  <c:v>Personas vecumā virs 70 gadiem* </c:v>
                </c:pt>
                <c:pt idx="3">
                  <c:v>Personas ar hroniskām slimībām</c:v>
                </c:pt>
                <c:pt idx="4">
                  <c:v>Personas vecumā no 60 līdz 69 gadiem* </c:v>
                </c:pt>
                <c:pt idx="5">
                  <c:v>Izglītības iestāžu darbinieki </c:v>
                </c:pt>
              </c:strCache>
            </c:strRef>
          </c:cat>
          <c:val>
            <c:numRef>
              <c:f>'Aptveres grafiks bez ned'!$H$2:$H$7</c:f>
              <c:numCache>
                <c:formatCode>#,##0</c:formatCode>
                <c:ptCount val="6"/>
                <c:pt idx="0">
                  <c:v>6476</c:v>
                </c:pt>
                <c:pt idx="1">
                  <c:v>6036</c:v>
                </c:pt>
                <c:pt idx="2">
                  <c:v>146141</c:v>
                </c:pt>
                <c:pt idx="3">
                  <c:v>70178</c:v>
                </c:pt>
                <c:pt idx="4">
                  <c:v>112903</c:v>
                </c:pt>
                <c:pt idx="5">
                  <c:v>25908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849-4DDF-B3B5-4357CB7F7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0665071"/>
        <c:axId val="560665487"/>
      </c:barChart>
      <c:catAx>
        <c:axId val="560665071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560665487"/>
        <c:crosses val="autoZero"/>
        <c:auto val="1"/>
        <c:lblAlgn val="ctr"/>
        <c:lblOffset val="100"/>
        <c:noMultiLvlLbl val="0"/>
      </c:catAx>
      <c:valAx>
        <c:axId val="56066548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LV"/>
          </a:p>
        </c:txPr>
        <c:crossAx val="560665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8/27/21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27.08.21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0B203213-4979-2940-ACF0-1F5B3AB5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965" y="992365"/>
            <a:ext cx="1386376" cy="120198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CACA2ED-422D-4B38-8A92-A35029F5EA08}"/>
              </a:ext>
            </a:extLst>
          </p:cNvPr>
          <p:cNvSpPr>
            <a:spLocks noGrp="1"/>
          </p:cNvSpPr>
          <p:nvPr/>
        </p:nvSpPr>
        <p:spPr>
          <a:xfrm>
            <a:off x="2736371" y="2958897"/>
            <a:ext cx="6351563" cy="1384001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Covid-19</a:t>
            </a:r>
          </a:p>
          <a:p>
            <a:pPr>
              <a:spcAft>
                <a:spcPts val="600"/>
              </a:spcAft>
            </a:pPr>
            <a:r>
              <a:rPr lang="lv-LV" sz="3200" b="1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Vakcinācijas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Verdana"/>
                <a:ea typeface="+mj-lt"/>
                <a:cs typeface="+mj-lt"/>
              </a:rPr>
              <a:t>gaita</a:t>
            </a:r>
            <a:r>
              <a:rPr lang="en-US" sz="3200" b="1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 un </a:t>
            </a:r>
            <a:r>
              <a:rPr lang="en-US" sz="3200" b="1" dirty="0" err="1">
                <a:solidFill>
                  <a:schemeClr val="bg1"/>
                </a:solidFill>
                <a:latin typeface="Verdana"/>
                <a:ea typeface="+mj-lt"/>
                <a:cs typeface="+mj-lt"/>
              </a:rPr>
              <a:t>izaicinājumi</a:t>
            </a:r>
            <a:endParaRPr lang="en-US" b="1" dirty="0">
              <a:solidFill>
                <a:schemeClr val="bg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092926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4278303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0" y="386177"/>
            <a:ext cx="4055165" cy="37913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Kopējie dati uz 26.08.  </a:t>
            </a:r>
            <a:endParaRPr kumimoji="0" lang="lv-LV" sz="1800" b="1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B5F6C11-B0EB-4132-AEF9-2B18353C5C41}"/>
              </a:ext>
            </a:extLst>
          </p:cNvPr>
          <p:cNvSpPr txBox="1"/>
          <p:nvPr/>
        </p:nvSpPr>
        <p:spPr>
          <a:xfrm>
            <a:off x="8010940" y="1233984"/>
            <a:ext cx="4018838" cy="221599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Līdz 26.08.2021. vakcinēti </a:t>
            </a:r>
            <a:r>
              <a:rPr lang="lv-LV" sz="1600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(vismaz vienu vakcīnas devu saņēmuši)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 44.5% (843k) no </a:t>
            </a:r>
            <a:r>
              <a:rPr lang="lv-LV" sz="1600" b="1" u="sng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visiem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 iedzīvotājiem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lv-LV" sz="1600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Vakcināciju uzsākuši 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5.0% (97k)</a:t>
            </a:r>
          </a:p>
          <a:p>
            <a:pPr marL="742950" lvl="1" indent="-285750">
              <a:spcAft>
                <a:spcPts val="600"/>
              </a:spcAft>
              <a:buFont typeface="Arial"/>
              <a:buChar char="•"/>
              <a:defRPr/>
            </a:pPr>
            <a:r>
              <a:rPr lang="lv-LV" sz="1600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Vakcināciju noslēguši </a:t>
            </a:r>
            <a:r>
              <a:rPr lang="lv-LV" sz="1600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39.5% (746k)</a:t>
            </a:r>
            <a:endParaRPr kumimoji="0" lang="lv-LV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A02317-94ED-460E-B0CD-5B3FA2171291}"/>
              </a:ext>
            </a:extLst>
          </p:cNvPr>
          <p:cNvSpPr txBox="1"/>
          <p:nvPr/>
        </p:nvSpPr>
        <p:spPr>
          <a:xfrm>
            <a:off x="403101" y="5913430"/>
            <a:ext cx="11385797" cy="3693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lv-LV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Intervālā no 16.08. līdz 22.08. vidējais vakcinācijas temps bija </a:t>
            </a:r>
            <a:r>
              <a:rPr lang="lv-LV" b="1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5’052 </a:t>
            </a:r>
            <a:r>
              <a:rPr lang="lv-LV" dirty="0">
                <a:solidFill>
                  <a:srgbClr val="4472C4">
                    <a:lumMod val="50000"/>
                  </a:srgbClr>
                </a:solidFill>
                <a:latin typeface="Verdana"/>
                <a:ea typeface="+mn-lt"/>
                <a:cs typeface="Calibri" panose="020F0502020204030204"/>
              </a:rPr>
              <a:t>vakcinācijas dienā</a:t>
            </a:r>
            <a:endParaRPr kumimoji="0" lang="lv-LV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Verdana"/>
              <a:ea typeface="+mn-lt"/>
              <a:cs typeface="Calibri" panose="020F0502020204030204"/>
            </a:endParaRPr>
          </a:p>
        </p:txBody>
      </p: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EAE551E5-5A61-470B-97E0-9F3765CAD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173" y="267525"/>
            <a:ext cx="1762371" cy="695422"/>
          </a:xfrm>
          <a:prstGeom prst="rect">
            <a:avLst/>
          </a:prstGeom>
        </p:spPr>
      </p:pic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DFB21BF4-915B-4116-8A61-BC6D4112D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1771" y="3985591"/>
            <a:ext cx="4417985" cy="1568333"/>
          </a:xfrm>
          <a:prstGeom prst="rect">
            <a:avLst/>
          </a:prstGeom>
        </p:spPr>
      </p:pic>
      <p:pic>
        <p:nvPicPr>
          <p:cNvPr id="11" name="Picture 10" descr="Table&#10;&#10;Description automatically generated">
            <a:extLst>
              <a:ext uri="{FF2B5EF4-FFF2-40B4-BE49-F238E27FC236}">
                <a16:creationId xmlns:a16="http://schemas.microsoft.com/office/drawing/2014/main" id="{C7D38787-2CB2-4B4D-8A9C-0BCABF90C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44" y="1019153"/>
            <a:ext cx="7004619" cy="477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3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207453"/>
            <a:ext cx="5558319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125449" y="334317"/>
            <a:ext cx="531985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Iepriekšējo </a:t>
            </a:r>
            <a:r>
              <a:rPr lang="en-US" b="1" dirty="0" err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nedēļ</a:t>
            </a:r>
            <a:r>
              <a:rPr lang="lv-LV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u dati</a:t>
            </a:r>
            <a:endParaRPr lang="en-US" b="1" dirty="0">
              <a:solidFill>
                <a:srgbClr val="FF0000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8796F09C-DD85-254C-AAEF-83941C9BD2E5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en-LV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LV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773667E4-F2AF-42BF-86CB-1C9C738A2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373" y="1175407"/>
            <a:ext cx="9497750" cy="2372056"/>
          </a:xfrm>
          <a:prstGeom prst="rect">
            <a:avLst/>
          </a:prstGeom>
        </p:spPr>
      </p:pic>
      <p:pic>
        <p:nvPicPr>
          <p:cNvPr id="12" name="Picture 11" descr="Chart, bar chart&#10;&#10;Description automatically generated">
            <a:extLst>
              <a:ext uri="{FF2B5EF4-FFF2-40B4-BE49-F238E27FC236}">
                <a16:creationId xmlns:a16="http://schemas.microsoft.com/office/drawing/2014/main" id="{B5F60FE6-DEAF-4C40-A7F6-ECA7717C4C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796" y="3823896"/>
            <a:ext cx="9497750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48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220630"/>
            <a:ext cx="7592602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noProof="1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Aptvere iedzīvotāju grupās</a:t>
            </a:r>
            <a:endParaRPr lang="en-US" sz="1200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B2E84-2D66-47E5-B5CA-777BC2CAB644}"/>
              </a:ext>
            </a:extLst>
          </p:cNvPr>
          <p:cNvSpPr txBox="1"/>
          <p:nvPr/>
        </p:nvSpPr>
        <p:spPr>
          <a:xfrm>
            <a:off x="0" y="986673"/>
            <a:ext cx="5244716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lv-LV" sz="1800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D9C05F-2DE3-DD42-9A5E-F8DA2C3A705D}"/>
              </a:ext>
            </a:extLst>
          </p:cNvPr>
          <p:cNvSpPr/>
          <p:nvPr/>
        </p:nvSpPr>
        <p:spPr>
          <a:xfrm>
            <a:off x="682185" y="1171339"/>
            <a:ext cx="10616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endParaRPr lang="lv-LV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190C60-1D3D-44D9-9252-A6DDDA8BDAE0}"/>
              </a:ext>
            </a:extLst>
          </p:cNvPr>
          <p:cNvSpPr txBox="1"/>
          <p:nvPr/>
        </p:nvSpPr>
        <p:spPr>
          <a:xfrm>
            <a:off x="682185" y="5883959"/>
            <a:ext cx="80089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*vakcinēto vecums daļēji pārklājas ar citām indikācijām (piem. veselības nozares darbinieki, personas ar hroniskām slimībām)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D0B3461-7E26-4360-8E74-F765F5FC4A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618649"/>
              </p:ext>
            </p:extLst>
          </p:nvPr>
        </p:nvGraphicFramePr>
        <p:xfrm>
          <a:off x="893379" y="1171339"/>
          <a:ext cx="9679669" cy="4387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0432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50340"/>
            <a:ext cx="9362661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>
                <a:solidFill>
                  <a:srgbClr val="EFFAF8"/>
                </a:solidFill>
                <a:latin typeface="Verdana"/>
                <a:ea typeface="+mn-lt"/>
                <a:cs typeface="+mn-lt"/>
              </a:rPr>
              <a:t>Vakcinācijas aptveres veicināšanas pasākumi</a:t>
            </a:r>
            <a:endParaRPr lang="en-US" b="1" dirty="0">
              <a:solidFill>
                <a:schemeClr val="bg1"/>
              </a:solidFill>
              <a:latin typeface="Verdana"/>
              <a:ea typeface="+mn-lt"/>
              <a:cs typeface="+mn-lt"/>
            </a:endParaRPr>
          </a:p>
          <a:p>
            <a:endParaRPr lang="en-US" dirty="0"/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B2E84-2D66-47E5-B5CA-777BC2CAB644}"/>
              </a:ext>
            </a:extLst>
          </p:cNvPr>
          <p:cNvSpPr txBox="1"/>
          <p:nvPr/>
        </p:nvSpPr>
        <p:spPr>
          <a:xfrm>
            <a:off x="-9942" y="1027112"/>
            <a:ext cx="5244716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lv-LV" sz="1800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D9C05F-2DE3-DD42-9A5E-F8DA2C3A705D}"/>
              </a:ext>
            </a:extLst>
          </p:cNvPr>
          <p:cNvSpPr/>
          <p:nvPr/>
        </p:nvSpPr>
        <p:spPr>
          <a:xfrm>
            <a:off x="682185" y="1171339"/>
            <a:ext cx="10616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endParaRPr lang="lv-LV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A0826B-AD57-4AFE-912C-2A5C62E669C3}"/>
              </a:ext>
            </a:extLst>
          </p:cNvPr>
          <p:cNvSpPr txBox="1"/>
          <p:nvPr/>
        </p:nvSpPr>
        <p:spPr>
          <a:xfrm>
            <a:off x="257926" y="928473"/>
            <a:ext cx="11612643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lv-LV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Turpināt nodrošināt visaptverošu vakcinācijas pakalpojuma saņemšanas pārklājumu</a:t>
            </a:r>
            <a:endParaRPr lang="lv-LV" b="1" dirty="0">
              <a:solidFill>
                <a:schemeClr val="accent1">
                  <a:lumMod val="50000"/>
                </a:schemeClr>
              </a:solidFill>
              <a:latin typeface="Verdana"/>
              <a:ea typeface="+mn-lt"/>
              <a:cs typeface="+mn-lt"/>
            </a:endParaRP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/>
                <a:ea typeface="+mn-lt"/>
                <a:cs typeface="+mn-lt"/>
              </a:rPr>
              <a:t>Turpināt mājas vakcināciju senioriem 80+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Esošo ārstniecības iestāžu jaudas izmantošana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Vakcinācijas punkti tirdzniecības centros atbilstoši pieprasījumam konkrētajā novadā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Turpināt izbraukumu vakcinācijas organizēšanu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 nepieciešamības organizēt izbraukumus nedēļas nogalēs uz lielākajiem pasākumiem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Turpināt izbraukuma vakcināciju pie darba kolektīviem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Izbraukuma vakcinācijas organizēšana pa Latgales novadiem sadarbībā ar pašvaldību sociālajiem dienestiem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Izbraukuma vakcinācija Rīgas apkaimēs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Tiek apzinātas iespējas veidot vakcinācijas punktus aptiekās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lv-LV" b="1" u="sng" dirty="0">
                <a:solidFill>
                  <a:schemeClr val="accent1">
                    <a:lumMod val="50000"/>
                  </a:schemeClr>
                </a:solidFill>
                <a:latin typeface="Verdana"/>
                <a:ea typeface="+mn-lt"/>
                <a:cs typeface="+mn-lt"/>
              </a:rPr>
              <a:t>Ģimenes ārstu mobilizēšana vakcinācijas aptveres palielināšanai</a:t>
            </a:r>
          </a:p>
          <a:p>
            <a:pPr algn="just"/>
            <a:endParaRPr lang="lv-LV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b="1" u="sng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Dezinformācijas intensitātes mazināšana sociālajos tīklos, pieņēmumu atspēkošana un skaidrojoša komunikācija sadarbībā ar nacionāla un reģionāla mēroga medijiem</a:t>
            </a:r>
          </a:p>
          <a:p>
            <a:endParaRPr lang="lv-LV" b="1" u="sng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lv-LV" b="1" u="sng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sz="20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1798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000" b="1">
                <a:solidFill>
                  <a:srgbClr val="001744"/>
                </a:solidFill>
                <a:latin typeface="Times New Roman"/>
                <a:cs typeface="Times New Roman"/>
              </a:rPr>
              <a:t>Covid-19 vakcinācijas plāns </a:t>
            </a:r>
            <a:endParaRPr lang="lv-LV" sz="1000">
              <a:ea typeface="+mn-lt"/>
              <a:cs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0" y="50340"/>
            <a:ext cx="11433967" cy="1041882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Galvenie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vakcinācijas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procesa</a:t>
            </a:r>
            <a:r>
              <a:rPr lang="en-US" sz="2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izaicinājumi</a:t>
            </a:r>
            <a:endParaRPr lang="en-US" sz="2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C08549B9-2E11-5345-A3AD-A7D48ACB3314}"/>
              </a:ext>
            </a:extLst>
          </p:cNvPr>
          <p:cNvSpPr txBox="1"/>
          <p:nvPr/>
        </p:nvSpPr>
        <p:spPr>
          <a:xfrm>
            <a:off x="741436" y="648978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1000" i="1">
                <a:solidFill>
                  <a:srgbClr val="001744"/>
                </a:solidFill>
                <a:latin typeface="Times New Roman"/>
                <a:cs typeface="Times New Roman"/>
              </a:rPr>
              <a:t>Veselības Ministrija </a:t>
            </a:r>
            <a:endParaRPr lang="en-US" sz="1000" i="1">
              <a:solidFill>
                <a:srgbClr val="001744"/>
              </a:solidFill>
              <a:latin typeface="Times New Roman"/>
              <a:cs typeface="Times New Roman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B2E84-2D66-47E5-B5CA-777BC2CAB644}"/>
              </a:ext>
            </a:extLst>
          </p:cNvPr>
          <p:cNvSpPr txBox="1"/>
          <p:nvPr/>
        </p:nvSpPr>
        <p:spPr>
          <a:xfrm>
            <a:off x="-9942" y="1027112"/>
            <a:ext cx="5244716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endParaRPr lang="lv-LV" sz="1800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D9C05F-2DE3-DD42-9A5E-F8DA2C3A705D}"/>
              </a:ext>
            </a:extLst>
          </p:cNvPr>
          <p:cNvSpPr/>
          <p:nvPr/>
        </p:nvSpPr>
        <p:spPr>
          <a:xfrm>
            <a:off x="682185" y="1171339"/>
            <a:ext cx="10616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endParaRPr lang="lv-LV" b="1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  <a:p>
            <a:pPr>
              <a:spcAft>
                <a:spcPts val="600"/>
              </a:spcAft>
            </a:pPr>
            <a:endParaRPr lang="lv-LV" dirty="0">
              <a:solidFill>
                <a:srgbClr val="001744"/>
              </a:solidFill>
              <a:latin typeface="Verdana"/>
              <a:ea typeface="+mn-lt"/>
              <a:cs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A0826B-AD57-4AFE-912C-2A5C62E669C3}"/>
              </a:ext>
            </a:extLst>
          </p:cNvPr>
          <p:cNvSpPr txBox="1"/>
          <p:nvPr/>
        </p:nvSpPr>
        <p:spPr>
          <a:xfrm>
            <a:off x="146033" y="1092222"/>
            <a:ext cx="114339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LV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Joprojām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nepietiekama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aptvere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prioritāro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vakcinācijā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Vakcinācijas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procesā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iesaistījušies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 50%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ģimenes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ārstu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prakšu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Dezinformācijas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intensitāte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sociālajos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tīklos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98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21-A363-43B4-BD9A-6CDF8D0E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0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Paldies</a:t>
            </a:r>
            <a:b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par uzmanību!</a:t>
            </a:r>
            <a:endParaRPr lang="en-US" sz="3600" dirty="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3" name="Picture 2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362185F3-8C59-4292-B4E4-47624464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3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93058da-46e6-4d14-a374-ea814dcb80e8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6AECC9214EA944EA21458263CCDDF7F" ma:contentTypeVersion="11" ma:contentTypeDescription="Izveidot jaunu dokumentu." ma:contentTypeScope="" ma:versionID="33cce7134d3ea297bb1ce5de3f5d59f2">
  <xsd:schema xmlns:xsd="http://www.w3.org/2001/XMLSchema" xmlns:xs="http://www.w3.org/2001/XMLSchema" xmlns:p="http://schemas.microsoft.com/office/2006/metadata/properties" xmlns:ns2="a905034f-3881-4742-9193-78658d6d450d" xmlns:ns3="e93058da-46e6-4d14-a374-ea814dcb80e8" targetNamespace="http://schemas.microsoft.com/office/2006/metadata/properties" ma:root="true" ma:fieldsID="dda45d0afa959ec0bd0c7100957b1c50" ns2:_="" ns3:_="">
    <xsd:import namespace="a905034f-3881-4742-9193-78658d6d450d"/>
    <xsd:import namespace="e93058da-46e6-4d14-a374-ea814dcb80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5034f-3881-4742-9193-78658d6d4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058da-46e6-4d14-a374-ea814dcb80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5DD66-C5C7-4B99-BF76-837DFE6D2FC5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e93058da-46e6-4d14-a374-ea814dcb80e8"/>
    <ds:schemaRef ds:uri="a905034f-3881-4742-9193-78658d6d450d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2BB726C-FC01-4C7B-AD3D-758C0714EB10}">
  <ds:schemaRefs>
    <ds:schemaRef ds:uri="a905034f-3881-4742-9193-78658d6d450d"/>
    <ds:schemaRef ds:uri="e93058da-46e6-4d14-a374-ea814dcb80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9370</TotalTime>
  <Words>240</Words>
  <Application>Microsoft Macintosh PowerPoint</Application>
  <PresentationFormat>Widescreen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Eva Juhnevica</cp:lastModifiedBy>
  <cp:revision>175</cp:revision>
  <dcterms:created xsi:type="dcterms:W3CDTF">2020-02-13T10:50:19Z</dcterms:created>
  <dcterms:modified xsi:type="dcterms:W3CDTF">2021-08-27T07:48:12Z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0x010100C6AECC9214EA944EA21458263CCDDF7F</vt:lpwstr>
  </property>
</Properties>
</file>