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729" r:id="rId5"/>
    <p:sldId id="733" r:id="rId6"/>
    <p:sldId id="734" r:id="rId7"/>
    <p:sldId id="727" r:id="rId8"/>
    <p:sldId id="705" r:id="rId9"/>
    <p:sldId id="725" r:id="rId10"/>
    <p:sldId id="670" r:id="rId11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mīns Kalniņš" initials="AK" lastIdx="2" clrIdx="0">
    <p:extLst>
      <p:ext uri="{19B8F6BF-5375-455C-9EA6-DF929625EA0E}">
        <p15:presenceInfo xmlns:p15="http://schemas.microsoft.com/office/powerpoint/2012/main" userId="S::armins.kalnins@vm.gov.lv::49cc244b-20a5-4e93-8b7b-795fa6e807e1" providerId="AD"/>
      </p:ext>
    </p:extLst>
  </p:cmAuthor>
  <p:cmAuthor id="2" name="Edgars Labsvīrs" initials="EL" lastIdx="1" clrIdx="1">
    <p:extLst>
      <p:ext uri="{19B8F6BF-5375-455C-9EA6-DF929625EA0E}">
        <p15:presenceInfo xmlns:p15="http://schemas.microsoft.com/office/powerpoint/2012/main" userId="S::edgars.labsvirs@vm.gov.lv::d9f1cb11-6cbd-479a-8198-ee13db4857a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AF8"/>
    <a:srgbClr val="D2F5F0"/>
    <a:srgbClr val="CFEFE9"/>
    <a:srgbClr val="A4EAE1"/>
    <a:srgbClr val="77E0D2"/>
    <a:srgbClr val="49D5C3"/>
    <a:srgbClr val="1CCBB4"/>
    <a:srgbClr val="001744"/>
    <a:srgbClr val="231F20"/>
    <a:srgbClr val="DED7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4"/>
  </p:normalViewPr>
  <p:slideViewPr>
    <p:cSldViewPr snapToGrid="0">
      <p:cViewPr varScale="1">
        <p:scale>
          <a:sx n="121" d="100"/>
          <a:sy n="121" d="100"/>
        </p:scale>
        <p:origin x="200" y="2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igars%20Langins\Downloads\16.08.%20Vesel&#299;bas%20apr&#363;pe%20p&#275;c%20NACE%20un%20aptveres%20grafiks%20-%20Copy%20-%20Copy%20-%20Cop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525966511646117"/>
          <c:y val="8.7616273825019006E-2"/>
          <c:w val="0.68076975022424624"/>
          <c:h val="0.7830758921092310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'Aptveres grafiks bez ned'!$C$1</c:f>
              <c:strCache>
                <c:ptCount val="1"/>
                <c:pt idx="0">
                  <c:v>Vakcinācija noslēgta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9.5087155322580476E-3"/>
                  <c:y val="3.27332242225859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849-4DDF-B3B5-4357CB7F7650}"/>
                </c:ext>
              </c:extLst>
            </c:dLbl>
            <c:dLbl>
              <c:idx val="6"/>
              <c:layout>
                <c:manualLayout>
                  <c:x val="1.3726834480640843E-2"/>
                  <c:y val="-6.54664484451718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849-4DDF-B3B5-4357CB7F76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'Aptveres grafiks bez ned'!$B$2:$B$7</c:f>
              <c:strCache>
                <c:ptCount val="6"/>
                <c:pt idx="0">
                  <c:v>Veselības nozares darbinieki</c:v>
                </c:pt>
                <c:pt idx="1">
                  <c:v>SAC klienti un darbinieki</c:v>
                </c:pt>
                <c:pt idx="2">
                  <c:v>Personas vecumā virs 70 gadiem* </c:v>
                </c:pt>
                <c:pt idx="3">
                  <c:v>Personas ar hroniskām slimībām</c:v>
                </c:pt>
                <c:pt idx="4">
                  <c:v>Personas vecumā no 60 līdz 69 gadiem* </c:v>
                </c:pt>
                <c:pt idx="5">
                  <c:v>Izglītības iestāžu darbinieki </c:v>
                </c:pt>
              </c:strCache>
            </c:strRef>
          </c:cat>
          <c:val>
            <c:numRef>
              <c:f>'Aptveres grafiks bez ned'!$C$2:$C$7</c:f>
              <c:numCache>
                <c:formatCode>#,##0</c:formatCode>
                <c:ptCount val="6"/>
                <c:pt idx="0">
                  <c:v>47981</c:v>
                </c:pt>
                <c:pt idx="1">
                  <c:v>15044</c:v>
                </c:pt>
                <c:pt idx="2">
                  <c:v>127279</c:v>
                </c:pt>
                <c:pt idx="3">
                  <c:v>68528</c:v>
                </c:pt>
                <c:pt idx="4">
                  <c:v>119115</c:v>
                </c:pt>
                <c:pt idx="5">
                  <c:v>51792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49-4DDF-B3B5-4357CB7F7650}"/>
            </c:ext>
          </c:extLst>
        </c:ser>
        <c:ser>
          <c:idx val="1"/>
          <c:order val="1"/>
          <c:tx>
            <c:strRef>
              <c:f>'Aptveres grafiks bez ned'!$D$1</c:f>
              <c:strCache>
                <c:ptCount val="1"/>
                <c:pt idx="0">
                  <c:v>Nedēļas +</c:v>
                </c:pt>
              </c:strCache>
            </c:strRef>
          </c:tx>
          <c:spPr>
            <a:solidFill>
              <a:srgbClr val="48DC44"/>
            </a:solidFill>
            <a:ln>
              <a:noFill/>
            </a:ln>
            <a:effectLst/>
          </c:spPr>
          <c:invertIfNegative val="0"/>
          <c:cat>
            <c:strRef>
              <c:f>'Aptveres grafiks bez ned'!$B$2:$B$7</c:f>
              <c:strCache>
                <c:ptCount val="6"/>
                <c:pt idx="0">
                  <c:v>Veselības nozares darbinieki</c:v>
                </c:pt>
                <c:pt idx="1">
                  <c:v>SAC klienti un darbinieki</c:v>
                </c:pt>
                <c:pt idx="2">
                  <c:v>Personas vecumā virs 70 gadiem* </c:v>
                </c:pt>
                <c:pt idx="3">
                  <c:v>Personas ar hroniskām slimībām</c:v>
                </c:pt>
                <c:pt idx="4">
                  <c:v>Personas vecumā no 60 līdz 69 gadiem* </c:v>
                </c:pt>
                <c:pt idx="5">
                  <c:v>Izglītības iestāžu darbinieki </c:v>
                </c:pt>
              </c:strCache>
            </c:strRef>
          </c:cat>
          <c:val>
            <c:numRef>
              <c:f>'Aptveres grafiks bez ned'!$D$2:$D$7</c:f>
            </c:numRef>
          </c:val>
          <c:extLst>
            <c:ext xmlns:c16="http://schemas.microsoft.com/office/drawing/2014/chart" uri="{C3380CC4-5D6E-409C-BE32-E72D297353CC}">
              <c16:uniqueId val="{00000003-B849-4DDF-B3B5-4357CB7F7650}"/>
            </c:ext>
          </c:extLst>
        </c:ser>
        <c:ser>
          <c:idx val="2"/>
          <c:order val="2"/>
          <c:tx>
            <c:strRef>
              <c:f>'Aptveres grafiks bez ned'!$E$1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'Aptveres grafiks bez ned'!$B$2:$B$7</c:f>
              <c:strCache>
                <c:ptCount val="6"/>
                <c:pt idx="0">
                  <c:v>Veselības nozares darbinieki</c:v>
                </c:pt>
                <c:pt idx="1">
                  <c:v>SAC klienti un darbinieki</c:v>
                </c:pt>
                <c:pt idx="2">
                  <c:v>Personas vecumā virs 70 gadiem* </c:v>
                </c:pt>
                <c:pt idx="3">
                  <c:v>Personas ar hroniskām slimībām</c:v>
                </c:pt>
                <c:pt idx="4">
                  <c:v>Personas vecumā no 60 līdz 69 gadiem* </c:v>
                </c:pt>
                <c:pt idx="5">
                  <c:v>Izglītības iestāžu darbinieki </c:v>
                </c:pt>
              </c:strCache>
            </c:strRef>
          </c:cat>
          <c:val>
            <c:numRef>
              <c:f>'Aptveres grafiks bez ned'!$E$2:$E$7</c:f>
            </c:numRef>
          </c:val>
          <c:extLst>
            <c:ext xmlns:c16="http://schemas.microsoft.com/office/drawing/2014/chart" uri="{C3380CC4-5D6E-409C-BE32-E72D297353CC}">
              <c16:uniqueId val="{00000004-B849-4DDF-B3B5-4357CB7F7650}"/>
            </c:ext>
          </c:extLst>
        </c:ser>
        <c:ser>
          <c:idx val="3"/>
          <c:order val="3"/>
          <c:tx>
            <c:strRef>
              <c:f>'Aptveres grafiks bez ned'!$F$1</c:f>
              <c:strCache>
                <c:ptCount val="1"/>
                <c:pt idx="0">
                  <c:v>Pirmā deva</c:v>
                </c:pt>
              </c:strCache>
            </c:strRef>
          </c:tx>
          <c:spPr>
            <a:solidFill>
              <a:srgbClr val="76EA81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1.5847859220430079E-2"/>
                  <c:y val="3.27332242225859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849-4DDF-B3B5-4357CB7F7650}"/>
                </c:ext>
              </c:extLst>
            </c:dLbl>
            <c:dLbl>
              <c:idx val="6"/>
              <c:layout>
                <c:manualLayout>
                  <c:x val="1.832460544125351E-2"/>
                  <c:y val="-3.27332242225859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849-4DDF-B3B5-4357CB7F76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'Aptveres grafiks bez ned'!$B$2:$B$7</c:f>
              <c:strCache>
                <c:ptCount val="6"/>
                <c:pt idx="0">
                  <c:v>Veselības nozares darbinieki</c:v>
                </c:pt>
                <c:pt idx="1">
                  <c:v>SAC klienti un darbinieki</c:v>
                </c:pt>
                <c:pt idx="2">
                  <c:v>Personas vecumā virs 70 gadiem* </c:v>
                </c:pt>
                <c:pt idx="3">
                  <c:v>Personas ar hroniskām slimībām</c:v>
                </c:pt>
                <c:pt idx="4">
                  <c:v>Personas vecumā no 60 līdz 69 gadiem* </c:v>
                </c:pt>
                <c:pt idx="5">
                  <c:v>Izglītības iestāžu darbinieki </c:v>
                </c:pt>
              </c:strCache>
            </c:strRef>
          </c:cat>
          <c:val>
            <c:numRef>
              <c:f>'Aptveres grafiks bez ned'!$F$2:$F$7</c:f>
              <c:numCache>
                <c:formatCode>#,##0</c:formatCode>
                <c:ptCount val="6"/>
                <c:pt idx="0">
                  <c:v>4628</c:v>
                </c:pt>
                <c:pt idx="1">
                  <c:v>1770</c:v>
                </c:pt>
                <c:pt idx="2">
                  <c:v>8189</c:v>
                </c:pt>
                <c:pt idx="3">
                  <c:v>27294</c:v>
                </c:pt>
                <c:pt idx="4">
                  <c:v>9633</c:v>
                </c:pt>
                <c:pt idx="5">
                  <c:v>4836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849-4DDF-B3B5-4357CB7F7650}"/>
            </c:ext>
          </c:extLst>
        </c:ser>
        <c:ser>
          <c:idx val="4"/>
          <c:order val="4"/>
          <c:tx>
            <c:strRef>
              <c:f>'Aptveres grafiks bez ned'!$G$1</c:f>
              <c:strCache>
                <c:ptCount val="1"/>
                <c:pt idx="0">
                  <c:v>Nedēļas +</c:v>
                </c:pt>
              </c:strCache>
            </c:strRef>
          </c:tx>
          <c:spPr>
            <a:solidFill>
              <a:srgbClr val="A6F79D"/>
            </a:solidFill>
            <a:ln>
              <a:noFill/>
            </a:ln>
            <a:effectLst/>
          </c:spPr>
          <c:invertIfNegative val="0"/>
          <c:cat>
            <c:strRef>
              <c:f>'Aptveres grafiks bez ned'!$B$2:$B$7</c:f>
              <c:strCache>
                <c:ptCount val="6"/>
                <c:pt idx="0">
                  <c:v>Veselības nozares darbinieki</c:v>
                </c:pt>
                <c:pt idx="1">
                  <c:v>SAC klienti un darbinieki</c:v>
                </c:pt>
                <c:pt idx="2">
                  <c:v>Personas vecumā virs 70 gadiem* </c:v>
                </c:pt>
                <c:pt idx="3">
                  <c:v>Personas ar hroniskām slimībām</c:v>
                </c:pt>
                <c:pt idx="4">
                  <c:v>Personas vecumā no 60 līdz 69 gadiem* </c:v>
                </c:pt>
                <c:pt idx="5">
                  <c:v>Izglītības iestāžu darbinieki </c:v>
                </c:pt>
              </c:strCache>
            </c:strRef>
          </c:cat>
          <c:val>
            <c:numRef>
              <c:f>'Aptveres grafiks bez ned'!$G$2:$G$7</c:f>
            </c:numRef>
          </c:val>
          <c:extLst>
            <c:ext xmlns:c16="http://schemas.microsoft.com/office/drawing/2014/chart" uri="{C3380CC4-5D6E-409C-BE32-E72D297353CC}">
              <c16:uniqueId val="{00000008-B849-4DDF-B3B5-4357CB7F7650}"/>
            </c:ext>
          </c:extLst>
        </c:ser>
        <c:ser>
          <c:idx val="5"/>
          <c:order val="5"/>
          <c:tx>
            <c:strRef>
              <c:f>'Aptveres grafiks bez ned'!$H$1</c:f>
              <c:strCache>
                <c:ptCount val="1"/>
                <c:pt idx="0">
                  <c:v>Nevakcinēti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'Aptveres grafiks bez ned'!$B$2:$B$7</c:f>
              <c:strCache>
                <c:ptCount val="6"/>
                <c:pt idx="0">
                  <c:v>Veselības nozares darbinieki</c:v>
                </c:pt>
                <c:pt idx="1">
                  <c:v>SAC klienti un darbinieki</c:v>
                </c:pt>
                <c:pt idx="2">
                  <c:v>Personas vecumā virs 70 gadiem* </c:v>
                </c:pt>
                <c:pt idx="3">
                  <c:v>Personas ar hroniskām slimībām</c:v>
                </c:pt>
                <c:pt idx="4">
                  <c:v>Personas vecumā no 60 līdz 69 gadiem* </c:v>
                </c:pt>
                <c:pt idx="5">
                  <c:v>Izglītības iestāžu darbinieki </c:v>
                </c:pt>
              </c:strCache>
            </c:strRef>
          </c:cat>
          <c:val>
            <c:numRef>
              <c:f>'Aptveres grafiks bez ned'!$H$2:$H$7</c:f>
              <c:numCache>
                <c:formatCode>#,##0</c:formatCode>
                <c:ptCount val="6"/>
                <c:pt idx="0">
                  <c:v>6476</c:v>
                </c:pt>
                <c:pt idx="1">
                  <c:v>6036</c:v>
                </c:pt>
                <c:pt idx="2">
                  <c:v>146141</c:v>
                </c:pt>
                <c:pt idx="3">
                  <c:v>70178</c:v>
                </c:pt>
                <c:pt idx="4">
                  <c:v>112903</c:v>
                </c:pt>
                <c:pt idx="5">
                  <c:v>25908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849-4DDF-B3B5-4357CB7F76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60665071"/>
        <c:axId val="560665487"/>
      </c:barChart>
      <c:catAx>
        <c:axId val="56066507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LV"/>
          </a:p>
        </c:txPr>
        <c:crossAx val="560665487"/>
        <c:crosses val="autoZero"/>
        <c:auto val="1"/>
        <c:lblAlgn val="ctr"/>
        <c:lblOffset val="100"/>
        <c:noMultiLvlLbl val="0"/>
      </c:catAx>
      <c:valAx>
        <c:axId val="560665487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LV"/>
          </a:p>
        </c:txPr>
        <c:crossAx val="5606650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0B17C-9364-064F-8B71-11C38CC123AE}" type="datetimeFigureOut">
              <a:rPr lang="en-US" smtClean="0"/>
              <a:t>8/27/21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2E65F-86B8-2243-89BF-BE444905A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92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B8C0D-4947-48CF-BFB3-190A1ADF84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2B9389-B085-4F23-8CD7-DF318DC425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47915-CDDD-43D7-97B2-71BB89734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27.08.21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F57E5-346C-4633-AE24-A0826E45B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1D8AE-0F6C-44E0-93A2-D419ECEFB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67958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3AFFA-289B-41F8-B7B4-DA9F42E32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B521A5-07B5-47B1-A839-053252B12E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810C6-8D68-4F84-8E35-C139C3352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27.08.21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C26886-EF09-44B9-9CA2-EF1629661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97F2D-267C-46D1-AA1B-E1155F262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27114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BEA164-C470-459E-A05C-7EC5F30694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96014F-9F30-47C8-B106-8A58953AE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BD89F-CC49-49EF-B372-C84CEAA61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27.08.21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8D997-8E8E-4834-9B39-53DD7332B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28A78-2121-4044-947B-CBB17419A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33937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FD449-A674-4C37-AC86-BAD6BAEEC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50109-C1D9-4B91-B6B6-8C4D36B3A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58AA51-7E3B-4C89-8F1C-3B55B0D39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27.08.21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09286A-D981-4EA0-86DD-5A72CC355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9B74-FC03-463B-B522-C8559FA19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50295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CF852-1374-40BA-9597-4588FF2CA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7DB01-22B3-4735-9D2A-0D9384848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91AB5-E989-4A9B-87D1-408403F36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27.08.21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7DD53-E5BE-454D-9838-0926812B2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76FA8C-DE98-49FE-A642-7D7B92A9A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5749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14B6E-2A3F-46A8-B087-F04E82B99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6EBB8-946D-456B-BE25-E09094AAA7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563EF0-2C46-48A1-9B97-FA52E862E1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D8999F-0CE9-4DEB-B844-E6EFED6D5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27.08.21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E4B89-7661-4405-8ABA-7AEC78B74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B4490B-012D-499B-9B2F-DFE7F15B5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5357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C4093-94E9-4D2C-AE5A-CE16B0DC8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C82C9-7471-4DEF-AD4D-87761CEA6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9A584D-CA41-46A1-AF46-DDC2E95792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8B3E45-13F8-41A9-8C13-B1FF7BA08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39B6C7-8D40-447B-ACD5-06D5BF4F14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7D2331-97D4-4409-8CE1-11167DB92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27.08.21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FC3157-F213-4642-97F9-3B6161094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5880F7-6CF2-48E6-9E2A-09722F39E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42223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4EA6B-DE91-41C0-BBA8-7A2044263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7E1D1C-13CA-4385-883A-7CB859C2E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27.08.21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9B2D33-4006-49B2-9AC6-CB3B6E235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75ACC4-8E22-4C1A-ACA0-AC150C2DD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32893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64EF1-48C7-4D82-A810-028402789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27.08.21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58BBDD-580A-455A-AB8D-4D574EE01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05ADDA-239E-40C5-AF84-93D03F681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72265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889A7-7B69-4BA9-967B-92AF523E7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FECBB-1FB8-4BE0-937D-EE965F43B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638C51-300F-4F2A-AD77-4FD87334AC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B365E6-E3F1-443B-AE42-6B10BEDCE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27.08.21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FB8EA3-530D-41AD-B466-1FF7D1083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FCE3B-3F17-4D42-B92E-6D570C781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10545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8883-E417-444A-96A1-BEB76F92E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9CC2A9-EB2A-4CCC-81A2-6C42B69E6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991F6-9DAC-4A27-8797-56F46933AC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ACC5FA-1D1B-4A12-A9FE-ACABAA6B3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27.08.21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CCD3A9-F58C-413B-92A5-15E7E811B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D4B94C-1306-4A98-BD39-CAA4D7F51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02017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9B0A3B-C829-4B94-B7E1-5B17190CD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3F3617-6AFD-4CC2-AE13-238548253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6BB81-18E5-4175-9FCE-0319816ED8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FBF08-5777-4DCD-BC75-2F1982E32DBF}" type="datetimeFigureOut">
              <a:rPr lang="lv-LV" smtClean="0"/>
              <a:t>27.08.21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AF1AA-F622-4669-9A05-D9966FB847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5E6E3-34D8-4264-A62D-95E098C0C2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3912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ook, text&#10;&#10;Description automatically generated">
            <a:extLst>
              <a:ext uri="{FF2B5EF4-FFF2-40B4-BE49-F238E27FC236}">
                <a16:creationId xmlns:a16="http://schemas.microsoft.com/office/drawing/2014/main" id="{0B203213-4979-2940-ACF0-1F5B3AB58E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8965" y="992365"/>
            <a:ext cx="1386376" cy="1201987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9CACA2ED-422D-4B38-8A92-A35029F5EA08}"/>
              </a:ext>
            </a:extLst>
          </p:cNvPr>
          <p:cNvSpPr>
            <a:spLocks noGrp="1"/>
          </p:cNvSpPr>
          <p:nvPr/>
        </p:nvSpPr>
        <p:spPr>
          <a:xfrm>
            <a:off x="2736371" y="2958897"/>
            <a:ext cx="6351563" cy="1384001"/>
          </a:xfrm>
          <a:prstGeom prst="rect">
            <a:avLst/>
          </a:prstGeom>
        </p:spPr>
        <p:txBody>
          <a:bodyPr vert="horz" lIns="93957" tIns="46979" rIns="93957" bIns="46979" rtlCol="0" anchor="ctr">
            <a:noAutofit/>
          </a:bodyPr>
          <a:lstStyle>
            <a:lvl1pPr algn="ctr" defTabSz="939575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lv-LV" sz="3200" b="1" dirty="0">
                <a:solidFill>
                  <a:srgbClr val="EFFAF8"/>
                </a:solidFill>
                <a:latin typeface="Verdana"/>
                <a:ea typeface="+mj-lt"/>
                <a:cs typeface="+mj-lt"/>
              </a:rPr>
              <a:t>Covid-19</a:t>
            </a:r>
          </a:p>
          <a:p>
            <a:pPr>
              <a:spcAft>
                <a:spcPts val="600"/>
              </a:spcAft>
            </a:pPr>
            <a:r>
              <a:rPr lang="lv-LV" sz="3200" b="1" dirty="0">
                <a:solidFill>
                  <a:schemeClr val="bg1"/>
                </a:solidFill>
                <a:latin typeface="Verdana"/>
                <a:ea typeface="+mj-lt"/>
                <a:cs typeface="+mj-lt"/>
              </a:rPr>
              <a:t>Vakcinācijas</a:t>
            </a:r>
            <a:r>
              <a:rPr lang="en-US" sz="3200" b="1" dirty="0">
                <a:solidFill>
                  <a:schemeClr val="bg1"/>
                </a:solidFill>
                <a:latin typeface="Verdana"/>
                <a:ea typeface="+mj-lt"/>
                <a:cs typeface="+mj-lt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Verdana"/>
                <a:ea typeface="+mj-lt"/>
                <a:cs typeface="+mj-lt"/>
              </a:rPr>
              <a:t>gaita</a:t>
            </a:r>
            <a:r>
              <a:rPr lang="en-US" sz="3200" b="1" dirty="0">
                <a:solidFill>
                  <a:schemeClr val="bg1"/>
                </a:solidFill>
                <a:latin typeface="Verdana"/>
                <a:ea typeface="+mj-lt"/>
                <a:cs typeface="+mj-lt"/>
              </a:rPr>
              <a:t> un </a:t>
            </a:r>
            <a:r>
              <a:rPr lang="en-US" sz="3200" b="1" dirty="0" err="1">
                <a:solidFill>
                  <a:schemeClr val="bg1"/>
                </a:solidFill>
                <a:latin typeface="Verdana"/>
                <a:ea typeface="+mj-lt"/>
                <a:cs typeface="+mj-lt"/>
              </a:rPr>
              <a:t>izaicinājumi</a:t>
            </a:r>
            <a:endParaRPr lang="en-US" b="1" dirty="0">
              <a:solidFill>
                <a:schemeClr val="bg1"/>
              </a:solidFill>
              <a:latin typeface="Verdana"/>
              <a:ea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092926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EE1D29-D506-47B8-BEBF-FADB77834B7E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3">
            <a:extLst>
              <a:ext uri="{FF2B5EF4-FFF2-40B4-BE49-F238E27FC236}">
                <a16:creationId xmlns:a16="http://schemas.microsoft.com/office/drawing/2014/main" id="{ACCFC2AC-E31C-498A-BD74-8EA7288273D3}"/>
              </a:ext>
            </a:extLst>
          </p:cNvPr>
          <p:cNvSpPr txBox="1"/>
          <p:nvPr/>
        </p:nvSpPr>
        <p:spPr>
          <a:xfrm>
            <a:off x="2612416" y="6450226"/>
            <a:ext cx="1745991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00" b="1" i="0" u="none" strike="noStrike" kern="1200" cap="none" spc="0" normalizeH="0" baseline="0" noProof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Covid-19 vakcinācijas plāns </a:t>
            </a:r>
            <a:endParaRPr kumimoji="0" lang="lv-LV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A83D6B-9013-41DD-B635-51950147DF44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72A0BD-B37F-4EF8-86CE-1C2D05D347D9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E8A98CE-EA09-4BF9-B279-B0644DBCF226}"/>
              </a:ext>
            </a:extLst>
          </p:cNvPr>
          <p:cNvSpPr/>
          <p:nvPr/>
        </p:nvSpPr>
        <p:spPr>
          <a:xfrm>
            <a:off x="-339" y="181098"/>
            <a:ext cx="4278303" cy="727364"/>
          </a:xfrm>
          <a:prstGeom prst="rect">
            <a:avLst/>
          </a:prstGeom>
          <a:solidFill>
            <a:srgbClr val="001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F7841F-AC73-4381-BCB4-A6AE8E2EDA69}"/>
              </a:ext>
            </a:extLst>
          </p:cNvPr>
          <p:cNvSpPr txBox="1"/>
          <p:nvPr/>
        </p:nvSpPr>
        <p:spPr>
          <a:xfrm>
            <a:off x="0" y="386177"/>
            <a:ext cx="4055165" cy="37913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1" i="0" u="none" strike="noStrike" kern="1200" cap="none" spc="0" normalizeH="0" baseline="0" noProof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lt"/>
                <a:cs typeface="Calibri" panose="020F0502020204030204"/>
              </a:rPr>
              <a:t>Kopējie dati uz 26.08.  </a:t>
            </a:r>
            <a:endParaRPr kumimoji="0" lang="lv-LV" sz="18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/>
              <a:ea typeface="+mn-lt"/>
              <a:cs typeface="Calibri" panose="020F0502020204030204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AA543F-130E-4EF3-9D79-D3F8ED556EC8}"/>
              </a:ext>
            </a:extLst>
          </p:cNvPr>
          <p:cNvSpPr txBox="1"/>
          <p:nvPr/>
        </p:nvSpPr>
        <p:spPr>
          <a:xfrm>
            <a:off x="10656917" y="6036392"/>
            <a:ext cx="7729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Avots: NVD</a:t>
            </a:r>
            <a:endParaRPr kumimoji="0" lang="lv-LV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D2EADFC-CE48-9642-B1BD-09645942EB69}"/>
              </a:ext>
            </a:extLst>
          </p:cNvPr>
          <p:cNvSpPr txBox="1"/>
          <p:nvPr/>
        </p:nvSpPr>
        <p:spPr>
          <a:xfrm>
            <a:off x="669663" y="6451526"/>
            <a:ext cx="1252266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000" b="0" i="1" u="none" strike="noStrike" kern="1200" cap="none" spc="0" normalizeH="0" baseline="0" noProof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Veselības Ministrija </a:t>
            </a:r>
            <a:endParaRPr kumimoji="0" lang="en-US" sz="1000" b="0" i="1" u="none" strike="noStrike" kern="1200" cap="none" spc="0" normalizeH="0" baseline="0" noProof="0">
              <a:ln>
                <a:noFill/>
              </a:ln>
              <a:solidFill>
                <a:srgbClr val="001744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B5F6C11-B0EB-4132-AEF9-2B18353C5C41}"/>
              </a:ext>
            </a:extLst>
          </p:cNvPr>
          <p:cNvSpPr txBox="1"/>
          <p:nvPr/>
        </p:nvSpPr>
        <p:spPr>
          <a:xfrm>
            <a:off x="8010940" y="1233984"/>
            <a:ext cx="4018838" cy="221599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lv-LV" sz="1600" b="1" dirty="0">
                <a:solidFill>
                  <a:srgbClr val="4472C4">
                    <a:lumMod val="50000"/>
                  </a:srgbClr>
                </a:solidFill>
                <a:latin typeface="Verdana"/>
                <a:ea typeface="+mn-lt"/>
                <a:cs typeface="Calibri" panose="020F0502020204030204"/>
              </a:rPr>
              <a:t>Līdz 26.08.2021. vakcinēti </a:t>
            </a:r>
            <a:r>
              <a:rPr lang="lv-LV" sz="1600" dirty="0">
                <a:solidFill>
                  <a:srgbClr val="4472C4">
                    <a:lumMod val="50000"/>
                  </a:srgbClr>
                </a:solidFill>
                <a:latin typeface="Verdana"/>
                <a:ea typeface="+mn-lt"/>
                <a:cs typeface="Calibri" panose="020F0502020204030204"/>
              </a:rPr>
              <a:t>(vismaz vienu vakcīnas devu saņēmuši)</a:t>
            </a:r>
            <a:r>
              <a:rPr lang="lv-LV" sz="1600" b="1" dirty="0">
                <a:solidFill>
                  <a:srgbClr val="4472C4">
                    <a:lumMod val="50000"/>
                  </a:srgbClr>
                </a:solidFill>
                <a:latin typeface="Verdana"/>
                <a:ea typeface="+mn-lt"/>
                <a:cs typeface="Calibri" panose="020F0502020204030204"/>
              </a:rPr>
              <a:t> 44.5% (843k) no </a:t>
            </a:r>
            <a:r>
              <a:rPr lang="lv-LV" sz="1600" b="1" u="sng" dirty="0">
                <a:solidFill>
                  <a:srgbClr val="4472C4">
                    <a:lumMod val="50000"/>
                  </a:srgbClr>
                </a:solidFill>
                <a:latin typeface="Verdana"/>
                <a:ea typeface="+mn-lt"/>
                <a:cs typeface="Calibri" panose="020F0502020204030204"/>
              </a:rPr>
              <a:t>visiem</a:t>
            </a:r>
            <a:r>
              <a:rPr lang="lv-LV" sz="1600" b="1" dirty="0">
                <a:solidFill>
                  <a:srgbClr val="4472C4">
                    <a:lumMod val="50000"/>
                  </a:srgbClr>
                </a:solidFill>
                <a:latin typeface="Verdana"/>
                <a:ea typeface="+mn-lt"/>
                <a:cs typeface="Calibri" panose="020F0502020204030204"/>
              </a:rPr>
              <a:t> iedzīvotājiem</a:t>
            </a:r>
          </a:p>
          <a:p>
            <a:pPr marL="742950" lvl="1" indent="-285750">
              <a:spcAft>
                <a:spcPts val="600"/>
              </a:spcAft>
              <a:buFont typeface="Arial"/>
              <a:buChar char="•"/>
              <a:defRPr/>
            </a:pPr>
            <a:r>
              <a:rPr lang="lv-LV" sz="1600" dirty="0">
                <a:solidFill>
                  <a:srgbClr val="4472C4">
                    <a:lumMod val="50000"/>
                  </a:srgbClr>
                </a:solidFill>
                <a:latin typeface="Verdana"/>
                <a:ea typeface="+mn-lt"/>
                <a:cs typeface="Calibri" panose="020F0502020204030204"/>
              </a:rPr>
              <a:t>Vakcināciju uzsākuši </a:t>
            </a:r>
            <a:r>
              <a:rPr lang="lv-LV" sz="1600" b="1" dirty="0">
                <a:solidFill>
                  <a:srgbClr val="4472C4">
                    <a:lumMod val="50000"/>
                  </a:srgbClr>
                </a:solidFill>
                <a:latin typeface="Verdana"/>
                <a:ea typeface="+mn-lt"/>
                <a:cs typeface="Calibri" panose="020F0502020204030204"/>
              </a:rPr>
              <a:t>5.0% (97k)</a:t>
            </a:r>
          </a:p>
          <a:p>
            <a:pPr marL="742950" lvl="1" indent="-285750">
              <a:spcAft>
                <a:spcPts val="600"/>
              </a:spcAft>
              <a:buFont typeface="Arial"/>
              <a:buChar char="•"/>
              <a:defRPr/>
            </a:pPr>
            <a:r>
              <a:rPr lang="lv-LV" sz="1600" dirty="0">
                <a:solidFill>
                  <a:srgbClr val="4472C4">
                    <a:lumMod val="50000"/>
                  </a:srgbClr>
                </a:solidFill>
                <a:latin typeface="Verdana"/>
                <a:ea typeface="+mn-lt"/>
                <a:cs typeface="Calibri" panose="020F0502020204030204"/>
              </a:rPr>
              <a:t>Vakcināciju noslēguši </a:t>
            </a:r>
            <a:r>
              <a:rPr lang="lv-LV" sz="1600" b="1" dirty="0">
                <a:solidFill>
                  <a:srgbClr val="4472C4">
                    <a:lumMod val="50000"/>
                  </a:srgbClr>
                </a:solidFill>
                <a:latin typeface="Verdana"/>
                <a:ea typeface="+mn-lt"/>
                <a:cs typeface="Calibri" panose="020F0502020204030204"/>
              </a:rPr>
              <a:t>39.5% (746k)</a:t>
            </a:r>
            <a:endParaRPr kumimoji="0" lang="lv-LV" sz="16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Verdana"/>
              <a:ea typeface="+mn-lt"/>
              <a:cs typeface="Calibri" panose="020F0502020204030204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FA02317-94ED-460E-B0CD-5B3FA2171291}"/>
              </a:ext>
            </a:extLst>
          </p:cNvPr>
          <p:cNvSpPr txBox="1"/>
          <p:nvPr/>
        </p:nvSpPr>
        <p:spPr>
          <a:xfrm>
            <a:off x="403101" y="5913430"/>
            <a:ext cx="11385797" cy="36933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lv-LV" dirty="0">
                <a:solidFill>
                  <a:srgbClr val="4472C4">
                    <a:lumMod val="50000"/>
                  </a:srgbClr>
                </a:solidFill>
                <a:latin typeface="Verdana"/>
                <a:ea typeface="+mn-lt"/>
                <a:cs typeface="Calibri" panose="020F0502020204030204"/>
              </a:rPr>
              <a:t>Intervālā no 16.08. līdz 22.08. vidējais vakcinācijas temps bija </a:t>
            </a:r>
            <a:r>
              <a:rPr lang="lv-LV" b="1" dirty="0">
                <a:solidFill>
                  <a:srgbClr val="4472C4">
                    <a:lumMod val="50000"/>
                  </a:srgbClr>
                </a:solidFill>
                <a:latin typeface="Verdana"/>
                <a:ea typeface="+mn-lt"/>
                <a:cs typeface="Calibri" panose="020F0502020204030204"/>
              </a:rPr>
              <a:t>5’052 </a:t>
            </a:r>
            <a:r>
              <a:rPr lang="lv-LV" dirty="0">
                <a:solidFill>
                  <a:srgbClr val="4472C4">
                    <a:lumMod val="50000"/>
                  </a:srgbClr>
                </a:solidFill>
                <a:latin typeface="Verdana"/>
                <a:ea typeface="+mn-lt"/>
                <a:cs typeface="Calibri" panose="020F0502020204030204"/>
              </a:rPr>
              <a:t>vakcinācijas dienā</a:t>
            </a:r>
            <a:endParaRPr kumimoji="0" lang="lv-LV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Verdana"/>
              <a:ea typeface="+mn-lt"/>
              <a:cs typeface="Calibri" panose="020F0502020204030204"/>
            </a:endParaRPr>
          </a:p>
        </p:txBody>
      </p:sp>
      <p:pic>
        <p:nvPicPr>
          <p:cNvPr id="15" name="Picture 14" descr="Text&#10;&#10;Description automatically generated">
            <a:extLst>
              <a:ext uri="{FF2B5EF4-FFF2-40B4-BE49-F238E27FC236}">
                <a16:creationId xmlns:a16="http://schemas.microsoft.com/office/drawing/2014/main" id="{EAE551E5-5A61-470B-97E0-9F3765CADC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9173" y="267525"/>
            <a:ext cx="1762371" cy="695422"/>
          </a:xfrm>
          <a:prstGeom prst="rect">
            <a:avLst/>
          </a:prstGeom>
        </p:spPr>
      </p:pic>
      <p:pic>
        <p:nvPicPr>
          <p:cNvPr id="7" name="Picture 6" descr="Table&#10;&#10;Description automatically generated">
            <a:extLst>
              <a:ext uri="{FF2B5EF4-FFF2-40B4-BE49-F238E27FC236}">
                <a16:creationId xmlns:a16="http://schemas.microsoft.com/office/drawing/2014/main" id="{DFB21BF4-915B-4116-8A61-BC6D4112DD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1771" y="3985591"/>
            <a:ext cx="4417985" cy="1568333"/>
          </a:xfrm>
          <a:prstGeom prst="rect">
            <a:avLst/>
          </a:prstGeom>
        </p:spPr>
      </p:pic>
      <p:pic>
        <p:nvPicPr>
          <p:cNvPr id="11" name="Picture 10" descr="Table&#10;&#10;Description automatically generated">
            <a:extLst>
              <a:ext uri="{FF2B5EF4-FFF2-40B4-BE49-F238E27FC236}">
                <a16:creationId xmlns:a16="http://schemas.microsoft.com/office/drawing/2014/main" id="{C7D38787-2CB2-4B4D-8A9C-0BCABF90C5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244" y="1019153"/>
            <a:ext cx="7004619" cy="4776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23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EE1D29-D506-47B8-BEBF-FADB77834B7E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3">
            <a:extLst>
              <a:ext uri="{FF2B5EF4-FFF2-40B4-BE49-F238E27FC236}">
                <a16:creationId xmlns:a16="http://schemas.microsoft.com/office/drawing/2014/main" id="{ACCFC2AC-E31C-498A-BD74-8EA7288273D3}"/>
              </a:ext>
            </a:extLst>
          </p:cNvPr>
          <p:cNvSpPr txBox="1"/>
          <p:nvPr/>
        </p:nvSpPr>
        <p:spPr>
          <a:xfrm>
            <a:off x="2612416" y="6450226"/>
            <a:ext cx="1745991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en-LV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000" b="1">
                <a:solidFill>
                  <a:srgbClr val="001744"/>
                </a:solidFill>
                <a:latin typeface="Times New Roman"/>
                <a:cs typeface="Times New Roman"/>
              </a:rPr>
              <a:t>Covid-19 vakcinācijas plāns </a:t>
            </a:r>
            <a:endParaRPr lang="lv-LV" sz="1000">
              <a:ea typeface="+mn-lt"/>
              <a:cs typeface="+mn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A83D6B-9013-41DD-B635-51950147DF44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72A0BD-B37F-4EF8-86CE-1C2D05D347D9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E8A98CE-EA09-4BF9-B279-B0644DBCF226}"/>
              </a:ext>
            </a:extLst>
          </p:cNvPr>
          <p:cNvSpPr/>
          <p:nvPr/>
        </p:nvSpPr>
        <p:spPr>
          <a:xfrm>
            <a:off x="0" y="207453"/>
            <a:ext cx="5558319" cy="727364"/>
          </a:xfrm>
          <a:prstGeom prst="rect">
            <a:avLst/>
          </a:prstGeom>
          <a:solidFill>
            <a:srgbClr val="001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F7841F-AC73-4381-BCB4-A6AE8E2EDA69}"/>
              </a:ext>
            </a:extLst>
          </p:cNvPr>
          <p:cNvSpPr txBox="1"/>
          <p:nvPr/>
        </p:nvSpPr>
        <p:spPr>
          <a:xfrm>
            <a:off x="125449" y="334317"/>
            <a:ext cx="5319854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LV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b="1" dirty="0">
                <a:solidFill>
                  <a:srgbClr val="EFFAF8"/>
                </a:solidFill>
                <a:latin typeface="Verdana"/>
                <a:ea typeface="+mn-lt"/>
                <a:cs typeface="+mn-lt"/>
              </a:rPr>
              <a:t>Iepriekšējo </a:t>
            </a:r>
            <a:r>
              <a:rPr lang="en-US" b="1" dirty="0" err="1">
                <a:solidFill>
                  <a:srgbClr val="EFFAF8"/>
                </a:solidFill>
                <a:latin typeface="Verdana"/>
                <a:ea typeface="+mn-lt"/>
                <a:cs typeface="+mn-lt"/>
              </a:rPr>
              <a:t>nedēļ</a:t>
            </a:r>
            <a:r>
              <a:rPr lang="lv-LV" b="1" dirty="0">
                <a:solidFill>
                  <a:srgbClr val="EFFAF8"/>
                </a:solidFill>
                <a:latin typeface="Verdana"/>
                <a:ea typeface="+mn-lt"/>
                <a:cs typeface="+mn-lt"/>
              </a:rPr>
              <a:t>u dati</a:t>
            </a:r>
            <a:endParaRPr lang="en-US" b="1" dirty="0">
              <a:solidFill>
                <a:srgbClr val="FF0000"/>
              </a:solidFill>
              <a:latin typeface="Verdana"/>
              <a:ea typeface="+mn-lt"/>
              <a:cs typeface="+mn-lt"/>
            </a:endParaRP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8796F09C-DD85-254C-AAEF-83941C9BD2E5}"/>
              </a:ext>
            </a:extLst>
          </p:cNvPr>
          <p:cNvSpPr txBox="1"/>
          <p:nvPr/>
        </p:nvSpPr>
        <p:spPr>
          <a:xfrm>
            <a:off x="669663" y="6451526"/>
            <a:ext cx="1252266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en-LV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LV" sz="1000" i="1">
                <a:solidFill>
                  <a:srgbClr val="001744"/>
                </a:solidFill>
                <a:latin typeface="Times New Roman"/>
                <a:cs typeface="Times New Roman"/>
              </a:rPr>
              <a:t>Veselības Ministrija </a:t>
            </a:r>
            <a:endParaRPr lang="en-US" sz="1000" i="1">
              <a:solidFill>
                <a:srgbClr val="001744"/>
              </a:solidFill>
              <a:latin typeface="Times New Roman"/>
              <a:cs typeface="Times New Roman"/>
            </a:endParaRPr>
          </a:p>
        </p:txBody>
      </p:sp>
      <p:pic>
        <p:nvPicPr>
          <p:cNvPr id="3" name="Picture 2" descr="Chart, bar chart&#10;&#10;Description automatically generated">
            <a:extLst>
              <a:ext uri="{FF2B5EF4-FFF2-40B4-BE49-F238E27FC236}">
                <a16:creationId xmlns:a16="http://schemas.microsoft.com/office/drawing/2014/main" id="{773667E4-F2AF-42BF-86CB-1C9C738A22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5373" y="1175407"/>
            <a:ext cx="9497750" cy="2372056"/>
          </a:xfrm>
          <a:prstGeom prst="rect">
            <a:avLst/>
          </a:prstGeom>
        </p:spPr>
      </p:pic>
      <p:pic>
        <p:nvPicPr>
          <p:cNvPr id="12" name="Picture 11" descr="Chart, bar chart&#10;&#10;Description automatically generated">
            <a:extLst>
              <a:ext uri="{FF2B5EF4-FFF2-40B4-BE49-F238E27FC236}">
                <a16:creationId xmlns:a16="http://schemas.microsoft.com/office/drawing/2014/main" id="{B5F60FE6-DEAF-4C40-A7F6-ECA7717C4C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796" y="3823896"/>
            <a:ext cx="9497750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248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EE1D29-D506-47B8-BEBF-FADB77834B7E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3">
            <a:extLst>
              <a:ext uri="{FF2B5EF4-FFF2-40B4-BE49-F238E27FC236}">
                <a16:creationId xmlns:a16="http://schemas.microsoft.com/office/drawing/2014/main" id="{ACCFC2AC-E31C-498A-BD74-8EA7288273D3}"/>
              </a:ext>
            </a:extLst>
          </p:cNvPr>
          <p:cNvSpPr txBox="1"/>
          <p:nvPr/>
        </p:nvSpPr>
        <p:spPr>
          <a:xfrm>
            <a:off x="2612416" y="6450226"/>
            <a:ext cx="1745991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000" b="1">
                <a:solidFill>
                  <a:srgbClr val="001744"/>
                </a:solidFill>
                <a:latin typeface="Times New Roman"/>
                <a:cs typeface="Times New Roman"/>
              </a:rPr>
              <a:t>Covid-19 vakcinācijas plāns </a:t>
            </a:r>
            <a:endParaRPr lang="lv-LV" sz="1000">
              <a:ea typeface="+mn-lt"/>
              <a:cs typeface="+mn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A83D6B-9013-41DD-B635-51950147DF44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72A0BD-B37F-4EF8-86CE-1C2D05D347D9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E8A98CE-EA09-4BF9-B279-B0644DBCF226}"/>
              </a:ext>
            </a:extLst>
          </p:cNvPr>
          <p:cNvSpPr/>
          <p:nvPr/>
        </p:nvSpPr>
        <p:spPr>
          <a:xfrm>
            <a:off x="0" y="220630"/>
            <a:ext cx="7592602" cy="727364"/>
          </a:xfrm>
          <a:prstGeom prst="rect">
            <a:avLst/>
          </a:prstGeom>
          <a:solidFill>
            <a:srgbClr val="001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b="1" noProof="1">
                <a:solidFill>
                  <a:srgbClr val="EFFAF8"/>
                </a:solidFill>
                <a:latin typeface="Verdana"/>
                <a:ea typeface="+mn-lt"/>
                <a:cs typeface="+mn-lt"/>
              </a:rPr>
              <a:t>Aptvere iedzīvotāju grupās</a:t>
            </a:r>
            <a:endParaRPr lang="en-US" sz="1200" dirty="0"/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C08549B9-2E11-5345-A3AD-A7D48ACB3314}"/>
              </a:ext>
            </a:extLst>
          </p:cNvPr>
          <p:cNvSpPr txBox="1"/>
          <p:nvPr/>
        </p:nvSpPr>
        <p:spPr>
          <a:xfrm>
            <a:off x="741436" y="6489786"/>
            <a:ext cx="1252266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x-none" sz="1000" i="1">
                <a:solidFill>
                  <a:srgbClr val="001744"/>
                </a:solidFill>
                <a:latin typeface="Times New Roman"/>
                <a:cs typeface="Times New Roman"/>
              </a:rPr>
              <a:t>Veselības Ministrija </a:t>
            </a:r>
            <a:endParaRPr lang="en-US" sz="1000" i="1">
              <a:solidFill>
                <a:srgbClr val="001744"/>
              </a:solidFill>
              <a:latin typeface="Times New Roman"/>
              <a:cs typeface="Times New Roman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9B2E84-2D66-47E5-B5CA-777BC2CAB644}"/>
              </a:ext>
            </a:extLst>
          </p:cNvPr>
          <p:cNvSpPr txBox="1"/>
          <p:nvPr/>
        </p:nvSpPr>
        <p:spPr>
          <a:xfrm>
            <a:off x="0" y="986673"/>
            <a:ext cx="5244716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endParaRPr lang="lv-LV" sz="1800">
              <a:solidFill>
                <a:srgbClr val="000000"/>
              </a:solidFill>
              <a:latin typeface="Verdana"/>
              <a:ea typeface="Verdana"/>
              <a:cs typeface="+mn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6D9C05F-2DE3-DD42-9A5E-F8DA2C3A705D}"/>
              </a:ext>
            </a:extLst>
          </p:cNvPr>
          <p:cNvSpPr/>
          <p:nvPr/>
        </p:nvSpPr>
        <p:spPr>
          <a:xfrm>
            <a:off x="682185" y="1171339"/>
            <a:ext cx="106164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lv-LV" b="1" dirty="0">
              <a:solidFill>
                <a:srgbClr val="001744"/>
              </a:solidFill>
              <a:latin typeface="Verdana"/>
              <a:ea typeface="+mn-lt"/>
              <a:cs typeface="+mn-lt"/>
            </a:endParaRPr>
          </a:p>
          <a:p>
            <a:endParaRPr lang="lv-LV" b="1" dirty="0">
              <a:solidFill>
                <a:srgbClr val="001744"/>
              </a:solidFill>
              <a:latin typeface="Verdana"/>
              <a:ea typeface="+mn-lt"/>
              <a:cs typeface="+mn-lt"/>
            </a:endParaRPr>
          </a:p>
          <a:p>
            <a:pPr>
              <a:spcAft>
                <a:spcPts val="600"/>
              </a:spcAft>
            </a:pPr>
            <a:endParaRPr lang="lv-LV" dirty="0">
              <a:solidFill>
                <a:srgbClr val="001744"/>
              </a:solidFill>
              <a:latin typeface="Verdana"/>
              <a:ea typeface="+mn-lt"/>
              <a:cs typeface="+mn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190C60-1D3D-44D9-9252-A6DDDA8BDAE0}"/>
              </a:ext>
            </a:extLst>
          </p:cNvPr>
          <p:cNvSpPr txBox="1"/>
          <p:nvPr/>
        </p:nvSpPr>
        <p:spPr>
          <a:xfrm>
            <a:off x="682185" y="5883959"/>
            <a:ext cx="80089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*vakcinēto vecums daļēji pārklājas ar citām indikācijām (piem. veselības nozares darbinieki, personas ar hroniskām slimībām)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8D0B3461-7E26-4360-8E74-F765F5FC4A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4618649"/>
              </p:ext>
            </p:extLst>
          </p:nvPr>
        </p:nvGraphicFramePr>
        <p:xfrm>
          <a:off x="893379" y="1171339"/>
          <a:ext cx="9679669" cy="43878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30432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EE1D29-D506-47B8-BEBF-FADB77834B7E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3">
            <a:extLst>
              <a:ext uri="{FF2B5EF4-FFF2-40B4-BE49-F238E27FC236}">
                <a16:creationId xmlns:a16="http://schemas.microsoft.com/office/drawing/2014/main" id="{ACCFC2AC-E31C-498A-BD74-8EA7288273D3}"/>
              </a:ext>
            </a:extLst>
          </p:cNvPr>
          <p:cNvSpPr txBox="1"/>
          <p:nvPr/>
        </p:nvSpPr>
        <p:spPr>
          <a:xfrm>
            <a:off x="2612416" y="6450226"/>
            <a:ext cx="1745991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000" b="1">
                <a:solidFill>
                  <a:srgbClr val="001744"/>
                </a:solidFill>
                <a:latin typeface="Times New Roman"/>
                <a:cs typeface="Times New Roman"/>
              </a:rPr>
              <a:t>Covid-19 vakcinācijas plāns </a:t>
            </a:r>
            <a:endParaRPr lang="lv-LV" sz="1000">
              <a:ea typeface="+mn-lt"/>
              <a:cs typeface="+mn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A83D6B-9013-41DD-B635-51950147DF44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72A0BD-B37F-4EF8-86CE-1C2D05D347D9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E8A98CE-EA09-4BF9-B279-B0644DBCF226}"/>
              </a:ext>
            </a:extLst>
          </p:cNvPr>
          <p:cNvSpPr/>
          <p:nvPr/>
        </p:nvSpPr>
        <p:spPr>
          <a:xfrm>
            <a:off x="0" y="50340"/>
            <a:ext cx="9362661" cy="727364"/>
          </a:xfrm>
          <a:prstGeom prst="rect">
            <a:avLst/>
          </a:prstGeom>
          <a:solidFill>
            <a:srgbClr val="001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b="1" dirty="0">
                <a:solidFill>
                  <a:srgbClr val="EFFAF8"/>
                </a:solidFill>
                <a:latin typeface="Verdana"/>
                <a:ea typeface="+mn-lt"/>
                <a:cs typeface="+mn-lt"/>
              </a:rPr>
              <a:t>Vakcinācijas aptveres veicināšanas pasākumi</a:t>
            </a:r>
            <a:endParaRPr lang="en-US" b="1" dirty="0">
              <a:solidFill>
                <a:schemeClr val="bg1"/>
              </a:solidFill>
              <a:latin typeface="Verdana"/>
              <a:ea typeface="+mn-lt"/>
              <a:cs typeface="+mn-lt"/>
            </a:endParaRPr>
          </a:p>
          <a:p>
            <a:endParaRPr lang="en-US" dirty="0"/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C08549B9-2E11-5345-A3AD-A7D48ACB3314}"/>
              </a:ext>
            </a:extLst>
          </p:cNvPr>
          <p:cNvSpPr txBox="1"/>
          <p:nvPr/>
        </p:nvSpPr>
        <p:spPr>
          <a:xfrm>
            <a:off x="741436" y="6489786"/>
            <a:ext cx="1252266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x-none" sz="1000" i="1">
                <a:solidFill>
                  <a:srgbClr val="001744"/>
                </a:solidFill>
                <a:latin typeface="Times New Roman"/>
                <a:cs typeface="Times New Roman"/>
              </a:rPr>
              <a:t>Veselības Ministrija </a:t>
            </a:r>
            <a:endParaRPr lang="en-US" sz="1000" i="1">
              <a:solidFill>
                <a:srgbClr val="001744"/>
              </a:solidFill>
              <a:latin typeface="Times New Roman"/>
              <a:cs typeface="Times New Roman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9B2E84-2D66-47E5-B5CA-777BC2CAB644}"/>
              </a:ext>
            </a:extLst>
          </p:cNvPr>
          <p:cNvSpPr txBox="1"/>
          <p:nvPr/>
        </p:nvSpPr>
        <p:spPr>
          <a:xfrm>
            <a:off x="-9942" y="1027112"/>
            <a:ext cx="5244716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endParaRPr lang="lv-LV" sz="1800">
              <a:solidFill>
                <a:srgbClr val="000000"/>
              </a:solidFill>
              <a:latin typeface="Verdana"/>
              <a:ea typeface="Verdana"/>
              <a:cs typeface="+mn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6D9C05F-2DE3-DD42-9A5E-F8DA2C3A705D}"/>
              </a:ext>
            </a:extLst>
          </p:cNvPr>
          <p:cNvSpPr/>
          <p:nvPr/>
        </p:nvSpPr>
        <p:spPr>
          <a:xfrm>
            <a:off x="682185" y="1171339"/>
            <a:ext cx="106164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lv-LV" b="1" dirty="0">
              <a:solidFill>
                <a:srgbClr val="001744"/>
              </a:solidFill>
              <a:latin typeface="Verdana"/>
              <a:ea typeface="+mn-lt"/>
              <a:cs typeface="+mn-lt"/>
            </a:endParaRPr>
          </a:p>
          <a:p>
            <a:endParaRPr lang="lv-LV" b="1" dirty="0">
              <a:solidFill>
                <a:srgbClr val="001744"/>
              </a:solidFill>
              <a:latin typeface="Verdana"/>
              <a:ea typeface="+mn-lt"/>
              <a:cs typeface="+mn-lt"/>
            </a:endParaRPr>
          </a:p>
          <a:p>
            <a:pPr>
              <a:spcAft>
                <a:spcPts val="600"/>
              </a:spcAft>
            </a:pPr>
            <a:endParaRPr lang="lv-LV" dirty="0">
              <a:solidFill>
                <a:srgbClr val="001744"/>
              </a:solidFill>
              <a:latin typeface="Verdana"/>
              <a:ea typeface="+mn-lt"/>
              <a:cs typeface="+mn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AA0826B-AD57-4AFE-912C-2A5C62E669C3}"/>
              </a:ext>
            </a:extLst>
          </p:cNvPr>
          <p:cNvSpPr txBox="1"/>
          <p:nvPr/>
        </p:nvSpPr>
        <p:spPr>
          <a:xfrm>
            <a:off x="257926" y="928473"/>
            <a:ext cx="11612643" cy="6217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/>
            <a:r>
              <a:rPr lang="lv-LV" b="1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Turpināt nodrošināt visaptverošu vakcinācijas pakalpojuma saņemšanas pārklājumu</a:t>
            </a:r>
            <a:endParaRPr lang="lv-LV" b="1" dirty="0">
              <a:solidFill>
                <a:schemeClr val="accent1">
                  <a:lumMod val="50000"/>
                </a:schemeClr>
              </a:solidFill>
              <a:latin typeface="Verdana"/>
              <a:ea typeface="+mn-lt"/>
              <a:cs typeface="+mn-lt"/>
            </a:endParaRP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Verdana"/>
                <a:ea typeface="+mn-lt"/>
                <a:cs typeface="+mn-lt"/>
              </a:rPr>
              <a:t>Turpināt mājas vakcināciju senioriem 80+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lv-LV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Esošo ārstniecības iestāžu jaudas izmantošana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lv-LV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Vakcinācijas punkti tirdzniecības centros atbilstoši pieprasījumam konkrētajā novadā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lv-LV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Turpināt izbraukumu vakcinācijas organizēšanu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lv-LV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Pēc nepieciešamības organizēt izbraukumus nedēļas nogalēs uz lielākajiem pasākumiem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lv-LV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Turpināt izbraukuma vakcināciju pie darba kolektīviem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lv-LV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Izbraukuma vakcinācijas organizēšana pa Latgales novadiem sadarbībā ar pašvaldību sociālajiem dienestiem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lv-LV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Izbraukuma vakcinācija Rīgas apkaimēs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Tiek apzinātas iespējas veidot vakcinācijas punktus aptiekās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v-LV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lv-LV" b="1" u="sng" dirty="0">
                <a:solidFill>
                  <a:schemeClr val="accent1">
                    <a:lumMod val="50000"/>
                  </a:schemeClr>
                </a:solidFill>
                <a:latin typeface="Verdana"/>
                <a:ea typeface="+mn-lt"/>
                <a:cs typeface="+mn-lt"/>
              </a:rPr>
              <a:t>Ģimenes ārstu mobilizēšana vakcinācijas aptveres palielināšanai</a:t>
            </a:r>
          </a:p>
          <a:p>
            <a:pPr algn="just"/>
            <a:endParaRPr lang="lv-LV" b="1" u="sng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b="1" u="sng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Dezinformācijas intensitātes mazināšana sociālajos tīklos, pieņēmumu atspēkošana un skaidrojoša komunikācija sadarbībā ar nacionāla un reģionāla mēroga medijiem</a:t>
            </a:r>
          </a:p>
          <a:p>
            <a:endParaRPr lang="lv-LV" b="1" u="sng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lv-LV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lv-LV" b="1" u="sng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lv-LV" sz="20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798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EE1D29-D506-47B8-BEBF-FADB77834B7E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3">
            <a:extLst>
              <a:ext uri="{FF2B5EF4-FFF2-40B4-BE49-F238E27FC236}">
                <a16:creationId xmlns:a16="http://schemas.microsoft.com/office/drawing/2014/main" id="{ACCFC2AC-E31C-498A-BD74-8EA7288273D3}"/>
              </a:ext>
            </a:extLst>
          </p:cNvPr>
          <p:cNvSpPr txBox="1"/>
          <p:nvPr/>
        </p:nvSpPr>
        <p:spPr>
          <a:xfrm>
            <a:off x="2612416" y="6450226"/>
            <a:ext cx="1745991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000" b="1">
                <a:solidFill>
                  <a:srgbClr val="001744"/>
                </a:solidFill>
                <a:latin typeface="Times New Roman"/>
                <a:cs typeface="Times New Roman"/>
              </a:rPr>
              <a:t>Covid-19 vakcinācijas plāns </a:t>
            </a:r>
            <a:endParaRPr lang="lv-LV" sz="1000">
              <a:ea typeface="+mn-lt"/>
              <a:cs typeface="+mn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A83D6B-9013-41DD-B635-51950147DF44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72A0BD-B37F-4EF8-86CE-1C2D05D347D9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E8A98CE-EA09-4BF9-B279-B0644DBCF226}"/>
              </a:ext>
            </a:extLst>
          </p:cNvPr>
          <p:cNvSpPr/>
          <p:nvPr/>
        </p:nvSpPr>
        <p:spPr>
          <a:xfrm>
            <a:off x="0" y="50340"/>
            <a:ext cx="11433967" cy="1041882"/>
          </a:xfrm>
          <a:prstGeom prst="rect">
            <a:avLst/>
          </a:prstGeom>
          <a:solidFill>
            <a:srgbClr val="001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Galvenie</a:t>
            </a:r>
            <a:r>
              <a:rPr lang="en-US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vakcinācijas</a:t>
            </a:r>
            <a:r>
              <a:rPr lang="en-US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procesa</a:t>
            </a:r>
            <a:r>
              <a:rPr lang="en-US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0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izaicinājumi</a:t>
            </a:r>
            <a:endParaRPr lang="en-US" sz="2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C08549B9-2E11-5345-A3AD-A7D48ACB3314}"/>
              </a:ext>
            </a:extLst>
          </p:cNvPr>
          <p:cNvSpPr txBox="1"/>
          <p:nvPr/>
        </p:nvSpPr>
        <p:spPr>
          <a:xfrm>
            <a:off x="741436" y="6489786"/>
            <a:ext cx="1252266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x-none" sz="1000" i="1">
                <a:solidFill>
                  <a:srgbClr val="001744"/>
                </a:solidFill>
                <a:latin typeface="Times New Roman"/>
                <a:cs typeface="Times New Roman"/>
              </a:rPr>
              <a:t>Veselības Ministrija </a:t>
            </a:r>
            <a:endParaRPr lang="en-US" sz="1000" i="1">
              <a:solidFill>
                <a:srgbClr val="001744"/>
              </a:solidFill>
              <a:latin typeface="Times New Roman"/>
              <a:cs typeface="Times New Roman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9B2E84-2D66-47E5-B5CA-777BC2CAB644}"/>
              </a:ext>
            </a:extLst>
          </p:cNvPr>
          <p:cNvSpPr txBox="1"/>
          <p:nvPr/>
        </p:nvSpPr>
        <p:spPr>
          <a:xfrm>
            <a:off x="-9942" y="1027112"/>
            <a:ext cx="5244716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endParaRPr lang="lv-LV" sz="1800">
              <a:solidFill>
                <a:srgbClr val="000000"/>
              </a:solidFill>
              <a:latin typeface="Verdana"/>
              <a:ea typeface="Verdana"/>
              <a:cs typeface="+mn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6D9C05F-2DE3-DD42-9A5E-F8DA2C3A705D}"/>
              </a:ext>
            </a:extLst>
          </p:cNvPr>
          <p:cNvSpPr/>
          <p:nvPr/>
        </p:nvSpPr>
        <p:spPr>
          <a:xfrm>
            <a:off x="682185" y="1171339"/>
            <a:ext cx="106164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lv-LV" b="1" dirty="0">
              <a:solidFill>
                <a:srgbClr val="001744"/>
              </a:solidFill>
              <a:latin typeface="Verdana"/>
              <a:ea typeface="+mn-lt"/>
              <a:cs typeface="+mn-lt"/>
            </a:endParaRPr>
          </a:p>
          <a:p>
            <a:endParaRPr lang="lv-LV" b="1" dirty="0">
              <a:solidFill>
                <a:srgbClr val="001744"/>
              </a:solidFill>
              <a:latin typeface="Verdana"/>
              <a:ea typeface="+mn-lt"/>
              <a:cs typeface="+mn-lt"/>
            </a:endParaRPr>
          </a:p>
          <a:p>
            <a:pPr>
              <a:spcAft>
                <a:spcPts val="600"/>
              </a:spcAft>
            </a:pPr>
            <a:endParaRPr lang="lv-LV" dirty="0">
              <a:solidFill>
                <a:srgbClr val="001744"/>
              </a:solidFill>
              <a:latin typeface="Verdana"/>
              <a:ea typeface="+mn-lt"/>
              <a:cs typeface="+mn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AA0826B-AD57-4AFE-912C-2A5C62E669C3}"/>
              </a:ext>
            </a:extLst>
          </p:cNvPr>
          <p:cNvSpPr txBox="1"/>
          <p:nvPr/>
        </p:nvSpPr>
        <p:spPr>
          <a:xfrm>
            <a:off x="146033" y="1092222"/>
            <a:ext cx="1143396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LV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Joprojām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nepietiekama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aptvere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prioritāro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grupu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vakcinācijā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Vakcinācijas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procesā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iesaistījušies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ap 50%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ģimenes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ārstu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prakšu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Dezinformācijas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intensitāte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sociālajos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tīklos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982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F7B21-A363-43B4-BD9A-6CDF8D0EF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3032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chemeClr val="bg1"/>
                </a:solidFill>
                <a:latin typeface="Verdana"/>
                <a:ea typeface="Verdana"/>
              </a:rPr>
              <a:t>Paldies</a:t>
            </a:r>
            <a:br>
              <a:rPr lang="lv-LV" sz="3600" b="1" dirty="0">
                <a:solidFill>
                  <a:schemeClr val="bg1"/>
                </a:solidFill>
                <a:latin typeface="Verdana"/>
                <a:ea typeface="Verdana"/>
              </a:rPr>
            </a:br>
            <a:r>
              <a:rPr lang="lv-LV" sz="3600" b="1" dirty="0">
                <a:solidFill>
                  <a:schemeClr val="bg1"/>
                </a:solidFill>
                <a:latin typeface="Verdana"/>
                <a:ea typeface="Verdana"/>
              </a:rPr>
              <a:t>par uzmanību!</a:t>
            </a:r>
            <a:endParaRPr lang="en-US" sz="3600" dirty="0">
              <a:solidFill>
                <a:schemeClr val="bg1"/>
              </a:solidFill>
              <a:cs typeface="Calibri Light"/>
            </a:endParaRPr>
          </a:p>
        </p:txBody>
      </p:sp>
      <p:pic>
        <p:nvPicPr>
          <p:cNvPr id="3" name="Picture 2" descr="A picture containing book, text&#10;&#10;Description automatically generated">
            <a:extLst>
              <a:ext uri="{FF2B5EF4-FFF2-40B4-BE49-F238E27FC236}">
                <a16:creationId xmlns:a16="http://schemas.microsoft.com/office/drawing/2014/main" id="{362185F3-8C59-4292-B4E4-47624464CE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6950" y="981241"/>
            <a:ext cx="1386376" cy="1201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732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93058da-46e6-4d14-a374-ea814dcb80e8">
      <UserInfo>
        <DisplayName>Evija Nežborte</DisplayName>
        <AccountId>59</AccountId>
        <AccountType/>
      </UserInfo>
      <UserInfo>
        <DisplayName>Eva Juhņēviča</DisplayName>
        <AccountId>12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C6AECC9214EA944EA21458263CCDDF7F" ma:contentTypeVersion="11" ma:contentTypeDescription="Izveidot jaunu dokumentu." ma:contentTypeScope="" ma:versionID="33cce7134d3ea297bb1ce5de3f5d59f2">
  <xsd:schema xmlns:xsd="http://www.w3.org/2001/XMLSchema" xmlns:xs="http://www.w3.org/2001/XMLSchema" xmlns:p="http://schemas.microsoft.com/office/2006/metadata/properties" xmlns:ns2="a905034f-3881-4742-9193-78658d6d450d" xmlns:ns3="e93058da-46e6-4d14-a374-ea814dcb80e8" targetNamespace="http://schemas.microsoft.com/office/2006/metadata/properties" ma:root="true" ma:fieldsID="dda45d0afa959ec0bd0c7100957b1c50" ns2:_="" ns3:_="">
    <xsd:import namespace="a905034f-3881-4742-9193-78658d6d450d"/>
    <xsd:import namespace="e93058da-46e6-4d14-a374-ea814dcb80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05034f-3881-4742-9193-78658d6d45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3058da-46e6-4d14-a374-ea814dcb80e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66538A-E827-4C54-A0AE-9D039CA53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8D5DD66-C5C7-4B99-BF76-837DFE6D2FC5}">
  <ds:schemaRefs>
    <ds:schemaRef ds:uri="http://purl.org/dc/elements/1.1/"/>
    <ds:schemaRef ds:uri="http://www.w3.org/XML/1998/namespace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e93058da-46e6-4d14-a374-ea814dcb80e8"/>
    <ds:schemaRef ds:uri="a905034f-3881-4742-9193-78658d6d450d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2BB726C-FC01-4C7B-AD3D-758C0714EB10}">
  <ds:schemaRefs>
    <ds:schemaRef ds:uri="a905034f-3881-4742-9193-78658d6d450d"/>
    <ds:schemaRef ds:uri="e93058da-46e6-4d14-a374-ea814dcb80e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9370</TotalTime>
  <Words>240</Words>
  <Application>Microsoft Macintosh PowerPoint</Application>
  <PresentationFormat>Widescreen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Paldies par uzmanību!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Aktīvās vielas izrakstīšana</dc:title>
  <dc:creator>Marta Krivade</dc:creator>
  <cp:lastModifiedBy>Eva Juhnevica</cp:lastModifiedBy>
  <cp:revision>175</cp:revision>
  <dcterms:created xsi:type="dcterms:W3CDTF">2020-02-13T10:50:19Z</dcterms:created>
  <dcterms:modified xsi:type="dcterms:W3CDTF">2021-08-27T07:48:12Z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0x010100C6AECC9214EA944EA21458263CCDDF7F</vt:lpwstr>
  </property>
</Properties>
</file>