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1.xml" ContentType="application/vnd.openxmlformats-officedocument.drawingml.chartshapes+xml"/>
  <Override PartName="/ppt/notesSlides/notesSlide8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2.xml" ContentType="application/vnd.openxmlformats-officedocument.drawingml.chartshapes+xml"/>
  <Override PartName="/ppt/notesSlides/notesSlide9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10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11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12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13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drawings/drawing3.xml" ContentType="application/vnd.openxmlformats-officedocument.drawingml.chartshapes+xml"/>
  <Override PartName="/ppt/notesSlides/notesSlide14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2"/>
  </p:notesMasterIdLst>
  <p:sldIdLst>
    <p:sldId id="278" r:id="rId2"/>
    <p:sldId id="335" r:id="rId3"/>
    <p:sldId id="336" r:id="rId4"/>
    <p:sldId id="325" r:id="rId5"/>
    <p:sldId id="326" r:id="rId6"/>
    <p:sldId id="334" r:id="rId7"/>
    <p:sldId id="327" r:id="rId8"/>
    <p:sldId id="279" r:id="rId9"/>
    <p:sldId id="293" r:id="rId10"/>
    <p:sldId id="295" r:id="rId11"/>
    <p:sldId id="281" r:id="rId12"/>
    <p:sldId id="329" r:id="rId13"/>
    <p:sldId id="294" r:id="rId14"/>
    <p:sldId id="319" r:id="rId15"/>
    <p:sldId id="315" r:id="rId16"/>
    <p:sldId id="285" r:id="rId17"/>
    <p:sldId id="276" r:id="rId18"/>
    <p:sldId id="330" r:id="rId19"/>
    <p:sldId id="333" r:id="rId20"/>
    <p:sldId id="300" r:id="rId21"/>
    <p:sldId id="320" r:id="rId22"/>
    <p:sldId id="301" r:id="rId23"/>
    <p:sldId id="316" r:id="rId24"/>
    <p:sldId id="308" r:id="rId25"/>
    <p:sldId id="311" r:id="rId26"/>
    <p:sldId id="306" r:id="rId27"/>
    <p:sldId id="310" r:id="rId28"/>
    <p:sldId id="312" r:id="rId29"/>
    <p:sldId id="313" r:id="rId30"/>
    <p:sldId id="317" r:id="rId31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C3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75503" autoAdjust="0"/>
  </p:normalViewPr>
  <p:slideViewPr>
    <p:cSldViewPr snapToGrid="0">
      <p:cViewPr varScale="1">
        <p:scale>
          <a:sx n="65" d="100"/>
          <a:sy n="65" d="100"/>
        </p:scale>
        <p:origin x="634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microsoft.com/office/2018/10/relationships/authors" Target="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chartUserShapes" Target="../drawings/drawing3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1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2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0007409428950944"/>
          <c:y val="3.27888571053137E-2"/>
          <c:w val="0.47741951382076425"/>
          <c:h val="0.9466719901347376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Visa periodā</c:v>
                </c:pt>
              </c:strCache>
            </c:strRef>
          </c:tx>
          <c:spPr>
            <a:solidFill>
              <a:srgbClr val="7FC34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Sheet1!$A$2:$A$18</c:f>
              <c:strCache>
                <c:ptCount val="17"/>
                <c:pt idx="0">
                  <c:v>Interešu grupas, kopas internetā, sociālajos tīklos</c:v>
                </c:pt>
                <c:pt idx="1">
                  <c:v>Vides sakopšanas talka</c:v>
                </c:pt>
                <c:pt idx="2">
                  <c:v>Kopīgas kaimiņu, apkaimes aktivitātes</c:v>
                </c:pt>
                <c:pt idx="3">
                  <c:v>Sabiedriskās apspriešanas</c:v>
                </c:pt>
                <c:pt idx="4">
                  <c:v>Nevalstiskās organizācijas</c:v>
                </c:pt>
                <c:pt idx="5">
                  <c:v>Reliģiskā draudze</c:v>
                </c:pt>
                <c:pt idx="6">
                  <c:v>Politiskā partija</c:v>
                </c:pt>
                <c:pt idx="7">
                  <c:v>Apkaimes biedrība, kopiena</c:v>
                </c:pt>
                <c:pt idx="9">
                  <c:v>Amatiermāksla</c:v>
                </c:pt>
                <c:pt idx="10">
                  <c:v>Individuālās aktivitātes (amatniecība, foto, video, IT, u.c.)</c:v>
                </c:pt>
                <c:pt idx="11">
                  <c:v>Tālākizglītība (kursi, semināri, apmācības)</c:v>
                </c:pt>
                <c:pt idx="13">
                  <c:v>Vēlētāju aktivitāte 2021. g. pašvaldību vēlēšanās</c:v>
                </c:pt>
                <c:pt idx="14">
                  <c:v>Rīgas domes ārkārtas vēlēšanas 2020</c:v>
                </c:pt>
                <c:pt idx="15">
                  <c:v>Vēlētāju aktivitāte EP vēlēšanās 2019.g.</c:v>
                </c:pt>
                <c:pt idx="16">
                  <c:v>Vēlētāju aktivitāte 13.Saeimas vēlēšanās 2018.g.</c:v>
                </c:pt>
              </c:strCache>
            </c:strRef>
          </c:cat>
          <c:val>
            <c:numRef>
              <c:f>Sheet1!$B$2:$B$18</c:f>
              <c:numCache>
                <c:formatCode>0</c:formatCode>
                <c:ptCount val="17"/>
                <c:pt idx="0">
                  <c:v>22.422904558394212</c:v>
                </c:pt>
                <c:pt idx="1">
                  <c:v>19.987427133652925</c:v>
                </c:pt>
                <c:pt idx="2">
                  <c:v>15.301913630508238</c:v>
                </c:pt>
                <c:pt idx="3">
                  <c:v>11.621230525868118</c:v>
                </c:pt>
                <c:pt idx="4">
                  <c:v>8.6865918478810542</c:v>
                </c:pt>
                <c:pt idx="5">
                  <c:v>7.6935314477574224</c:v>
                </c:pt>
                <c:pt idx="6">
                  <c:v>5.0513192970581988</c:v>
                </c:pt>
                <c:pt idx="7">
                  <c:v>4.3025195881518794</c:v>
                </c:pt>
                <c:pt idx="9">
                  <c:v>10</c:v>
                </c:pt>
                <c:pt idx="10">
                  <c:v>28</c:v>
                </c:pt>
                <c:pt idx="11">
                  <c:v>34.150977355300434</c:v>
                </c:pt>
                <c:pt idx="13" formatCode="###0">
                  <c:v>34.01</c:v>
                </c:pt>
                <c:pt idx="14">
                  <c:v>40.58</c:v>
                </c:pt>
                <c:pt idx="15" formatCode="###0">
                  <c:v>33.53</c:v>
                </c:pt>
                <c:pt idx="16" formatCode="###0">
                  <c:v>54.56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78-4B2E-A1F9-1984745735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axId val="670169072"/>
        <c:axId val="670169400"/>
      </c:barChart>
      <c:catAx>
        <c:axId val="670169072"/>
        <c:scaling>
          <c:orientation val="maxMin"/>
        </c:scaling>
        <c:delete val="0"/>
        <c:axPos val="l"/>
        <c:majorGridlines>
          <c:spPr>
            <a:ln w="317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lv-LV"/>
          </a:p>
        </c:txPr>
        <c:crossAx val="670169400"/>
        <c:crosses val="autoZero"/>
        <c:auto val="1"/>
        <c:lblAlgn val="ctr"/>
        <c:lblOffset val="100"/>
        <c:tickLblSkip val="1"/>
        <c:noMultiLvlLbl val="0"/>
      </c:catAx>
      <c:valAx>
        <c:axId val="670169400"/>
        <c:scaling>
          <c:orientation val="minMax"/>
          <c:max val="120"/>
        </c:scaling>
        <c:delete val="1"/>
        <c:axPos val="t"/>
        <c:numFmt formatCode="0" sourceLinked="1"/>
        <c:majorTickMark val="none"/>
        <c:minorTickMark val="none"/>
        <c:tickLblPos val="nextTo"/>
        <c:crossAx val="67016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3175" cap="flat" cmpd="sng" algn="ctr">
      <a:noFill/>
      <a:round/>
    </a:ln>
    <a:effectLst/>
  </c:spPr>
  <c:txPr>
    <a:bodyPr/>
    <a:lstStyle/>
    <a:p>
      <a:pPr>
        <a:defRPr sz="1200" b="1">
          <a:latin typeface="Arial" panose="020B0604020202020204" pitchFamily="34" charset="0"/>
          <a:cs typeface="Arial" panose="020B0604020202020204" pitchFamily="34" charset="0"/>
        </a:defRPr>
      </a:pPr>
      <a:endParaRPr lang="lv-LV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737274164302587"/>
          <c:y val="0.13442507186601674"/>
          <c:w val="0.79912014193826242"/>
          <c:h val="0.81528180207172485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Īstermiņa ietekme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Sheet1!$B$1:$F$1</c:f>
              <c:strCache>
                <c:ptCount val="5"/>
                <c:pt idx="0">
                  <c:v>2020: MAC</c:v>
                </c:pt>
                <c:pt idx="1">
                  <c:v>2021: MAC</c:v>
                </c:pt>
                <c:pt idx="2">
                  <c:v>~</c:v>
                </c:pt>
                <c:pt idx="3">
                  <c:v>2020: MIC</c:v>
                </c:pt>
                <c:pt idx="4">
                  <c:v>2021: MIC</c:v>
                </c:pt>
              </c:strCache>
            </c:strRef>
          </c:cat>
          <c:val>
            <c:numRef>
              <c:f>Sheet1!$B$2:$F$2</c:f>
              <c:numCache>
                <c:formatCode>0</c:formatCode>
                <c:ptCount val="5"/>
                <c:pt idx="0">
                  <c:v>0</c:v>
                </c:pt>
                <c:pt idx="1">
                  <c:v>2.7777777777777777</c:v>
                </c:pt>
                <c:pt idx="3">
                  <c:v>52.173913043478258</c:v>
                </c:pt>
                <c:pt idx="4">
                  <c:v>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EF8-4421-BCA6-E2ED1D3C8CEF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Vidēja termiņa ietekme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Sheet1!$B$1:$F$1</c:f>
              <c:strCache>
                <c:ptCount val="5"/>
                <c:pt idx="0">
                  <c:v>2020: MAC</c:v>
                </c:pt>
                <c:pt idx="1">
                  <c:v>2021: MAC</c:v>
                </c:pt>
                <c:pt idx="2">
                  <c:v>~</c:v>
                </c:pt>
                <c:pt idx="3">
                  <c:v>2020: MIC</c:v>
                </c:pt>
                <c:pt idx="4">
                  <c:v>2021: MIC</c:v>
                </c:pt>
              </c:strCache>
            </c:strRef>
          </c:cat>
          <c:val>
            <c:numRef>
              <c:f>Sheet1!$B$3:$F$3</c:f>
              <c:numCache>
                <c:formatCode>0</c:formatCode>
                <c:ptCount val="5"/>
                <c:pt idx="0">
                  <c:v>41.666666666666664</c:v>
                </c:pt>
                <c:pt idx="1">
                  <c:v>47.222222222222221</c:v>
                </c:pt>
                <c:pt idx="3">
                  <c:v>32.608695652173914</c:v>
                </c:pt>
                <c:pt idx="4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EF8-4421-BCA6-E2ED1D3C8CEF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Ilgtermiņa ietekme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Sheet1!$B$1:$F$1</c:f>
              <c:strCache>
                <c:ptCount val="5"/>
                <c:pt idx="0">
                  <c:v>2020: MAC</c:v>
                </c:pt>
                <c:pt idx="1">
                  <c:v>2021: MAC</c:v>
                </c:pt>
                <c:pt idx="2">
                  <c:v>~</c:v>
                </c:pt>
                <c:pt idx="3">
                  <c:v>2020: MIC</c:v>
                </c:pt>
                <c:pt idx="4">
                  <c:v>2021: MIC</c:v>
                </c:pt>
              </c:strCache>
            </c:strRef>
          </c:cat>
          <c:val>
            <c:numRef>
              <c:f>Sheet1!$B$4:$F$4</c:f>
              <c:numCache>
                <c:formatCode>0</c:formatCode>
                <c:ptCount val="5"/>
                <c:pt idx="0">
                  <c:v>58.333333333333336</c:v>
                </c:pt>
                <c:pt idx="1">
                  <c:v>50</c:v>
                </c:pt>
                <c:pt idx="3">
                  <c:v>15.217391304347826</c:v>
                </c:pt>
                <c:pt idx="4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EF8-4421-BCA6-E2ED1D3C8C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506105928"/>
        <c:axId val="506106256"/>
      </c:barChart>
      <c:catAx>
        <c:axId val="50610592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lv-LV"/>
          </a:p>
        </c:txPr>
        <c:crossAx val="506106256"/>
        <c:crosses val="autoZero"/>
        <c:auto val="1"/>
        <c:lblAlgn val="ctr"/>
        <c:lblOffset val="100"/>
        <c:noMultiLvlLbl val="0"/>
      </c:catAx>
      <c:valAx>
        <c:axId val="506106256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5061059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6012878369395264"/>
          <c:y val="2.9339853300733496E-2"/>
          <c:w val="0.80829527793122169"/>
          <c:h val="8.2518914964480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3175" cap="flat" cmpd="sng" algn="ctr">
      <a:noFill/>
      <a:round/>
    </a:ln>
    <a:effectLst/>
  </c:spPr>
  <c:txPr>
    <a:bodyPr/>
    <a:lstStyle/>
    <a:p>
      <a:pPr>
        <a:defRPr sz="1600" b="1"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lv-LV"/>
    </a:p>
  </c:txPr>
  <c:externalData r:id="rId3">
    <c:autoUpdate val="0"/>
  </c:externalData>
  <c:userShapes r:id="rId4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4812722002306965"/>
          <c:y val="7.0311255210745716E-2"/>
          <c:w val="0.53744119890548037"/>
          <c:h val="0.89596989346919864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Projekti 2016.-2019.g.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Sheet1!$A$2:$A$18</c:f>
              <c:strCache>
                <c:ptCount val="17"/>
                <c:pt idx="0">
                  <c:v>Stiprināta mūsu organizācijas kapacitāte</c:v>
                </c:pt>
                <c:pt idx="1">
                  <c:v>Paplašināta organizācijas atpazīstamība</c:v>
                </c:pt>
                <c:pt idx="2">
                  <c:v>Radušās jaunas idejas citiem projektiem</c:v>
                </c:pt>
                <c:pt idx="3">
                  <c:v>Ieviestas jaunas aktivitātes, pasākumi</c:v>
                </c:pt>
                <c:pt idx="4">
                  <c:v>Palielināta organizācijas ietekme</c:v>
                </c:pt>
                <c:pt idx="5">
                  <c:v>Pilnveidotas organizācijas biedru un darbinieku kompetences</c:v>
                </c:pt>
                <c:pt idx="6">
                  <c:v>Izveidotas jaunas partnerības ar citiem NVO sektora pārstāvjiem</c:v>
                </c:pt>
                <c:pt idx="7">
                  <c:v>Izveidotas sadarbības ar nozares ekspertiem, speciālistiem</c:v>
                </c:pt>
                <c:pt idx="8">
                  <c:v>Piesaistīti brīvprātīgie organizācijā</c:v>
                </c:pt>
                <c:pt idx="9">
                  <c:v>Organizācijas darbība kļuvusi aktīvāka, regulārāka</c:v>
                </c:pt>
                <c:pt idx="10">
                  <c:v>Izveidotas jaunas partnerības ar valsts/pašvaldību institūcijām</c:v>
                </c:pt>
                <c:pt idx="11">
                  <c:v>Piesaistītas jaunas mērķgrupas</c:v>
                </c:pt>
                <c:pt idx="12">
                  <c:v>Piesaistīti jauni biedri organizācijā</c:v>
                </c:pt>
                <c:pt idx="13">
                  <c:v>Pēc tam īstenoti citi, līdzīgi projekti</c:v>
                </c:pt>
                <c:pt idx="14">
                  <c:v>Organizācija ir finansiāli nostiprinājusies</c:v>
                </c:pt>
                <c:pt idx="15">
                  <c:v>Piesaistīts lielāks finansējums no citiem finansējuma avotiem</c:v>
                </c:pt>
                <c:pt idx="16">
                  <c:v>Jauni darbinieki organizācijā</c:v>
                </c:pt>
              </c:strCache>
            </c:strRef>
          </c:cat>
          <c:val>
            <c:numRef>
              <c:f>Sheet1!$B$2:$B$18</c:f>
              <c:numCache>
                <c:formatCode>0</c:formatCode>
                <c:ptCount val="17"/>
                <c:pt idx="0">
                  <c:v>100</c:v>
                </c:pt>
                <c:pt idx="1">
                  <c:v>64.406779661016955</c:v>
                </c:pt>
                <c:pt idx="2">
                  <c:v>54.237288135593218</c:v>
                </c:pt>
                <c:pt idx="3">
                  <c:v>42.372881355932201</c:v>
                </c:pt>
                <c:pt idx="4">
                  <c:v>50.847457627118644</c:v>
                </c:pt>
                <c:pt idx="5">
                  <c:v>57.627118644067799</c:v>
                </c:pt>
                <c:pt idx="6">
                  <c:v>33.898305084745765</c:v>
                </c:pt>
                <c:pt idx="7">
                  <c:v>40.677966101694913</c:v>
                </c:pt>
                <c:pt idx="8">
                  <c:v>47.457627118644069</c:v>
                </c:pt>
                <c:pt idx="9">
                  <c:v>49.152542372881356</c:v>
                </c:pt>
                <c:pt idx="10">
                  <c:v>32.203389830508478</c:v>
                </c:pt>
                <c:pt idx="11">
                  <c:v>13.559322033898304</c:v>
                </c:pt>
                <c:pt idx="12">
                  <c:v>32.203389830508478</c:v>
                </c:pt>
                <c:pt idx="13">
                  <c:v>40.677966101694913</c:v>
                </c:pt>
                <c:pt idx="14">
                  <c:v>33.898305084745765</c:v>
                </c:pt>
                <c:pt idx="15">
                  <c:v>28.8135593220339</c:v>
                </c:pt>
                <c:pt idx="16">
                  <c:v>28.8135593220339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63D-46EA-846E-86FCF059760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.</c:v>
                </c:pt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cat>
            <c:strRef>
              <c:f>Sheet1!$A$2:$A$18</c:f>
              <c:strCache>
                <c:ptCount val="17"/>
                <c:pt idx="0">
                  <c:v>Stiprināta mūsu organizācijas kapacitāte</c:v>
                </c:pt>
                <c:pt idx="1">
                  <c:v>Paplašināta organizācijas atpazīstamība</c:v>
                </c:pt>
                <c:pt idx="2">
                  <c:v>Radušās jaunas idejas citiem projektiem</c:v>
                </c:pt>
                <c:pt idx="3">
                  <c:v>Ieviestas jaunas aktivitātes, pasākumi</c:v>
                </c:pt>
                <c:pt idx="4">
                  <c:v>Palielināta organizācijas ietekme</c:v>
                </c:pt>
                <c:pt idx="5">
                  <c:v>Pilnveidotas organizācijas biedru un darbinieku kompetences</c:v>
                </c:pt>
                <c:pt idx="6">
                  <c:v>Izveidotas jaunas partnerības ar citiem NVO sektora pārstāvjiem</c:v>
                </c:pt>
                <c:pt idx="7">
                  <c:v>Izveidotas sadarbības ar nozares ekspertiem, speciālistiem</c:v>
                </c:pt>
                <c:pt idx="8">
                  <c:v>Piesaistīti brīvprātīgie organizācijā</c:v>
                </c:pt>
                <c:pt idx="9">
                  <c:v>Organizācijas darbība kļuvusi aktīvāka, regulārāka</c:v>
                </c:pt>
                <c:pt idx="10">
                  <c:v>Izveidotas jaunas partnerības ar valsts/pašvaldību institūcijām</c:v>
                </c:pt>
                <c:pt idx="11">
                  <c:v>Piesaistītas jaunas mērķgrupas</c:v>
                </c:pt>
                <c:pt idx="12">
                  <c:v>Piesaistīti jauni biedri organizācijā</c:v>
                </c:pt>
                <c:pt idx="13">
                  <c:v>Pēc tam īstenoti citi, līdzīgi projekti</c:v>
                </c:pt>
                <c:pt idx="14">
                  <c:v>Organizācija ir finansiāli nostiprinājusies</c:v>
                </c:pt>
                <c:pt idx="15">
                  <c:v>Piesaistīts lielāks finansējums no citiem finansējuma avotiem</c:v>
                </c:pt>
                <c:pt idx="16">
                  <c:v>Jauni darbinieki organizācijā</c:v>
                </c:pt>
              </c:strCache>
            </c:strRef>
          </c:cat>
          <c:val>
            <c:numRef>
              <c:f>Sheet1!$C$2:$C$18</c:f>
              <c:numCache>
                <c:formatCode>0</c:formatCode>
                <c:ptCount val="17"/>
                <c:pt idx="0">
                  <c:v>15</c:v>
                </c:pt>
                <c:pt idx="1">
                  <c:v>50.593220338983045</c:v>
                </c:pt>
                <c:pt idx="2">
                  <c:v>60.762711864406782</c:v>
                </c:pt>
                <c:pt idx="3">
                  <c:v>72.627118644067792</c:v>
                </c:pt>
                <c:pt idx="4">
                  <c:v>64.152542372881356</c:v>
                </c:pt>
                <c:pt idx="5">
                  <c:v>57.372881355932201</c:v>
                </c:pt>
                <c:pt idx="6">
                  <c:v>81.101694915254228</c:v>
                </c:pt>
                <c:pt idx="7">
                  <c:v>74.322033898305079</c:v>
                </c:pt>
                <c:pt idx="8">
                  <c:v>67.542372881355931</c:v>
                </c:pt>
                <c:pt idx="9">
                  <c:v>65.847457627118644</c:v>
                </c:pt>
                <c:pt idx="10">
                  <c:v>82.796610169491515</c:v>
                </c:pt>
                <c:pt idx="11">
                  <c:v>101.4406779661017</c:v>
                </c:pt>
                <c:pt idx="12">
                  <c:v>82.796610169491515</c:v>
                </c:pt>
                <c:pt idx="13">
                  <c:v>74.322033898305079</c:v>
                </c:pt>
                <c:pt idx="14">
                  <c:v>81.101694915254228</c:v>
                </c:pt>
                <c:pt idx="15">
                  <c:v>86.186440677966104</c:v>
                </c:pt>
                <c:pt idx="16">
                  <c:v>86.186440677966104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63D-46EA-846E-86FCF059760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Projekti 2020.-2021.g.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Sheet1!$A$2:$A$18</c:f>
              <c:strCache>
                <c:ptCount val="17"/>
                <c:pt idx="0">
                  <c:v>Stiprināta mūsu organizācijas kapacitāte</c:v>
                </c:pt>
                <c:pt idx="1">
                  <c:v>Paplašināta organizācijas atpazīstamība</c:v>
                </c:pt>
                <c:pt idx="2">
                  <c:v>Radušās jaunas idejas citiem projektiem</c:v>
                </c:pt>
                <c:pt idx="3">
                  <c:v>Ieviestas jaunas aktivitātes, pasākumi</c:v>
                </c:pt>
                <c:pt idx="4">
                  <c:v>Palielināta organizācijas ietekme</c:v>
                </c:pt>
                <c:pt idx="5">
                  <c:v>Pilnveidotas organizācijas biedru un darbinieku kompetences</c:v>
                </c:pt>
                <c:pt idx="6">
                  <c:v>Izveidotas jaunas partnerības ar citiem NVO sektora pārstāvjiem</c:v>
                </c:pt>
                <c:pt idx="7">
                  <c:v>Izveidotas sadarbības ar nozares ekspertiem, speciālistiem</c:v>
                </c:pt>
                <c:pt idx="8">
                  <c:v>Piesaistīti brīvprātīgie organizācijā</c:v>
                </c:pt>
                <c:pt idx="9">
                  <c:v>Organizācijas darbība kļuvusi aktīvāka, regulārāka</c:v>
                </c:pt>
                <c:pt idx="10">
                  <c:v>Izveidotas jaunas partnerības ar valsts/pašvaldību institūcijām</c:v>
                </c:pt>
                <c:pt idx="11">
                  <c:v>Piesaistītas jaunas mērķgrupas</c:v>
                </c:pt>
                <c:pt idx="12">
                  <c:v>Piesaistīti jauni biedri organizācijā</c:v>
                </c:pt>
                <c:pt idx="13">
                  <c:v>Pēc tam īstenoti citi, līdzīgi projekti</c:v>
                </c:pt>
                <c:pt idx="14">
                  <c:v>Organizācija ir finansiāli nostiprinājusies</c:v>
                </c:pt>
                <c:pt idx="15">
                  <c:v>Piesaistīts lielāks finansējums no citiem finansējuma avotiem</c:v>
                </c:pt>
                <c:pt idx="16">
                  <c:v>Jauni darbinieki organizācijā</c:v>
                </c:pt>
              </c:strCache>
            </c:strRef>
          </c:cat>
          <c:val>
            <c:numRef>
              <c:f>Sheet1!$D$2:$D$18</c:f>
              <c:numCache>
                <c:formatCode>0</c:formatCode>
                <c:ptCount val="17"/>
                <c:pt idx="0">
                  <c:v>100</c:v>
                </c:pt>
                <c:pt idx="1">
                  <c:v>69.318181818181813</c:v>
                </c:pt>
                <c:pt idx="2">
                  <c:v>57.954545454545453</c:v>
                </c:pt>
                <c:pt idx="3">
                  <c:v>54.545454545454547</c:v>
                </c:pt>
                <c:pt idx="4">
                  <c:v>50</c:v>
                </c:pt>
                <c:pt idx="5">
                  <c:v>45.454545454545453</c:v>
                </c:pt>
                <c:pt idx="6">
                  <c:v>43.18181818181818</c:v>
                </c:pt>
                <c:pt idx="7">
                  <c:v>43.18181818181818</c:v>
                </c:pt>
                <c:pt idx="8">
                  <c:v>40.909090909090907</c:v>
                </c:pt>
                <c:pt idx="9">
                  <c:v>39.772727272727273</c:v>
                </c:pt>
                <c:pt idx="10">
                  <c:v>38.636363636363633</c:v>
                </c:pt>
                <c:pt idx="11">
                  <c:v>29.545454545454547</c:v>
                </c:pt>
                <c:pt idx="12">
                  <c:v>25</c:v>
                </c:pt>
                <c:pt idx="13">
                  <c:v>25</c:v>
                </c:pt>
                <c:pt idx="14">
                  <c:v>22.727272727272727</c:v>
                </c:pt>
                <c:pt idx="15">
                  <c:v>20.454545454545453</c:v>
                </c:pt>
                <c:pt idx="16">
                  <c:v>15.909090909090908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63D-46EA-846E-86FCF05976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412564248"/>
        <c:axId val="412565560"/>
      </c:barChart>
      <c:catAx>
        <c:axId val="412564248"/>
        <c:scaling>
          <c:orientation val="maxMin"/>
        </c:scaling>
        <c:delete val="0"/>
        <c:axPos val="l"/>
        <c:majorGridlines>
          <c:spPr>
            <a:ln w="317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lv-LV"/>
          </a:p>
        </c:txPr>
        <c:crossAx val="412565560"/>
        <c:crosses val="autoZero"/>
        <c:auto val="1"/>
        <c:lblAlgn val="ctr"/>
        <c:lblOffset val="100"/>
        <c:noMultiLvlLbl val="0"/>
      </c:catAx>
      <c:valAx>
        <c:axId val="412565560"/>
        <c:scaling>
          <c:orientation val="minMax"/>
          <c:max val="230"/>
          <c:min val="0"/>
        </c:scaling>
        <c:delete val="1"/>
        <c:axPos val="t"/>
        <c:numFmt formatCode="0" sourceLinked="1"/>
        <c:majorTickMark val="out"/>
        <c:minorTickMark val="none"/>
        <c:tickLblPos val="nextTo"/>
        <c:crossAx val="4125642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egendEntry>
        <c:idx val="1"/>
        <c:delete val="1"/>
      </c:legendEntry>
      <c:layout>
        <c:manualLayout>
          <c:xMode val="edge"/>
          <c:yMode val="edge"/>
          <c:x val="0.43236062587292279"/>
          <c:y val="1.0370541917554424E-2"/>
          <c:w val="0.544212132866425"/>
          <c:h val="4.666280685502547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3175" cap="flat" cmpd="sng" algn="ctr">
      <a:noFill/>
      <a:round/>
    </a:ln>
    <a:effectLst/>
  </c:spPr>
  <c:txPr>
    <a:bodyPr/>
    <a:lstStyle/>
    <a:p>
      <a:pPr>
        <a:defRPr sz="1200" b="1"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lv-L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0007409428950944"/>
          <c:y val="3.27888571053137E-2"/>
          <c:w val="0.47741951382076425"/>
          <c:h val="0.9466719901347376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rgbClr val="7FC34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Sheet1!$A$2:$A$13</c:f>
              <c:strCache>
                <c:ptCount val="12"/>
                <c:pt idx="0">
                  <c:v>Nav intereses</c:v>
                </c:pt>
                <c:pt idx="1">
                  <c:v>Nav zināšanu un prasmju līdzdalībā</c:v>
                </c:pt>
                <c:pt idx="2">
                  <c:v>Trūkst informācija par iespējām piedalīties</c:v>
                </c:pt>
                <c:pt idx="3">
                  <c:v>Nevēlas bez maksas iesaistīties</c:v>
                </c:pt>
                <c:pt idx="4">
                  <c:v>Nav brīva laika</c:v>
                </c:pt>
                <c:pt idx="5">
                  <c:v>Covid-19 ierobežojumi</c:v>
                </c:pt>
                <c:pt idx="6">
                  <c:v>Pieejamās iespējas neatbilst interesēm</c:v>
                </c:pt>
                <c:pt idx="7">
                  <c:v>Nav kompānija, ar ko kopā piedalīties</c:v>
                </c:pt>
                <c:pt idx="8">
                  <c:v>Nav iespēju tuvu dzīvesvietai</c:v>
                </c:pt>
                <c:pt idx="9">
                  <c:v>Valodas barjera</c:v>
                </c:pt>
                <c:pt idx="10">
                  <c:v>Nav iespēju līdzdalībai</c:v>
                </c:pt>
                <c:pt idx="11">
                  <c:v>Neticība, ka kaut ko var ietekmēt, mainīt</c:v>
                </c:pt>
              </c:strCache>
            </c:strRef>
          </c:cat>
          <c:val>
            <c:numRef>
              <c:f>Sheet1!$B$2:$B$13</c:f>
              <c:numCache>
                <c:formatCode>###0</c:formatCode>
                <c:ptCount val="12"/>
                <c:pt idx="0">
                  <c:v>56.60377358490566</c:v>
                </c:pt>
                <c:pt idx="1">
                  <c:v>44.693396226415096</c:v>
                </c:pt>
                <c:pt idx="2">
                  <c:v>44.339622641509436</c:v>
                </c:pt>
                <c:pt idx="3">
                  <c:v>43.985849056603776</c:v>
                </c:pt>
                <c:pt idx="4">
                  <c:v>32.193396226415096</c:v>
                </c:pt>
                <c:pt idx="5">
                  <c:v>31.60377358490566</c:v>
                </c:pt>
                <c:pt idx="6">
                  <c:v>24.174528301886792</c:v>
                </c:pt>
                <c:pt idx="7">
                  <c:v>15.919811320754716</c:v>
                </c:pt>
                <c:pt idx="8">
                  <c:v>15.09433962264151</c:v>
                </c:pt>
                <c:pt idx="9">
                  <c:v>11.556603773584905</c:v>
                </c:pt>
                <c:pt idx="10">
                  <c:v>8.7264150943396235</c:v>
                </c:pt>
                <c:pt idx="11">
                  <c:v>6.25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78-4B2E-A1F9-1984745735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axId val="670169072"/>
        <c:axId val="670169400"/>
      </c:barChart>
      <c:catAx>
        <c:axId val="670169072"/>
        <c:scaling>
          <c:orientation val="maxMin"/>
        </c:scaling>
        <c:delete val="0"/>
        <c:axPos val="l"/>
        <c:majorGridlines>
          <c:spPr>
            <a:ln w="317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lv-LV"/>
          </a:p>
        </c:txPr>
        <c:crossAx val="670169400"/>
        <c:crosses val="autoZero"/>
        <c:auto val="1"/>
        <c:lblAlgn val="ctr"/>
        <c:lblOffset val="100"/>
        <c:tickLblSkip val="1"/>
        <c:noMultiLvlLbl val="0"/>
      </c:catAx>
      <c:valAx>
        <c:axId val="670169400"/>
        <c:scaling>
          <c:orientation val="minMax"/>
          <c:max val="120"/>
        </c:scaling>
        <c:delete val="1"/>
        <c:axPos val="t"/>
        <c:numFmt formatCode="###0" sourceLinked="1"/>
        <c:majorTickMark val="none"/>
        <c:minorTickMark val="none"/>
        <c:tickLblPos val="nextTo"/>
        <c:crossAx val="67016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3175" cap="flat" cmpd="sng" algn="ctr">
      <a:noFill/>
      <a:round/>
    </a:ln>
    <a:effectLst/>
  </c:spPr>
  <c:txPr>
    <a:bodyPr/>
    <a:lstStyle/>
    <a:p>
      <a:pPr>
        <a:defRPr sz="1200" b="1">
          <a:latin typeface="Arial" panose="020B0604020202020204" pitchFamily="34" charset="0"/>
          <a:cs typeface="Arial" panose="020B0604020202020204" pitchFamily="34" charset="0"/>
        </a:defRPr>
      </a:pPr>
      <a:endParaRPr lang="lv-L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Pieteikumus iesniegušās organizācijas (skaits)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rgbClr val="C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KOPĀ, 2016-2021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494</c:v>
                </c:pt>
                <c:pt idx="2">
                  <c:v>214</c:v>
                </c:pt>
                <c:pt idx="3">
                  <c:v>149</c:v>
                </c:pt>
                <c:pt idx="4">
                  <c:v>102</c:v>
                </c:pt>
                <c:pt idx="5">
                  <c:v>80</c:v>
                </c:pt>
                <c:pt idx="6">
                  <c:v>166</c:v>
                </c:pt>
                <c:pt idx="7">
                  <c:v>163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848-40B1-9C8A-92C4C129790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Projektus īstenojušās organizācijas (skaits)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rgbClr val="0070C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KOPĀ, 2016-2021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194</c:v>
                </c:pt>
                <c:pt idx="2">
                  <c:v>55</c:v>
                </c:pt>
                <c:pt idx="3">
                  <c:v>42</c:v>
                </c:pt>
                <c:pt idx="4">
                  <c:v>31</c:v>
                </c:pt>
                <c:pt idx="5">
                  <c:v>48</c:v>
                </c:pt>
                <c:pt idx="6">
                  <c:v>70</c:v>
                </c:pt>
                <c:pt idx="7">
                  <c:v>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848-40B1-9C8A-92C4C129790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Atbalstīto organizāciju īpatsvars (%)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accent2">
                        <a:lumMod val="7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KOPĀ, 2016-2021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</c:strCache>
            </c:strRef>
          </c:cat>
          <c:val>
            <c:numRef>
              <c:f>Sheet1!$D$2:$D$9</c:f>
              <c:numCache>
                <c:formatCode>General</c:formatCode>
                <c:ptCount val="8"/>
                <c:pt idx="0" formatCode="0">
                  <c:v>39.271255060728748</c:v>
                </c:pt>
                <c:pt idx="2" formatCode="0">
                  <c:v>25.700934579439252</c:v>
                </c:pt>
                <c:pt idx="3" formatCode="0">
                  <c:v>28.187919463087248</c:v>
                </c:pt>
                <c:pt idx="4" formatCode="0">
                  <c:v>30.392156862745097</c:v>
                </c:pt>
                <c:pt idx="5" formatCode="0">
                  <c:v>60</c:v>
                </c:pt>
                <c:pt idx="6" formatCode="0">
                  <c:v>42.168674698795179</c:v>
                </c:pt>
                <c:pt idx="7" formatCode="0">
                  <c:v>52.760736196319016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848-40B1-9C8A-92C4C12979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27"/>
        <c:axId val="725935656"/>
        <c:axId val="725927784"/>
      </c:barChart>
      <c:catAx>
        <c:axId val="725935656"/>
        <c:scaling>
          <c:orientation val="minMax"/>
        </c:scaling>
        <c:delete val="0"/>
        <c:axPos val="b"/>
        <c:majorGridlines>
          <c:spPr>
            <a:ln w="317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ysDot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lv-LV"/>
          </a:p>
        </c:txPr>
        <c:crossAx val="725927784"/>
        <c:crosses val="autoZero"/>
        <c:auto val="1"/>
        <c:lblAlgn val="ctr"/>
        <c:lblOffset val="100"/>
        <c:noMultiLvlLbl val="0"/>
      </c:catAx>
      <c:valAx>
        <c:axId val="72592778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7259356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lv-LV"/>
          </a:p>
        </c:txPr>
      </c:legendEntry>
      <c:layout>
        <c:manualLayout>
          <c:xMode val="edge"/>
          <c:yMode val="edge"/>
          <c:x val="4.2050664039280511E-3"/>
          <c:y val="3.3898305084745763E-2"/>
          <c:w val="0.98541947251422923"/>
          <c:h val="0.1271138148580575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3175" cap="flat" cmpd="sng" algn="ctr">
      <a:noFill/>
      <a:round/>
    </a:ln>
    <a:effectLst/>
  </c:spPr>
  <c:txPr>
    <a:bodyPr/>
    <a:lstStyle/>
    <a:p>
      <a:pPr>
        <a:defRPr sz="1600" b="1"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lv-LV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Īstenojušas projektus (organizācijas)</c:v>
                </c:pt>
              </c:strCache>
            </c:strRef>
          </c:tx>
          <c:spPr>
            <a:solidFill>
              <a:srgbClr val="7FC34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Sheet1!$B$1:$C$1</c:f>
              <c:strCache>
                <c:ptCount val="2"/>
                <c:pt idx="0">
                  <c:v>MAC</c:v>
                </c:pt>
                <c:pt idx="1">
                  <c:v>MIC</c:v>
                </c:pt>
              </c:strCache>
            </c:strRef>
          </c:cat>
          <c:val>
            <c:numRef>
              <c:f>Sheet1!$B$2:$C$2</c:f>
              <c:numCache>
                <c:formatCode>General</c:formatCode>
                <c:ptCount val="2"/>
                <c:pt idx="0">
                  <c:v>43</c:v>
                </c:pt>
                <c:pt idx="1">
                  <c:v>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2BC-4D36-A450-0746639130BF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Noraidīti projekti (organizācijas)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Sheet1!$B$1:$C$1</c:f>
              <c:strCache>
                <c:ptCount val="2"/>
                <c:pt idx="0">
                  <c:v>MAC</c:v>
                </c:pt>
                <c:pt idx="1">
                  <c:v>MIC</c:v>
                </c:pt>
              </c:strCache>
            </c:strRef>
          </c:cat>
          <c:val>
            <c:numRef>
              <c:f>Sheet1!$B$3:$C$3</c:f>
              <c:numCache>
                <c:formatCode>General</c:formatCode>
                <c:ptCount val="2"/>
                <c:pt idx="0">
                  <c:v>95</c:v>
                </c:pt>
                <c:pt idx="1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2BC-4D36-A450-0746639130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668742608"/>
        <c:axId val="668736048"/>
      </c:barChart>
      <c:catAx>
        <c:axId val="6687426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lv-LV"/>
          </a:p>
        </c:txPr>
        <c:crossAx val="668736048"/>
        <c:crosses val="autoZero"/>
        <c:auto val="1"/>
        <c:lblAlgn val="ctr"/>
        <c:lblOffset val="100"/>
        <c:noMultiLvlLbl val="0"/>
      </c:catAx>
      <c:valAx>
        <c:axId val="668736048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6687426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 b="1">
          <a:latin typeface="Arial" panose="020B0604020202020204" pitchFamily="34" charset="0"/>
          <a:cs typeface="Arial" panose="020B0604020202020204" pitchFamily="34" charset="0"/>
        </a:defRPr>
      </a:pPr>
      <a:endParaRPr lang="lv-LV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0433203777916502"/>
          <c:y val="5.1526183296910014E-2"/>
          <c:w val="0.47316156835894235"/>
          <c:h val="0.9279347515376175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Visa periodā</c:v>
                </c:pt>
              </c:strCache>
            </c:strRef>
          </c:tx>
          <c:spPr>
            <a:solidFill>
              <a:srgbClr val="7FC34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Sheet1!$A$2:$A$40</c:f>
              <c:strCache>
                <c:ptCount val="39"/>
                <c:pt idx="0">
                  <c:v>Visi respondenti</c:v>
                </c:pt>
                <c:pt idx="2">
                  <c:v>DARBĪBAS ILGUMS</c:v>
                </c:pt>
                <c:pt idx="3">
                  <c:v>1-5 gadus</c:v>
                </c:pt>
                <c:pt idx="4">
                  <c:v>6-15 gadus</c:v>
                </c:pt>
                <c:pt idx="5">
                  <c:v>Vairāk nekā 15 gadus</c:v>
                </c:pt>
                <c:pt idx="6">
                  <c:v>DARBĪBAS INTENSITĀTE</c:v>
                </c:pt>
                <c:pt idx="7">
                  <c:v>Darbs notiek pēc nepieciešamības, no gadījuma uz gadījumu</c:v>
                </c:pt>
                <c:pt idx="8">
                  <c:v>Darbs notiek dažas dienas nedēļā</c:v>
                </c:pt>
                <c:pt idx="9">
                  <c:v>Darbs notiek katru dienu</c:v>
                </c:pt>
                <c:pt idx="10">
                  <c:v>Šobrīd darbs nenotiek nemaz</c:v>
                </c:pt>
                <c:pt idx="11">
                  <c:v>DARBĪBAS PLĀNOŠANA</c:v>
                </c:pt>
                <c:pt idx="12">
                  <c:v>Darbību īpaši neplānojam/ darba plāns rodas spontāni</c:v>
                </c:pt>
                <c:pt idx="13">
                  <c:v>Darbību plānojam tuvākajam mēnesim vai dažus mēnešus uz priekšu</c:v>
                </c:pt>
                <c:pt idx="14">
                  <c:v>Darbību plānojam aptuveni gadu līdz trim gadiem uz priekšu</c:v>
                </c:pt>
                <c:pt idx="15">
                  <c:v>Darbību plānojam vairāk nekā trīs gadus uz priekšu</c:v>
                </c:pt>
                <c:pt idx="16">
                  <c:v>Darbību neplānojam vispār/ Šobrīd darbs nenotiek nemaz</c:v>
                </c:pt>
                <c:pt idx="17">
                  <c:v>DARBĪBAS MĒROGS</c:v>
                </c:pt>
                <c:pt idx="18">
                  <c:v>Vietējā (kopiena, pagasts, pilsēta, novads)</c:v>
                </c:pt>
                <c:pt idx="19">
                  <c:v>Reģionālā</c:v>
                </c:pt>
                <c:pt idx="20">
                  <c:v>Nacionālā</c:v>
                </c:pt>
                <c:pt idx="21">
                  <c:v>Starptautiskā</c:v>
                </c:pt>
                <c:pt idx="22">
                  <c:v>ĪSTENOTO PROJEKTU SKAITS PĒD. 3.G. LAIKĀ</c:v>
                </c:pt>
                <c:pt idx="23">
                  <c:v>Nevienu</c:v>
                </c:pt>
                <c:pt idx="24">
                  <c:v>1-5</c:v>
                </c:pt>
                <c:pt idx="25">
                  <c:v>6-20</c:v>
                </c:pt>
                <c:pt idx="26">
                  <c:v>21 un vairāk</c:v>
                </c:pt>
                <c:pt idx="27">
                  <c:v>ALGOTI DARBINIEKI</c:v>
                </c:pt>
                <c:pt idx="28">
                  <c:v>Neviens nesaņem regulāru atalgojumu</c:v>
                </c:pt>
                <c:pt idx="29">
                  <c:v>1-2</c:v>
                </c:pt>
                <c:pt idx="30">
                  <c:v>3-5</c:v>
                </c:pt>
                <c:pt idx="31">
                  <c:v>6-10</c:v>
                </c:pt>
                <c:pt idx="32">
                  <c:v>11 un vairāk</c:v>
                </c:pt>
                <c:pt idx="33">
                  <c:v>BRĪVPRĀTĪGIE</c:v>
                </c:pt>
                <c:pt idx="34">
                  <c:v>Neviens</c:v>
                </c:pt>
                <c:pt idx="35">
                  <c:v>1-5</c:v>
                </c:pt>
                <c:pt idx="36">
                  <c:v>6-10</c:v>
                </c:pt>
                <c:pt idx="37">
                  <c:v>11-20</c:v>
                </c:pt>
                <c:pt idx="38">
                  <c:v>21 un vairāk</c:v>
                </c:pt>
              </c:strCache>
            </c:strRef>
          </c:cat>
          <c:val>
            <c:numRef>
              <c:f>Sheet1!$B$2:$B$40</c:f>
              <c:numCache>
                <c:formatCode>General</c:formatCode>
                <c:ptCount val="39"/>
                <c:pt idx="0" formatCode="0">
                  <c:v>17.817014446227901</c:v>
                </c:pt>
                <c:pt idx="3" formatCode="###0">
                  <c:v>14.17910447761194</c:v>
                </c:pt>
                <c:pt idx="4" formatCode="###0">
                  <c:v>18.14516129032258</c:v>
                </c:pt>
                <c:pt idx="5" formatCode="###0">
                  <c:v>20.54054054054054</c:v>
                </c:pt>
                <c:pt idx="7" formatCode="###0">
                  <c:v>11.052631578947368</c:v>
                </c:pt>
                <c:pt idx="8" formatCode="###0">
                  <c:v>13.725490196078431</c:v>
                </c:pt>
                <c:pt idx="9" formatCode="###0">
                  <c:v>30.14354066985646</c:v>
                </c:pt>
                <c:pt idx="10" formatCode="###0">
                  <c:v>5.5555555555555554</c:v>
                </c:pt>
                <c:pt idx="12" formatCode="###0">
                  <c:v>9.7222222222222214</c:v>
                </c:pt>
                <c:pt idx="13" formatCode="###0">
                  <c:v>20.224719101123597</c:v>
                </c:pt>
                <c:pt idx="14" formatCode="###0">
                  <c:v>19.936708860759495</c:v>
                </c:pt>
                <c:pt idx="15" formatCode="###0">
                  <c:v>34.375</c:v>
                </c:pt>
                <c:pt idx="16" formatCode="###0">
                  <c:v>5.5555555555555554</c:v>
                </c:pt>
                <c:pt idx="18" formatCode="###0">
                  <c:v>14.191419141914192</c:v>
                </c:pt>
                <c:pt idx="19" formatCode="###0">
                  <c:v>25.786163522012579</c:v>
                </c:pt>
                <c:pt idx="20" formatCode="###0">
                  <c:v>26.839826839826841</c:v>
                </c:pt>
                <c:pt idx="21" formatCode="###0">
                  <c:v>23.255813953488371</c:v>
                </c:pt>
                <c:pt idx="23" formatCode="###0">
                  <c:v>0</c:v>
                </c:pt>
                <c:pt idx="24" formatCode="###0">
                  <c:v>14.785992217898833</c:v>
                </c:pt>
                <c:pt idx="25" formatCode="###0">
                  <c:v>31.055900621118013</c:v>
                </c:pt>
                <c:pt idx="26" formatCode="###0">
                  <c:v>37.142857142857146</c:v>
                </c:pt>
                <c:pt idx="28" formatCode="###0">
                  <c:v>10.197368421052632</c:v>
                </c:pt>
                <c:pt idx="29" formatCode="###0">
                  <c:v>15.957446808510639</c:v>
                </c:pt>
                <c:pt idx="30" formatCode="###0">
                  <c:v>32.051282051282051</c:v>
                </c:pt>
                <c:pt idx="31" formatCode="###0">
                  <c:v>30.232558139534884</c:v>
                </c:pt>
                <c:pt idx="32" formatCode="###0">
                  <c:v>42.857142857142854</c:v>
                </c:pt>
                <c:pt idx="34" formatCode="###0">
                  <c:v>10.256410256410257</c:v>
                </c:pt>
                <c:pt idx="35" formatCode="###0">
                  <c:v>16.546762589928058</c:v>
                </c:pt>
                <c:pt idx="36" formatCode="###0">
                  <c:v>15.463917525773196</c:v>
                </c:pt>
                <c:pt idx="37" formatCode="###0">
                  <c:v>20.454545454545453</c:v>
                </c:pt>
                <c:pt idx="38" formatCode="###0">
                  <c:v>28.40909090909091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233-44CF-A772-687A32281F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axId val="670169072"/>
        <c:axId val="670169400"/>
      </c:barChart>
      <c:catAx>
        <c:axId val="670169072"/>
        <c:scaling>
          <c:orientation val="maxMin"/>
        </c:scaling>
        <c:delete val="0"/>
        <c:axPos val="l"/>
        <c:majorGridlines>
          <c:spPr>
            <a:ln w="317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lv-LV"/>
          </a:p>
        </c:txPr>
        <c:crossAx val="670169400"/>
        <c:crosses val="autoZero"/>
        <c:auto val="1"/>
        <c:lblAlgn val="ctr"/>
        <c:lblOffset val="100"/>
        <c:tickLblSkip val="1"/>
        <c:noMultiLvlLbl val="0"/>
      </c:catAx>
      <c:valAx>
        <c:axId val="670169400"/>
        <c:scaling>
          <c:orientation val="minMax"/>
          <c:max val="120"/>
        </c:scaling>
        <c:delete val="1"/>
        <c:axPos val="t"/>
        <c:numFmt formatCode="0" sourceLinked="1"/>
        <c:majorTickMark val="none"/>
        <c:minorTickMark val="none"/>
        <c:tickLblPos val="nextTo"/>
        <c:crossAx val="67016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3175" cap="flat" cmpd="sng" algn="ctr">
      <a:noFill/>
      <a:round/>
    </a:ln>
    <a:effectLst/>
  </c:spPr>
  <c:txPr>
    <a:bodyPr/>
    <a:lstStyle/>
    <a:p>
      <a:pPr>
        <a:defRPr sz="1200" b="1">
          <a:latin typeface="Arial" panose="020B0604020202020204" pitchFamily="34" charset="0"/>
          <a:cs typeface="Arial" panose="020B0604020202020204" pitchFamily="34" charset="0"/>
        </a:defRPr>
      </a:pPr>
      <a:endParaRPr lang="lv-LV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6968663977978364"/>
          <c:y val="6.295775528058993E-2"/>
          <c:w val="0.5079556366429806"/>
          <c:h val="0.91210394172285347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Esam pieteikušies NVO fonda projektiem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Sheet1!$A$2:$A$12</c:f>
              <c:strCache>
                <c:ptCount val="11"/>
                <c:pt idx="0">
                  <c:v>Projektu konkursi pašvaldībās</c:v>
                </c:pt>
                <c:pt idx="1">
                  <c:v>EEZ un Norvēģijas granta programma “Aktīvo iedzīvotāju fonds”</c:v>
                </c:pt>
                <c:pt idx="2">
                  <c:v>VKKF: Valsts kultūrkapitāla fonda atbalsta programmas</c:v>
                </c:pt>
                <c:pt idx="3">
                  <c:v>CFLA: ES struktūrfondi</c:v>
                </c:pt>
                <c:pt idx="4">
                  <c:v>LAD: Lauku atbalsta dienesta atbalsta programmas</c:v>
                </c:pt>
                <c:pt idx="5">
                  <c:v>SIF: Programma “Latviešu valodas apguve remigrantiem un viņu ģimenes locekļiem”</c:v>
                </c:pt>
                <c:pt idx="6">
                  <c:v>ASV vēstniecība: Mazo grantu programma</c:v>
                </c:pt>
                <c:pt idx="7">
                  <c:v>Deleģēšanas vai līdzdarbības līgums ar ministriju</c:v>
                </c:pt>
                <c:pt idx="8">
                  <c:v>JSPA: ES programma “Eiropas Solidaritātes korpuss”</c:v>
                </c:pt>
                <c:pt idx="9">
                  <c:v>SIF: Programma “Mazākumtautību un latviešu jauniešu sadarbības programma”</c:v>
                </c:pt>
                <c:pt idx="10">
                  <c:v>VIAA: ES programma “Erasmus+” – izglītības joma</c:v>
                </c:pt>
              </c:strCache>
            </c:strRef>
          </c:cat>
          <c:val>
            <c:numRef>
              <c:f>Sheet1!$B$2:$B$12</c:f>
              <c:numCache>
                <c:formatCode>0</c:formatCode>
                <c:ptCount val="11"/>
                <c:pt idx="0">
                  <c:v>65.306122448979593</c:v>
                </c:pt>
                <c:pt idx="1">
                  <c:v>56.122448979591837</c:v>
                </c:pt>
                <c:pt idx="2">
                  <c:v>39.487179487179489</c:v>
                </c:pt>
                <c:pt idx="3">
                  <c:v>30.319148936170212</c:v>
                </c:pt>
                <c:pt idx="4">
                  <c:v>29.23076923076923</c:v>
                </c:pt>
                <c:pt idx="5">
                  <c:v>28.651685393258425</c:v>
                </c:pt>
                <c:pt idx="6">
                  <c:v>27.179487179487179</c:v>
                </c:pt>
                <c:pt idx="7">
                  <c:v>25.274725274725274</c:v>
                </c:pt>
                <c:pt idx="8">
                  <c:v>24.338624338624339</c:v>
                </c:pt>
                <c:pt idx="9">
                  <c:v>23.913043478260871</c:v>
                </c:pt>
                <c:pt idx="10">
                  <c:v>22.631578947368421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3C5-48CD-AC49-20A35A2310A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.</c:v>
                </c:pt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cat>
            <c:strRef>
              <c:f>Sheet1!$A$2:$A$12</c:f>
              <c:strCache>
                <c:ptCount val="11"/>
                <c:pt idx="0">
                  <c:v>Projektu konkursi pašvaldībās</c:v>
                </c:pt>
                <c:pt idx="1">
                  <c:v>EEZ un Norvēģijas granta programma “Aktīvo iedzīvotāju fonds”</c:v>
                </c:pt>
                <c:pt idx="2">
                  <c:v>VKKF: Valsts kultūrkapitāla fonda atbalsta programmas</c:v>
                </c:pt>
                <c:pt idx="3">
                  <c:v>CFLA: ES struktūrfondi</c:v>
                </c:pt>
                <c:pt idx="4">
                  <c:v>LAD: Lauku atbalsta dienesta atbalsta programmas</c:v>
                </c:pt>
                <c:pt idx="5">
                  <c:v>SIF: Programma “Latviešu valodas apguve remigrantiem un viņu ģimenes locekļiem”</c:v>
                </c:pt>
                <c:pt idx="6">
                  <c:v>ASV vēstniecība: Mazo grantu programma</c:v>
                </c:pt>
                <c:pt idx="7">
                  <c:v>Deleģēšanas vai līdzdarbības līgums ar ministriju</c:v>
                </c:pt>
                <c:pt idx="8">
                  <c:v>JSPA: ES programma “Eiropas Solidaritātes korpuss”</c:v>
                </c:pt>
                <c:pt idx="9">
                  <c:v>SIF: Programma “Mazākumtautību un latviešu jauniešu sadarbības programma”</c:v>
                </c:pt>
                <c:pt idx="10">
                  <c:v>VIAA: ES programma “Erasmus+” – izglītības joma</c:v>
                </c:pt>
              </c:strCache>
            </c:strRef>
          </c:cat>
          <c:val>
            <c:numRef>
              <c:f>Sheet1!$C$2:$C$12</c:f>
              <c:numCache>
                <c:formatCode>0</c:formatCode>
                <c:ptCount val="11"/>
                <c:pt idx="0">
                  <c:v>20</c:v>
                </c:pt>
                <c:pt idx="1">
                  <c:v>29.183673469387756</c:v>
                </c:pt>
                <c:pt idx="2">
                  <c:v>45.818942961800104</c:v>
                </c:pt>
                <c:pt idx="3">
                  <c:v>54.986973512809385</c:v>
                </c:pt>
                <c:pt idx="4">
                  <c:v>56.075353218210367</c:v>
                </c:pt>
                <c:pt idx="5">
                  <c:v>56.654437055721168</c:v>
                </c:pt>
                <c:pt idx="6">
                  <c:v>58.126635269492411</c:v>
                </c:pt>
                <c:pt idx="7">
                  <c:v>60.031397174254323</c:v>
                </c:pt>
                <c:pt idx="8">
                  <c:v>60.967498110355251</c:v>
                </c:pt>
                <c:pt idx="9">
                  <c:v>61.393078970718719</c:v>
                </c:pt>
                <c:pt idx="10">
                  <c:v>62.674543501611168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3C5-48CD-AC49-20A35A2310A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Esam guvuši atbalstu NVO fondā</c:v>
                </c:pt>
              </c:strCache>
            </c:strRef>
          </c:tx>
          <c:spPr>
            <a:solidFill>
              <a:srgbClr val="7FC34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Sheet1!$A$2:$A$12</c:f>
              <c:strCache>
                <c:ptCount val="11"/>
                <c:pt idx="0">
                  <c:v>Projektu konkursi pašvaldībās</c:v>
                </c:pt>
                <c:pt idx="1">
                  <c:v>EEZ un Norvēģijas granta programma “Aktīvo iedzīvotāju fonds”</c:v>
                </c:pt>
                <c:pt idx="2">
                  <c:v>VKKF: Valsts kultūrkapitāla fonda atbalsta programmas</c:v>
                </c:pt>
                <c:pt idx="3">
                  <c:v>CFLA: ES struktūrfondi</c:v>
                </c:pt>
                <c:pt idx="4">
                  <c:v>LAD: Lauku atbalsta dienesta atbalsta programmas</c:v>
                </c:pt>
                <c:pt idx="5">
                  <c:v>SIF: Programma “Latviešu valodas apguve remigrantiem un viņu ģimenes locekļiem”</c:v>
                </c:pt>
                <c:pt idx="6">
                  <c:v>ASV vēstniecība: Mazo grantu programma</c:v>
                </c:pt>
                <c:pt idx="7">
                  <c:v>Deleģēšanas vai līdzdarbības līgums ar ministriju</c:v>
                </c:pt>
                <c:pt idx="8">
                  <c:v>JSPA: ES programma “Eiropas Solidaritātes korpuss”</c:v>
                </c:pt>
                <c:pt idx="9">
                  <c:v>SIF: Programma “Mazākumtautību un latviešu jauniešu sadarbības programma”</c:v>
                </c:pt>
                <c:pt idx="10">
                  <c:v>VIAA: ES programma “Erasmus+” – izglītības joma</c:v>
                </c:pt>
              </c:strCache>
            </c:strRef>
          </c:cat>
          <c:val>
            <c:numRef>
              <c:f>Sheet1!$D$2:$D$12</c:f>
              <c:numCache>
                <c:formatCode>0</c:formatCode>
                <c:ptCount val="11"/>
                <c:pt idx="0">
                  <c:v>52.04081632653061</c:v>
                </c:pt>
                <c:pt idx="1">
                  <c:v>26.020408163265305</c:v>
                </c:pt>
                <c:pt idx="2">
                  <c:v>21.025641025641026</c:v>
                </c:pt>
                <c:pt idx="3">
                  <c:v>18.617021276595743</c:v>
                </c:pt>
                <c:pt idx="4">
                  <c:v>22.564102564102566</c:v>
                </c:pt>
                <c:pt idx="5">
                  <c:v>11.797752808988765</c:v>
                </c:pt>
                <c:pt idx="6">
                  <c:v>17.435897435897434</c:v>
                </c:pt>
                <c:pt idx="7">
                  <c:v>21.978021978021978</c:v>
                </c:pt>
                <c:pt idx="8">
                  <c:v>15.343915343915343</c:v>
                </c:pt>
                <c:pt idx="9">
                  <c:v>7.6086956521739131</c:v>
                </c:pt>
                <c:pt idx="10">
                  <c:v>13.157894736842104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3C5-48CD-AC49-20A35A2310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408603488"/>
        <c:axId val="408606768"/>
      </c:barChart>
      <c:catAx>
        <c:axId val="408603488"/>
        <c:scaling>
          <c:orientation val="maxMin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lv-LV"/>
          </a:p>
        </c:txPr>
        <c:crossAx val="408606768"/>
        <c:crosses val="autoZero"/>
        <c:auto val="1"/>
        <c:lblAlgn val="ctr"/>
        <c:lblOffset val="100"/>
        <c:noMultiLvlLbl val="0"/>
      </c:catAx>
      <c:valAx>
        <c:axId val="408606768"/>
        <c:scaling>
          <c:orientation val="minMax"/>
          <c:max val="140"/>
        </c:scaling>
        <c:delete val="1"/>
        <c:axPos val="t"/>
        <c:numFmt formatCode="0" sourceLinked="1"/>
        <c:majorTickMark val="none"/>
        <c:minorTickMark val="none"/>
        <c:tickLblPos val="nextTo"/>
        <c:crossAx val="408603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egendEntry>
        <c:idx val="1"/>
        <c:delete val="1"/>
      </c:legendEntry>
      <c:layout>
        <c:manualLayout>
          <c:xMode val="edge"/>
          <c:yMode val="edge"/>
          <c:x val="0.43653975417706931"/>
          <c:y val="0"/>
          <c:w val="0.56094040074259011"/>
          <c:h val="7.127819729258008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3175" cap="flat" cmpd="sng" algn="ctr">
      <a:noFill/>
      <a:round/>
    </a:ln>
    <a:effectLst/>
  </c:spPr>
  <c:txPr>
    <a:bodyPr/>
    <a:lstStyle/>
    <a:p>
      <a:pPr>
        <a:defRPr sz="1400" b="1"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lv-LV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1248230992842536"/>
          <c:y val="2.8846153846153848E-2"/>
          <c:w val="0.4482208958626811"/>
          <c:h val="0.9471153846153845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2021.g.</c:v>
                </c:pt>
              </c:strCache>
            </c:strRef>
          </c:tx>
          <c:spPr>
            <a:solidFill>
              <a:srgbClr val="7FC34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Sheet1!$A$2:$A$15</c:f>
              <c:strCache>
                <c:ptCount val="14"/>
                <c:pt idx="0">
                  <c:v>Programma “NVO fonds” kopumā</c:v>
                </c:pt>
                <c:pt idx="1">
                  <c:v>Projektu iesniegšanas kārtība</c:v>
                </c:pt>
                <c:pt idx="2">
                  <c:v>SIF darbinieku pieejamība, atsaucība, atbalsts</c:v>
                </c:pt>
                <c:pt idx="4">
                  <c:v>Informācijas pieejamība par programmu “NVO fonds”</c:v>
                </c:pt>
                <c:pt idx="5">
                  <c:v>SIF mājas lapā pieejamā informācija par programmu “NVO fonds”</c:v>
                </c:pt>
                <c:pt idx="6">
                  <c:v>Projektu pieteikuma formas/ veidlapas</c:v>
                </c:pt>
                <c:pt idx="7">
                  <c:v>Projektu īstenošanai atvēlētais laika periods</c:v>
                </c:pt>
                <c:pt idx="8">
                  <c:v>Vienam projektam maksimālais pieejamais finansējums</c:v>
                </c:pt>
                <c:pt idx="10">
                  <c:v>Projektu vērtēšanas kārtība</c:v>
                </c:pt>
                <c:pt idx="11">
                  <c:v>Projektu kvalitātes vērtēšanas kritēriji</c:v>
                </c:pt>
                <c:pt idx="12">
                  <c:v>Atskaišu iesniegšanas kārtība</c:v>
                </c:pt>
                <c:pt idx="13">
                  <c:v>Projektu vērtējumu saprotamība un pamatotība</c:v>
                </c:pt>
              </c:strCache>
            </c:strRef>
          </c:cat>
          <c:val>
            <c:numRef>
              <c:f>Sheet1!$B$2:$B$15</c:f>
              <c:numCache>
                <c:formatCode>0</c:formatCode>
                <c:ptCount val="14"/>
                <c:pt idx="0">
                  <c:v>50.464396284829718</c:v>
                </c:pt>
                <c:pt idx="1">
                  <c:v>50.154798761609911</c:v>
                </c:pt>
                <c:pt idx="2">
                  <c:v>49.074074074074076</c:v>
                </c:pt>
                <c:pt idx="4">
                  <c:v>46.58385093167702</c:v>
                </c:pt>
                <c:pt idx="5">
                  <c:v>45.398773006134974</c:v>
                </c:pt>
                <c:pt idx="6">
                  <c:v>45.061728395061735</c:v>
                </c:pt>
                <c:pt idx="7">
                  <c:v>41.717791411042946</c:v>
                </c:pt>
                <c:pt idx="8">
                  <c:v>41.590214067278289</c:v>
                </c:pt>
                <c:pt idx="10">
                  <c:v>36.5625</c:v>
                </c:pt>
                <c:pt idx="11">
                  <c:v>36.307692307692307</c:v>
                </c:pt>
                <c:pt idx="12">
                  <c:v>34.969325153374228</c:v>
                </c:pt>
                <c:pt idx="13">
                  <c:v>34.25925925925926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DA-4192-9A7F-1A0B905762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417649608"/>
        <c:axId val="417657480"/>
      </c:barChart>
      <c:catAx>
        <c:axId val="41764960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lv-LV"/>
          </a:p>
        </c:txPr>
        <c:crossAx val="417657480"/>
        <c:crosses val="autoZero"/>
        <c:auto val="1"/>
        <c:lblAlgn val="ctr"/>
        <c:lblOffset val="100"/>
        <c:noMultiLvlLbl val="0"/>
      </c:catAx>
      <c:valAx>
        <c:axId val="417657480"/>
        <c:scaling>
          <c:orientation val="minMax"/>
          <c:max val="100"/>
        </c:scaling>
        <c:delete val="1"/>
        <c:axPos val="t"/>
        <c:numFmt formatCode="0" sourceLinked="1"/>
        <c:majorTickMark val="out"/>
        <c:minorTickMark val="none"/>
        <c:tickLblPos val="nextTo"/>
        <c:crossAx val="4176496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"/>
          <c:y val="1.2929069676777007E-3"/>
          <c:w val="7.8539683573679464E-2"/>
          <c:h val="6.342778914033121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3175" cap="flat" cmpd="sng" algn="ctr">
      <a:noFill/>
      <a:round/>
    </a:ln>
    <a:effectLst/>
  </c:spPr>
  <c:txPr>
    <a:bodyPr/>
    <a:lstStyle/>
    <a:p>
      <a:pPr>
        <a:defRPr sz="1400" b="1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lv-LV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1248230992842536"/>
          <c:y val="2.8846153846153848E-2"/>
          <c:w val="0.4482208958626811"/>
          <c:h val="0.9471153846153845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2021.g.</c:v>
                </c:pt>
              </c:strCache>
            </c:strRef>
          </c:tx>
          <c:spPr>
            <a:solidFill>
              <a:schemeClr val="bg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Veicināta NVO kapacitāte un veiktspēja</c:v>
                </c:pt>
                <c:pt idx="1">
                  <c:v>Veicināta uzticēšanās nevalstiskajam sektoram</c:v>
                </c:pt>
                <c:pt idx="2">
                  <c:v>Veicināta sabiedrības iesaistīšanās būtisku problēmu risināšanā ar mērķi stiprināt Satversmē noteiktās demokrātiskās vērtības</c:v>
                </c:pt>
                <c:pt idx="3">
                  <c:v>Veicināta piederība Latvijai</c:v>
                </c:pt>
                <c:pt idx="4">
                  <c:v>Veicināta sabiedrības izpratne par pilsonisko līdzdalību un līdzdarbības veidiem</c:v>
                </c:pt>
                <c:pt idx="5">
                  <c:v>Veicināta iedzīvotāju iesaiste NVO un veicināts brīvprātīgais darbs</c:v>
                </c:pt>
                <c:pt idx="6">
                  <c:v>Veicināta sabiedrības līdzdalība rīcībpolitikas veidošanas un lēmumu pieņemšanas procesos</c:v>
                </c:pt>
                <c:pt idx="7">
                  <c:v>Nodrošināta sabiedrības interešu aizstāvība konkrētā NVO pamatdarbības jomā</c:v>
                </c:pt>
                <c:pt idx="8">
                  <c:v>Nodrošināta datos un pierādījumos balstītu priekšlikumu un politikas iniciatīvu izstrāde</c:v>
                </c:pt>
                <c:pt idx="9">
                  <c:v>Veicināta NVO savstarpējā sadarbība reģionu, Latvijas, ES un pasaules līmenī, kā arī NVO sadarbība ar publisko sektoru</c:v>
                </c:pt>
              </c:strCache>
            </c:strRef>
          </c:cat>
          <c:val>
            <c:numRef>
              <c:f>Sheet1!$B$2:$B$11</c:f>
              <c:numCache>
                <c:formatCode>0</c:formatCode>
                <c:ptCount val="10"/>
                <c:pt idx="0">
                  <c:v>97.435897435897431</c:v>
                </c:pt>
                <c:pt idx="1">
                  <c:v>94.871794871794876</c:v>
                </c:pt>
                <c:pt idx="2">
                  <c:v>91.025641025641022</c:v>
                </c:pt>
                <c:pt idx="3">
                  <c:v>89.743589743589737</c:v>
                </c:pt>
                <c:pt idx="4">
                  <c:v>83.333333333333329</c:v>
                </c:pt>
                <c:pt idx="5">
                  <c:v>75.641025641025635</c:v>
                </c:pt>
                <c:pt idx="6">
                  <c:v>66.666666666666671</c:v>
                </c:pt>
                <c:pt idx="7">
                  <c:v>62.179487179487182</c:v>
                </c:pt>
                <c:pt idx="8">
                  <c:v>56.410256410256409</c:v>
                </c:pt>
                <c:pt idx="9">
                  <c:v>45.512820512820511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C6-4734-99BC-1C1CC9CBC4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417649608"/>
        <c:axId val="417657480"/>
      </c:barChart>
      <c:catAx>
        <c:axId val="41764960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lv-LV"/>
          </a:p>
        </c:txPr>
        <c:crossAx val="417657480"/>
        <c:crosses val="autoZero"/>
        <c:auto val="1"/>
        <c:lblAlgn val="ctr"/>
        <c:lblOffset val="100"/>
        <c:noMultiLvlLbl val="0"/>
      </c:catAx>
      <c:valAx>
        <c:axId val="417657480"/>
        <c:scaling>
          <c:orientation val="minMax"/>
          <c:max val="100"/>
        </c:scaling>
        <c:delete val="1"/>
        <c:axPos val="t"/>
        <c:numFmt formatCode="0" sourceLinked="1"/>
        <c:majorTickMark val="out"/>
        <c:minorTickMark val="none"/>
        <c:tickLblPos val="nextTo"/>
        <c:crossAx val="4176496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3175" cap="flat" cmpd="sng" algn="ctr">
      <a:noFill/>
      <a:round/>
    </a:ln>
    <a:effectLst/>
  </c:spPr>
  <c:txPr>
    <a:bodyPr/>
    <a:lstStyle/>
    <a:p>
      <a:pPr>
        <a:defRPr sz="1400" b="1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lv-LV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1248230992842536"/>
          <c:y val="2.8846153846153848E-2"/>
          <c:w val="0.4482208958626811"/>
          <c:h val="0.9471153846153845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2021.g.</c:v>
                </c:pt>
              </c:strCache>
            </c:strRef>
          </c:tx>
          <c:spPr>
            <a:solidFill>
              <a:schemeClr val="bg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Pieaugusi iedzīvotāju iesaistīšanās dažādās sabiedrības līdzdalības aktivitātēs</c:v>
                </c:pt>
                <c:pt idx="1">
                  <c:v>Latvijas iedzīvotāji jūtas piederīgi Latvijai un tic savai spējai ietekmēt lēmumu pieņemšanas procesu, lai veicinātu valsts labklājības un sabiedrības izaugsmi</c:v>
                </c:pt>
                <c:pt idx="2">
                  <c:v>Uzlabojusies dažādu sabiedrības grupu (personu) savstarpējā uzticēšanās un savstarpējā sadarbība</c:v>
                </c:pt>
                <c:pt idx="3">
                  <c:v>Latvijas iedzīvotājiem (t.sk. skolēniem, darbspējas vecuma cilvēkiem un pensionāriem) ir praktiskas zināšanas par demokrātiskas valsts pārvaldes mehānismiem, cilvēku pamattiesībām un brīvībām</c:v>
                </c:pt>
                <c:pt idx="4">
                  <c:v>Pieaudzis iedzīvotāju informētības līmenis par demokrātijas pamatprincipiem un savu interešu aizstāvības iespējām</c:v>
                </c:pt>
                <c:pt idx="5">
                  <c:v>Latvijas iedzīvotāji izprot un apzinās Latvijas valstiskuma vērtību un nacionālās kultūras unikalitāti Eiropas un globālā kontekstā</c:v>
                </c:pt>
                <c:pt idx="6">
                  <c:v>Uzlabojusies informācijas un viedokļu apmaiņa starp NVO un valsts institūcijām</c:v>
                </c:pt>
              </c:strCache>
            </c:strRef>
          </c:cat>
          <c:val>
            <c:numRef>
              <c:f>Sheet1!$B$2:$B$8</c:f>
              <c:numCache>
                <c:formatCode>0</c:formatCode>
                <c:ptCount val="7"/>
                <c:pt idx="0">
                  <c:v>94.230769230769226</c:v>
                </c:pt>
                <c:pt idx="1">
                  <c:v>92.948717948717942</c:v>
                </c:pt>
                <c:pt idx="2">
                  <c:v>91.666666666666671</c:v>
                </c:pt>
                <c:pt idx="3">
                  <c:v>83.974358974358978</c:v>
                </c:pt>
                <c:pt idx="4">
                  <c:v>83.333333333333329</c:v>
                </c:pt>
                <c:pt idx="5">
                  <c:v>70.512820512820511</c:v>
                </c:pt>
                <c:pt idx="6">
                  <c:v>64.102564102564102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C6-4734-99BC-1C1CC9CBC4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417649608"/>
        <c:axId val="417657480"/>
      </c:barChart>
      <c:catAx>
        <c:axId val="41764960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lv-LV"/>
          </a:p>
        </c:txPr>
        <c:crossAx val="417657480"/>
        <c:crosses val="autoZero"/>
        <c:auto val="1"/>
        <c:lblAlgn val="ctr"/>
        <c:lblOffset val="100"/>
        <c:noMultiLvlLbl val="0"/>
      </c:catAx>
      <c:valAx>
        <c:axId val="417657480"/>
        <c:scaling>
          <c:orientation val="minMax"/>
          <c:max val="100"/>
        </c:scaling>
        <c:delete val="1"/>
        <c:axPos val="t"/>
        <c:numFmt formatCode="0" sourceLinked="1"/>
        <c:majorTickMark val="out"/>
        <c:minorTickMark val="none"/>
        <c:tickLblPos val="nextTo"/>
        <c:crossAx val="4176496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3175" cap="flat" cmpd="sng" algn="ctr">
      <a:noFill/>
      <a:round/>
    </a:ln>
    <a:effectLst/>
  </c:spPr>
  <c:txPr>
    <a:bodyPr/>
    <a:lstStyle/>
    <a:p>
      <a:pPr>
        <a:defRPr sz="1400" b="1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lv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0.35441</cdr:x>
      <cdr:y>0.36848</cdr:y>
    </cdr:from>
    <cdr:to>
      <cdr:x>0.5</cdr:x>
      <cdr:y>0.44603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887CB4FB-0739-47F9-9CF0-206CFDF81E2F}"/>
            </a:ext>
          </a:extLst>
        </cdr:cNvPr>
        <cdr:cNvSpPr txBox="1"/>
      </cdr:nvSpPr>
      <cdr:spPr>
        <a:xfrm xmlns:a="http://schemas.openxmlformats.org/drawingml/2006/main">
          <a:off x="3630385" y="1603375"/>
          <a:ext cx="1491343" cy="3374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lv-LV" sz="2000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65%</a:t>
          </a:r>
        </a:p>
      </cdr:txBody>
    </cdr:sp>
  </cdr:relSizeAnchor>
  <cdr:relSizeAnchor xmlns:cdr="http://schemas.openxmlformats.org/drawingml/2006/chartDrawing">
    <cdr:from>
      <cdr:x>0.20368</cdr:x>
      <cdr:y>0.78793</cdr:y>
    </cdr:from>
    <cdr:to>
      <cdr:x>0.34927</cdr:x>
      <cdr:y>0.86548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CC85DBD6-6761-4CD4-A33F-D65094863BE2}"/>
            </a:ext>
          </a:extLst>
        </cdr:cNvPr>
        <cdr:cNvSpPr txBox="1"/>
      </cdr:nvSpPr>
      <cdr:spPr>
        <a:xfrm xmlns:a="http://schemas.openxmlformats.org/drawingml/2006/main">
          <a:off x="2086427" y="3428547"/>
          <a:ext cx="1491343" cy="3374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lv-LV" sz="2000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31%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0.4949</cdr:x>
      <cdr:y>0</cdr:y>
    </cdr:from>
    <cdr:to>
      <cdr:x>0.56513</cdr:x>
      <cdr:y>0.05544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1831F557-4169-46B6-A188-CB7F58D65724}"/>
            </a:ext>
          </a:extLst>
        </cdr:cNvPr>
        <cdr:cNvSpPr txBox="1"/>
      </cdr:nvSpPr>
      <cdr:spPr>
        <a:xfrm xmlns:a="http://schemas.openxmlformats.org/drawingml/2006/main">
          <a:off x="5295749" y="-12526"/>
          <a:ext cx="751562" cy="3006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lv-LV" sz="1400" dirty="0"/>
            <a:t>%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0.12925</cdr:x>
      <cdr:y>0.05203</cdr:y>
    </cdr:from>
    <cdr:to>
      <cdr:x>0.1654</cdr:x>
      <cdr:y>0.16152</cdr:y>
    </cdr:to>
    <cdr:sp macro="" textlink="">
      <cdr:nvSpPr>
        <cdr:cNvPr id="2" name="Text Box 1"/>
        <cdr:cNvSpPr txBox="1"/>
      </cdr:nvSpPr>
      <cdr:spPr>
        <a:xfrm xmlns:a="http://schemas.openxmlformats.org/drawingml/2006/main">
          <a:off x="1325227" y="201554"/>
          <a:ext cx="370663" cy="4241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lv-LV" sz="1600" dirty="0">
              <a:latin typeface="Arial" panose="020B0604020202020204" pitchFamily="34" charset="0"/>
              <a:cs typeface="Arial" panose="020B0604020202020204" pitchFamily="34" charset="0"/>
            </a:rPr>
            <a:t>%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3F03F0-ED9E-45CC-8DC1-B91DD3E92687}" type="datetimeFigureOut">
              <a:rPr lang="lv-LV" smtClean="0"/>
              <a:t>01.02.2022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4EEE0E-A246-491B-AFDE-6519F2C4AC6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63627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4EEE0E-A246-491B-AFDE-6519F2C4AC69}" type="slidenum">
              <a:rPr lang="lv-LV" smtClean="0"/>
              <a:t>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757474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4EEE0E-A246-491B-AFDE-6519F2C4AC69}" type="slidenum">
              <a:rPr lang="lv-LV" smtClean="0"/>
              <a:t>16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48629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4EEE0E-A246-491B-AFDE-6519F2C4AC69}" type="slidenum">
              <a:rPr lang="lv-LV" smtClean="0"/>
              <a:t>18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70173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4EEE0E-A246-491B-AFDE-6519F2C4AC69}" type="slidenum">
              <a:rPr lang="lv-LV" smtClean="0"/>
              <a:t>19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946267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4EEE0E-A246-491B-AFDE-6519F2C4AC69}" type="slidenum">
              <a:rPr lang="lv-LV" smtClean="0"/>
              <a:t>20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7648122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4EEE0E-A246-491B-AFDE-6519F2C4AC69}" type="slidenum">
              <a:rPr lang="lv-LV" smtClean="0"/>
              <a:t>22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0943620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4EEE0E-A246-491B-AFDE-6519F2C4AC69}" type="slidenum">
              <a:rPr lang="lv-LV" smtClean="0"/>
              <a:t>24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0759524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4EEE0E-A246-491B-AFDE-6519F2C4AC69}" type="slidenum">
              <a:rPr kumimoji="0" lang="lv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lv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5187338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4EEE0E-A246-491B-AFDE-6519F2C4AC69}" type="slidenum">
              <a:rPr lang="lv-LV" smtClean="0"/>
              <a:t>26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2305590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4EEE0E-A246-491B-AFDE-6519F2C4AC69}" type="slidenum">
              <a:rPr lang="lv-LV" smtClean="0"/>
              <a:t>27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1838941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4EEE0E-A246-491B-AFDE-6519F2C4AC69}" type="slidenum">
              <a:rPr lang="lv-LV" smtClean="0"/>
              <a:t>28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360582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4EEE0E-A246-491B-AFDE-6519F2C4AC69}" type="slidenum">
              <a:rPr lang="lv-LV" smtClean="0"/>
              <a:t>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4005175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4EEE0E-A246-491B-AFDE-6519F2C4AC69}" type="slidenum">
              <a:rPr lang="lv-LV" smtClean="0"/>
              <a:t>29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346082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4EEE0E-A246-491B-AFDE-6519F2C4AC69}" type="slidenum">
              <a:rPr lang="lv-LV" smtClean="0"/>
              <a:t>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250342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4EEE0E-A246-491B-AFDE-6519F2C4AC69}" type="slidenum">
              <a:rPr lang="lv-LV" smtClean="0"/>
              <a:t>7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721432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4EEE0E-A246-491B-AFDE-6519F2C4AC69}" type="slidenum">
              <a:rPr lang="lv-LV" smtClean="0"/>
              <a:t>9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698065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4EEE0E-A246-491B-AFDE-6519F2C4AC69}" type="slidenum">
              <a:rPr lang="lv-LV" smtClean="0"/>
              <a:t>10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747311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4EEE0E-A246-491B-AFDE-6519F2C4AC69}" type="slidenum">
              <a:rPr lang="lv-LV" smtClean="0"/>
              <a:t>11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083784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4EEE0E-A246-491B-AFDE-6519F2C4AC69}" type="slidenum">
              <a:rPr lang="lv-LV" smtClean="0"/>
              <a:t>12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408421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spcAft>
                <a:spcPts val="600"/>
              </a:spcAft>
            </a:pP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4EEE0E-A246-491B-AFDE-6519F2C4AC69}" type="slidenum">
              <a:rPr lang="lv-LV" smtClean="0"/>
              <a:t>13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664576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508BA-E76F-4D7F-ADEA-50D7460E6CED}" type="datetimeFigureOut">
              <a:rPr lang="lv-LV" smtClean="0"/>
              <a:t>01.02.2022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84A84-49E2-4CDD-B0E0-F63E040F2EE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15598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508BA-E76F-4D7F-ADEA-50D7460E6CED}" type="datetimeFigureOut">
              <a:rPr lang="lv-LV" smtClean="0"/>
              <a:t>01.02.2022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84A84-49E2-4CDD-B0E0-F63E040F2EE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06741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508BA-E76F-4D7F-ADEA-50D7460E6CED}" type="datetimeFigureOut">
              <a:rPr lang="lv-LV" smtClean="0"/>
              <a:t>01.02.2022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84A84-49E2-4CDD-B0E0-F63E040F2EE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04196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508BA-E76F-4D7F-ADEA-50D7460E6CED}" type="datetimeFigureOut">
              <a:rPr lang="lv-LV" smtClean="0"/>
              <a:t>01.02.2022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84A84-49E2-4CDD-B0E0-F63E040F2EE9}" type="slidenum">
              <a:rPr lang="lv-LV" smtClean="0"/>
              <a:t>‹#›</a:t>
            </a:fld>
            <a:endParaRPr lang="lv-LV"/>
          </a:p>
        </p:txBody>
      </p:sp>
      <p:pic>
        <p:nvPicPr>
          <p:cNvPr id="7" name="Attēls 3">
            <a:extLst>
              <a:ext uri="{FF2B5EF4-FFF2-40B4-BE49-F238E27FC236}">
                <a16:creationId xmlns:a16="http://schemas.microsoft.com/office/drawing/2014/main" id="{61EE74C1-F7E3-4802-9AB4-F03DC88C489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02636"/>
            <a:ext cx="12191891" cy="1592378"/>
          </a:xfrm>
          <a:prstGeom prst="rect">
            <a:avLst/>
          </a:prstGeom>
        </p:spPr>
      </p:pic>
      <p:pic>
        <p:nvPicPr>
          <p:cNvPr id="8" name="Attēls 3">
            <a:extLst>
              <a:ext uri="{FF2B5EF4-FFF2-40B4-BE49-F238E27FC236}">
                <a16:creationId xmlns:a16="http://schemas.microsoft.com/office/drawing/2014/main" id="{84A15CDF-B2AE-45B6-91B4-7F69CC4CADC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4"/>
          <a:stretch/>
        </p:blipFill>
        <p:spPr>
          <a:xfrm>
            <a:off x="10587134" y="5644387"/>
            <a:ext cx="1604866" cy="1307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9740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508BA-E76F-4D7F-ADEA-50D7460E6CED}" type="datetimeFigureOut">
              <a:rPr lang="lv-LV" smtClean="0"/>
              <a:t>01.02.2022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84A84-49E2-4CDD-B0E0-F63E040F2EE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97078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508BA-E76F-4D7F-ADEA-50D7460E6CED}" type="datetimeFigureOut">
              <a:rPr lang="lv-LV" smtClean="0"/>
              <a:t>01.02.2022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84A84-49E2-4CDD-B0E0-F63E040F2EE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86701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uma vietturi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508BA-E76F-4D7F-ADEA-50D7460E6CED}" type="datetimeFigureOut">
              <a:rPr lang="lv-LV" smtClean="0"/>
              <a:t>01.02.2022</a:t>
            </a:fld>
            <a:endParaRPr lang="lv-LV"/>
          </a:p>
        </p:txBody>
      </p:sp>
      <p:sp>
        <p:nvSpPr>
          <p:cNvPr id="8" name="Kājenes vietturi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84A84-49E2-4CDD-B0E0-F63E040F2EE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26237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508BA-E76F-4D7F-ADEA-50D7460E6CED}" type="datetimeFigureOut">
              <a:rPr lang="lv-LV" smtClean="0"/>
              <a:t>01.02.2022</a:t>
            </a:fld>
            <a:endParaRPr lang="lv-LV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84A84-49E2-4CDD-B0E0-F63E040F2EE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0321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508BA-E76F-4D7F-ADEA-50D7460E6CED}" type="datetimeFigureOut">
              <a:rPr lang="lv-LV" smtClean="0"/>
              <a:t>01.02.2022</a:t>
            </a:fld>
            <a:endParaRPr lang="lv-LV"/>
          </a:p>
        </p:txBody>
      </p:sp>
      <p:sp>
        <p:nvSpPr>
          <p:cNvPr id="3" name="Kājenes vietturi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84A84-49E2-4CDD-B0E0-F63E040F2EE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98695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508BA-E76F-4D7F-ADEA-50D7460E6CED}" type="datetimeFigureOut">
              <a:rPr lang="lv-LV" smtClean="0"/>
              <a:t>01.02.2022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84A84-49E2-4CDD-B0E0-F63E040F2EE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57012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508BA-E76F-4D7F-ADEA-50D7460E6CED}" type="datetimeFigureOut">
              <a:rPr lang="lv-LV" smtClean="0"/>
              <a:t>01.02.2022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84A84-49E2-4CDD-B0E0-F63E040F2EE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08741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508BA-E76F-4D7F-ADEA-50D7460E6CED}" type="datetimeFigureOut">
              <a:rPr lang="lv-LV" smtClean="0"/>
              <a:t>01.02.2022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284A84-49E2-4CDD-B0E0-F63E040F2EE9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42526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chart" Target="../charts/chart8.xml"/><Relationship Id="rId7" Type="http://schemas.openxmlformats.org/officeDocument/2006/relationships/image" Target="../media/image12.sv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svg"/><Relationship Id="rId10" Type="http://schemas.openxmlformats.org/officeDocument/2006/relationships/image" Target="../media/image2.png"/><Relationship Id="rId4" Type="http://schemas.openxmlformats.org/officeDocument/2006/relationships/image" Target="../media/image9.png"/><Relationship Id="rId9" Type="http://schemas.openxmlformats.org/officeDocument/2006/relationships/image" Target="../media/image14.sv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chart" Target="../charts/chart9.xml"/><Relationship Id="rId7" Type="http://schemas.openxmlformats.org/officeDocument/2006/relationships/image" Target="../media/image12.sv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svg"/><Relationship Id="rId10" Type="http://schemas.openxmlformats.org/officeDocument/2006/relationships/image" Target="../media/image2.png"/><Relationship Id="rId4" Type="http://schemas.openxmlformats.org/officeDocument/2006/relationships/image" Target="../media/image9.png"/><Relationship Id="rId9" Type="http://schemas.openxmlformats.org/officeDocument/2006/relationships/image" Target="../media/image14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3DBF8-08EE-496C-A0D8-C77DD6392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v-LV"/>
          </a:p>
        </p:txBody>
      </p:sp>
      <p:pic>
        <p:nvPicPr>
          <p:cNvPr id="5" name="Content Placeholder 4" descr="Shape, square&#10;&#10;Description automatically generated">
            <a:extLst>
              <a:ext uri="{FF2B5EF4-FFF2-40B4-BE49-F238E27FC236}">
                <a16:creationId xmlns:a16="http://schemas.microsoft.com/office/drawing/2014/main" id="{4B5D723C-9356-427E-88AE-9EB516DDFD1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76E8CE7-735B-4BD5-A98E-F25963FF1117}"/>
              </a:ext>
            </a:extLst>
          </p:cNvPr>
          <p:cNvSpPr txBox="1"/>
          <p:nvPr/>
        </p:nvSpPr>
        <p:spPr>
          <a:xfrm>
            <a:off x="2143708" y="2172657"/>
            <a:ext cx="9210092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" sz="3600" b="1" dirty="0">
                <a:solidFill>
                  <a:srgbClr val="FFFF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Valsts budžeta finansētās programmas </a:t>
            </a:r>
            <a:br>
              <a:rPr lang="en" sz="3600" b="1" dirty="0">
                <a:solidFill>
                  <a:srgbClr val="FFFF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</a:br>
            <a:r>
              <a:rPr lang="en" sz="3600" b="1" dirty="0">
                <a:solidFill>
                  <a:srgbClr val="FFFF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“NVO fonds” darbības </a:t>
            </a:r>
            <a:br>
              <a:rPr lang="lv-LV" sz="3600" b="1" dirty="0">
                <a:solidFill>
                  <a:srgbClr val="FFFF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</a:br>
            <a:r>
              <a:rPr lang="en" sz="3600" b="1" dirty="0">
                <a:solidFill>
                  <a:srgbClr val="FFFF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(rezultātu un ieguldījuma) izvērtēšana</a:t>
            </a:r>
            <a:endParaRPr lang="lv-LV" sz="36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Attēls 3">
            <a:extLst>
              <a:ext uri="{FF2B5EF4-FFF2-40B4-BE49-F238E27FC236}">
                <a16:creationId xmlns:a16="http://schemas.microsoft.com/office/drawing/2014/main" id="{F4D29875-FD10-4D9A-B764-E23CCAFED579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biLevel thresh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494388"/>
            <a:ext cx="7535914" cy="1412536"/>
          </a:xfrm>
          <a:prstGeom prst="rect">
            <a:avLst/>
          </a:prstGeom>
        </p:spPr>
      </p:pic>
      <p:pic>
        <p:nvPicPr>
          <p:cNvPr id="7" name="Google Shape;67;p13">
            <a:extLst>
              <a:ext uri="{FF2B5EF4-FFF2-40B4-BE49-F238E27FC236}">
                <a16:creationId xmlns:a16="http://schemas.microsoft.com/office/drawing/2014/main" id="{0EC82676-0FE9-467C-AE9E-3838E7FEA4FD}"/>
              </a:ext>
            </a:extLst>
          </p:cNvPr>
          <p:cNvPicPr preferRelativeResize="0"/>
          <p:nvPr/>
        </p:nvPicPr>
        <p:blipFill>
          <a:blip r:embed="rId5" cstate="screen">
            <a:alphaModFix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86638" y="1077396"/>
            <a:ext cx="2401048" cy="424092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DB4445E8-813D-4638-A377-F9018AE7D88A}"/>
              </a:ext>
            </a:extLst>
          </p:cNvPr>
          <p:cNvSpPr txBox="1"/>
          <p:nvPr/>
        </p:nvSpPr>
        <p:spPr>
          <a:xfrm>
            <a:off x="2143706" y="3948558"/>
            <a:ext cx="770008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v-LV" sz="2800" b="1" dirty="0">
                <a:solidFill>
                  <a:schemeClr val="bg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Galvenie secinājumi</a:t>
            </a:r>
            <a:endParaRPr lang="lv-LV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7ED78B7-1968-41B8-9481-BB77A2AFBE67}"/>
              </a:ext>
            </a:extLst>
          </p:cNvPr>
          <p:cNvSpPr txBox="1"/>
          <p:nvPr/>
        </p:nvSpPr>
        <p:spPr>
          <a:xfrm>
            <a:off x="2143706" y="4716968"/>
            <a:ext cx="8785551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v-LV" sz="2400" dirty="0">
                <a:solidFill>
                  <a:schemeClr val="bg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Gints </a:t>
            </a:r>
            <a:r>
              <a:rPr lang="lv-LV" sz="2400" dirty="0" err="1">
                <a:solidFill>
                  <a:schemeClr val="bg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Klāsons</a:t>
            </a:r>
            <a:r>
              <a:rPr lang="lv-LV" sz="2400" dirty="0">
                <a:solidFill>
                  <a:schemeClr val="bg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, pētnieks, Latvijas Kultūras akadēmijas Zinātniskās pētniecības centrs</a:t>
            </a:r>
          </a:p>
          <a:p>
            <a:endParaRPr lang="lv-LV" sz="2800" dirty="0">
              <a:solidFill>
                <a:schemeClr val="bg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  <a:p>
            <a:r>
              <a:rPr lang="lv-LV" sz="2400" dirty="0">
                <a:solidFill>
                  <a:schemeClr val="bg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SIF, 31.01.2022.</a:t>
            </a:r>
            <a:endParaRPr lang="lv-LV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6068A6EB-088E-45A4-B033-7AEAFDCC3B3F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r="65831"/>
          <a:stretch/>
        </p:blipFill>
        <p:spPr bwMode="auto">
          <a:xfrm>
            <a:off x="1064187" y="1077396"/>
            <a:ext cx="1250894" cy="42409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84819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2E8E2-D17A-4EE5-AE44-77D17CA95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28" y="197173"/>
            <a:ext cx="10384971" cy="1325563"/>
          </a:xfrm>
        </p:spPr>
        <p:txBody>
          <a:bodyPr>
            <a:normAutofit/>
          </a:bodyPr>
          <a:lstStyle/>
          <a:p>
            <a:r>
              <a:rPr lang="lv-LV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Projektu iesniedzēji &amp; īstenotāji </a:t>
            </a:r>
            <a:r>
              <a:rPr lang="lv-LV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2016-2021</a:t>
            </a:r>
            <a:endParaRPr lang="lv-LV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E08850C-7517-42F7-B6ED-528F7B890AFB}"/>
              </a:ext>
            </a:extLst>
          </p:cNvPr>
          <p:cNvSpPr txBox="1"/>
          <p:nvPr/>
        </p:nvSpPr>
        <p:spPr>
          <a:xfrm>
            <a:off x="130628" y="6036534"/>
            <a:ext cx="10485664" cy="6635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lv-LV" sz="1800" b="1" dirty="0">
                <a:solidFill>
                  <a:schemeClr val="accent6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Atbalstīti 194 organizāciju projekti   /   39% no visām organizācijām, kas pieteicās, saņēmušas atbalstu   /   194 organizācijas īstenojušas kopumā 340 projektus</a:t>
            </a:r>
            <a:endParaRPr lang="lv-LV" b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2CB5675E-98A8-41CD-9B4E-576210D6976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70705515"/>
              </p:ext>
            </p:extLst>
          </p:nvPr>
        </p:nvGraphicFramePr>
        <p:xfrm>
          <a:off x="0" y="1630363"/>
          <a:ext cx="12192000" cy="4324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Flowchart: Display 8">
            <a:extLst>
              <a:ext uri="{FF2B5EF4-FFF2-40B4-BE49-F238E27FC236}">
                <a16:creationId xmlns:a16="http://schemas.microsoft.com/office/drawing/2014/main" id="{E2A3855F-BDFD-4658-9496-D5E56A4AFC42}"/>
              </a:ext>
            </a:extLst>
          </p:cNvPr>
          <p:cNvSpPr/>
          <p:nvPr/>
        </p:nvSpPr>
        <p:spPr>
          <a:xfrm>
            <a:off x="654028" y="2410264"/>
            <a:ext cx="1019504" cy="515006"/>
          </a:xfrm>
          <a:prstGeom prst="flowChartDisplay">
            <a:avLst/>
          </a:prstGeom>
          <a:solidFill>
            <a:srgbClr val="7FC3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49%</a:t>
            </a:r>
          </a:p>
        </p:txBody>
      </p:sp>
      <p:sp>
        <p:nvSpPr>
          <p:cNvPr id="10" name="Flowchart: Display 9">
            <a:extLst>
              <a:ext uri="{FF2B5EF4-FFF2-40B4-BE49-F238E27FC236}">
                <a16:creationId xmlns:a16="http://schemas.microsoft.com/office/drawing/2014/main" id="{149049E3-504B-4B10-B77F-3B13DA1FCFCA}"/>
              </a:ext>
            </a:extLst>
          </p:cNvPr>
          <p:cNvSpPr/>
          <p:nvPr/>
        </p:nvSpPr>
        <p:spPr>
          <a:xfrm>
            <a:off x="1126709" y="3881894"/>
            <a:ext cx="1019504" cy="515006"/>
          </a:xfrm>
          <a:prstGeom prst="flowChartDisplay">
            <a:avLst/>
          </a:prstGeom>
          <a:solidFill>
            <a:srgbClr val="7FC3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19%</a:t>
            </a:r>
          </a:p>
        </p:txBody>
      </p:sp>
    </p:spTree>
    <p:extLst>
      <p:ext uri="{BB962C8B-B14F-4D97-AF65-F5344CB8AC3E}">
        <p14:creationId xmlns:p14="http://schemas.microsoft.com/office/powerpoint/2010/main" val="38301874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2E8E2-D17A-4EE5-AE44-77D17CA95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28" y="197173"/>
            <a:ext cx="10384971" cy="1325563"/>
          </a:xfrm>
        </p:spPr>
        <p:txBody>
          <a:bodyPr>
            <a:normAutofit/>
          </a:bodyPr>
          <a:lstStyle/>
          <a:p>
            <a:r>
              <a:rPr lang="lv-LV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MAC &amp; MIC: ‘konkurences’ atšķirība</a:t>
            </a:r>
            <a:r>
              <a:rPr lang="lv-LV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2020-2021</a:t>
            </a:r>
            <a:endParaRPr lang="lv-LV" sz="1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02E3E59F-9137-4BC4-9940-75C430BE1E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0705217"/>
              </p:ext>
            </p:extLst>
          </p:nvPr>
        </p:nvGraphicFramePr>
        <p:xfrm>
          <a:off x="272144" y="1825625"/>
          <a:ext cx="10243456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132371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Chart 17">
            <a:extLst>
              <a:ext uri="{FF2B5EF4-FFF2-40B4-BE49-F238E27FC236}">
                <a16:creationId xmlns:a16="http://schemas.microsoft.com/office/drawing/2014/main" id="{F6D6CEA3-9B9A-45C0-823C-04B217F1989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93364848"/>
              </p:ext>
            </p:extLst>
          </p:nvPr>
        </p:nvGraphicFramePr>
        <p:xfrm>
          <a:off x="-474853" y="1486254"/>
          <a:ext cx="10700657" cy="5422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4A12E8E2-D17A-4EE5-AE44-77D17CA95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601" y="197173"/>
            <a:ext cx="6129040" cy="1325563"/>
          </a:xfrm>
        </p:spPr>
        <p:txBody>
          <a:bodyPr>
            <a:normAutofit/>
          </a:bodyPr>
          <a:lstStyle/>
          <a:p>
            <a:r>
              <a:rPr lang="lv-LV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Atbalstu sekmīgāk piesaista BN ar pieredzi, …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AE2CA19-D2EC-4371-BD24-01AB20F94630}"/>
              </a:ext>
            </a:extLst>
          </p:cNvPr>
          <p:cNvSpPr/>
          <p:nvPr/>
        </p:nvSpPr>
        <p:spPr>
          <a:xfrm>
            <a:off x="10190539" y="5196554"/>
            <a:ext cx="1952368" cy="15881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0EC95FB-3A69-44E2-A23F-84E6D260C21B}"/>
              </a:ext>
            </a:extLst>
          </p:cNvPr>
          <p:cNvSpPr/>
          <p:nvPr/>
        </p:nvSpPr>
        <p:spPr>
          <a:xfrm>
            <a:off x="6995324" y="1538293"/>
            <a:ext cx="5122534" cy="5122534"/>
          </a:xfrm>
          <a:prstGeom prst="ellipse">
            <a:avLst/>
          </a:prstGeom>
          <a:solidFill>
            <a:srgbClr val="7FC3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402143A-16A2-4E1C-A12C-6715780B02AF}"/>
              </a:ext>
            </a:extLst>
          </p:cNvPr>
          <p:cNvSpPr txBox="1"/>
          <p:nvPr/>
        </p:nvSpPr>
        <p:spPr>
          <a:xfrm>
            <a:off x="7005540" y="2576066"/>
            <a:ext cx="5102102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lv-LV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…, bet </a:t>
            </a:r>
            <a:r>
              <a:rPr lang="lv-LV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atbalstīto organizāciju profils </a:t>
            </a:r>
            <a:r>
              <a:rPr lang="lv-LV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kopumā ir </a:t>
            </a:r>
            <a:r>
              <a:rPr lang="lv-LV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daudzpusīgs</a:t>
            </a:r>
            <a:r>
              <a:rPr lang="lv-LV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dažāds: pēc darbības mēroga, ilguma, projektu pieredzes u.c.</a:t>
            </a:r>
            <a:endParaRPr lang="lv-LV" sz="32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98504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2E8E2-D17A-4EE5-AE44-77D17CA95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28" y="197173"/>
            <a:ext cx="10384971" cy="1325563"/>
          </a:xfrm>
        </p:spPr>
        <p:txBody>
          <a:bodyPr>
            <a:normAutofit/>
          </a:bodyPr>
          <a:lstStyle/>
          <a:p>
            <a:r>
              <a:rPr lang="lv-LV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Finansējuma avoti NVO fonda </a:t>
            </a:r>
            <a:r>
              <a:rPr lang="lv-LV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mērķgrupai</a:t>
            </a:r>
            <a:endParaRPr lang="lv-LV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FC28E595-756A-4882-A3C7-0350C331CD78}"/>
              </a:ext>
            </a:extLst>
          </p:cNvPr>
          <p:cNvGraphicFramePr/>
          <p:nvPr/>
        </p:nvGraphicFramePr>
        <p:xfrm>
          <a:off x="-1" y="1522736"/>
          <a:ext cx="10515599" cy="5335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1">
            <a:extLst>
              <a:ext uri="{FF2B5EF4-FFF2-40B4-BE49-F238E27FC236}">
                <a16:creationId xmlns:a16="http://schemas.microsoft.com/office/drawing/2014/main" id="{882BCFA5-0EB2-4EFE-93A3-31E300397CF7}"/>
              </a:ext>
            </a:extLst>
          </p:cNvPr>
          <p:cNvSpPr txBox="1"/>
          <p:nvPr/>
        </p:nvSpPr>
        <p:spPr>
          <a:xfrm>
            <a:off x="4512126" y="1522736"/>
            <a:ext cx="1491343" cy="33745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lv-LV" sz="1400" b="1" dirty="0"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36100900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7286526-E726-40C6-86AE-63080B015C7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7FC3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DDEAC5A-C619-45D0-9BAD-6E6F9E2F88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v-LV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NVO FONDA VĒRTĒJUMS</a:t>
            </a:r>
          </a:p>
        </p:txBody>
      </p:sp>
      <p:pic>
        <p:nvPicPr>
          <p:cNvPr id="4" name="Attēls 3">
            <a:extLst>
              <a:ext uri="{FF2B5EF4-FFF2-40B4-BE49-F238E27FC236}">
                <a16:creationId xmlns:a16="http://schemas.microsoft.com/office/drawing/2014/main" id="{AD387156-E5E3-42DF-8D72-F230292C4C1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4"/>
          <a:stretch/>
        </p:blipFill>
        <p:spPr>
          <a:xfrm>
            <a:off x="10587134" y="5644387"/>
            <a:ext cx="1604866" cy="1307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18627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7286526-E726-40C6-86AE-63080B015C7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7FC3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DDEAC5A-C619-45D0-9BAD-6E6F9E2F88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v-LV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ĪSTENOTO PROJEKTU IETEKME (ārējā)</a:t>
            </a:r>
          </a:p>
        </p:txBody>
      </p:sp>
      <p:pic>
        <p:nvPicPr>
          <p:cNvPr id="4" name="Attēls 3">
            <a:extLst>
              <a:ext uri="{FF2B5EF4-FFF2-40B4-BE49-F238E27FC236}">
                <a16:creationId xmlns:a16="http://schemas.microsoft.com/office/drawing/2014/main" id="{AD387156-E5E3-42DF-8D72-F230292C4C1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4"/>
          <a:stretch/>
        </p:blipFill>
        <p:spPr>
          <a:xfrm>
            <a:off x="10587134" y="5644387"/>
            <a:ext cx="1604866" cy="1307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5362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2E8E2-D17A-4EE5-AE44-77D17CA95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28" y="197173"/>
            <a:ext cx="10384971" cy="1325563"/>
          </a:xfrm>
        </p:spPr>
        <p:txBody>
          <a:bodyPr>
            <a:normAutofit/>
          </a:bodyPr>
          <a:lstStyle/>
          <a:p>
            <a:r>
              <a:rPr lang="lv-LV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NVO fonda novērtējums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79B0134-7CC7-4CA3-8961-968E092AE4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24308671"/>
              </p:ext>
            </p:extLst>
          </p:nvPr>
        </p:nvGraphicFramePr>
        <p:xfrm>
          <a:off x="0" y="1522736"/>
          <a:ext cx="10778490" cy="5335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1">
            <a:extLst>
              <a:ext uri="{FF2B5EF4-FFF2-40B4-BE49-F238E27FC236}">
                <a16:creationId xmlns:a16="http://schemas.microsoft.com/office/drawing/2014/main" id="{E96B305F-DB14-4674-A848-8A50788F30C1}"/>
              </a:ext>
            </a:extLst>
          </p:cNvPr>
          <p:cNvSpPr txBox="1"/>
          <p:nvPr/>
        </p:nvSpPr>
        <p:spPr>
          <a:xfrm>
            <a:off x="5201738" y="1522736"/>
            <a:ext cx="1491343" cy="33745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lv-LV" sz="1400" b="0" dirty="0"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66E9C9D-E9EF-4309-A2D7-87249ED451BF}"/>
              </a:ext>
            </a:extLst>
          </p:cNvPr>
          <p:cNvSpPr/>
          <p:nvPr/>
        </p:nvSpPr>
        <p:spPr>
          <a:xfrm>
            <a:off x="8869680" y="1860192"/>
            <a:ext cx="1908810" cy="71155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Ļoti labi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2743046-A9DC-44F1-A227-E192EC86E2ED}"/>
              </a:ext>
            </a:extLst>
          </p:cNvPr>
          <p:cNvSpPr/>
          <p:nvPr/>
        </p:nvSpPr>
        <p:spPr>
          <a:xfrm>
            <a:off x="8869680" y="3647539"/>
            <a:ext cx="1908810" cy="71155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Labi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A015188-3AC6-4945-BBDE-B25E44DCC307}"/>
              </a:ext>
            </a:extLst>
          </p:cNvPr>
          <p:cNvSpPr/>
          <p:nvPr/>
        </p:nvSpPr>
        <p:spPr>
          <a:xfrm>
            <a:off x="8869680" y="5522059"/>
            <a:ext cx="1908810" cy="71155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Viduvēji</a:t>
            </a:r>
          </a:p>
        </p:txBody>
      </p:sp>
    </p:spTree>
    <p:extLst>
      <p:ext uri="{BB962C8B-B14F-4D97-AF65-F5344CB8AC3E}">
        <p14:creationId xmlns:p14="http://schemas.microsoft.com/office/powerpoint/2010/main" val="35669855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D295C09-2FAB-440D-9083-83FB51AB1FC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7FC3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A575CAB-B0E8-47E8-8AC6-723040FCBC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1936" y="740664"/>
            <a:ext cx="10472928" cy="54010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Programmā </a:t>
            </a:r>
            <a:r>
              <a:rPr lang="lv-LV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konsekventi īstenota tādu projektu </a:t>
            </a:r>
            <a:r>
              <a:rPr lang="lv-LV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prioretizēšana</a:t>
            </a:r>
            <a:r>
              <a:rPr lang="lv-LV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kas pēc iespējas pilnīgāk atbilst programmas mērķim </a:t>
            </a:r>
            <a:r>
              <a:rPr lang="lv-LV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sekmēt pilsoniskās sabiedrības attīstību</a:t>
            </a:r>
            <a:r>
              <a:rPr lang="lv-LV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lv-LV" sz="11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lv-LV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Biežākās tēmas</a:t>
            </a:r>
            <a:r>
              <a:rPr lang="lv-LV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kam tikuši veltīti projekti: </a:t>
            </a:r>
            <a:r>
              <a:rPr lang="lv-LV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pilsoniskās līdzdalības, aktivitātes veicināšana</a:t>
            </a:r>
            <a:r>
              <a:rPr lang="lv-LV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(tiešā veidā, iesaistot iedzīvotājus) (39 projekti, 25% no visiem), </a:t>
            </a:r>
            <a:r>
              <a:rPr lang="lv-LV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vietējās kopienas attīstība </a:t>
            </a:r>
            <a:r>
              <a:rPr lang="lv-LV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(25 projekti, 16%), </a:t>
            </a:r>
            <a:r>
              <a:rPr lang="lv-LV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jauniešu</a:t>
            </a:r>
            <a:r>
              <a:rPr lang="lv-LV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līdzdalības sekmēšana </a:t>
            </a:r>
            <a:r>
              <a:rPr lang="lv-LV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(24 projekti, 15%). </a:t>
            </a:r>
          </a:p>
          <a:p>
            <a:pPr marL="0" indent="0">
              <a:buNone/>
            </a:pPr>
            <a:endParaRPr lang="lv-LV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lv-LV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Salīdzinot ar 2016.-2019.g. īstenotajiem projektiem, </a:t>
            </a:r>
            <a:r>
              <a:rPr lang="lv-LV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pēdējo divu gadu laikā palielinājies tādu projektu īpatsvars</a:t>
            </a:r>
            <a:r>
              <a:rPr lang="lv-LV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kas vērsti uz iedzīvotāju iesaisti, dažādu mērķgrupu aktivitātēm, arī vietējo kopienu attīstību. Savukārt </a:t>
            </a:r>
            <a:r>
              <a:rPr lang="lv-LV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samazinājies tādu projektu īpatsvars</a:t>
            </a:r>
            <a:r>
              <a:rPr lang="lv-LV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kas vērsts tikai uz pašu organizāciju darbību. </a:t>
            </a:r>
          </a:p>
        </p:txBody>
      </p:sp>
      <p:pic>
        <p:nvPicPr>
          <p:cNvPr id="4" name="Attēls 3">
            <a:extLst>
              <a:ext uri="{FF2B5EF4-FFF2-40B4-BE49-F238E27FC236}">
                <a16:creationId xmlns:a16="http://schemas.microsoft.com/office/drawing/2014/main" id="{8FE7303D-A374-41ED-B6D6-6913FF21D5B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4"/>
          <a:stretch/>
        </p:blipFill>
        <p:spPr>
          <a:xfrm>
            <a:off x="10587134" y="5644387"/>
            <a:ext cx="1604866" cy="1307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7261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6DD2191-50B0-47A6-86F3-359E5065CFE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7FC3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033DC608-35FC-4F44-92B0-01B97D1AD2B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52584834"/>
              </p:ext>
            </p:extLst>
          </p:nvPr>
        </p:nvGraphicFramePr>
        <p:xfrm>
          <a:off x="1" y="451556"/>
          <a:ext cx="11830755" cy="64064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95CC568F-E9DD-47D4-95CC-5A65898C9B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756" y="152401"/>
            <a:ext cx="11232444" cy="7224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Ietekme uz programmas rezultātiem (2020-21 </a:t>
            </a:r>
            <a:r>
              <a:rPr lang="lv-LV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vs</a:t>
            </a:r>
            <a:r>
              <a:rPr lang="lv-LV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2016-19)</a:t>
            </a:r>
            <a:endParaRPr lang="lv-LV" sz="24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Graphic 11" descr="Circle with left arrow with solid fill">
            <a:extLst>
              <a:ext uri="{FF2B5EF4-FFF2-40B4-BE49-F238E27FC236}">
                <a16:creationId xmlns:a16="http://schemas.microsoft.com/office/drawing/2014/main" id="{E4EE8082-2B5B-4055-AA42-8D82846D590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5400000">
            <a:off x="9426221" y="3699934"/>
            <a:ext cx="541866" cy="541866"/>
          </a:xfrm>
          <a:prstGeom prst="rect">
            <a:avLst/>
          </a:prstGeom>
        </p:spPr>
      </p:pic>
      <p:pic>
        <p:nvPicPr>
          <p:cNvPr id="14" name="Graphic 13" descr="Badge Unfollow outline">
            <a:extLst>
              <a:ext uri="{FF2B5EF4-FFF2-40B4-BE49-F238E27FC236}">
                <a16:creationId xmlns:a16="http://schemas.microsoft.com/office/drawing/2014/main" id="{2C40D463-0E6B-4DE4-99AC-4A27FAF371F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566402" y="674512"/>
            <a:ext cx="541866" cy="541866"/>
          </a:xfrm>
          <a:prstGeom prst="rect">
            <a:avLst/>
          </a:prstGeom>
        </p:spPr>
      </p:pic>
      <p:pic>
        <p:nvPicPr>
          <p:cNvPr id="17" name="Graphic 16" descr="Circle with left arrow with solid fill">
            <a:extLst>
              <a:ext uri="{FF2B5EF4-FFF2-40B4-BE49-F238E27FC236}">
                <a16:creationId xmlns:a16="http://schemas.microsoft.com/office/drawing/2014/main" id="{0C018B53-DD86-41A7-BF6B-270EDA2C432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16200000">
            <a:off x="9697154" y="3090333"/>
            <a:ext cx="541866" cy="541866"/>
          </a:xfrm>
          <a:prstGeom prst="rect">
            <a:avLst/>
          </a:prstGeom>
        </p:spPr>
      </p:pic>
      <p:pic>
        <p:nvPicPr>
          <p:cNvPr id="20" name="Graphic 19" descr="Circle with left arrow with solid fill">
            <a:extLst>
              <a:ext uri="{FF2B5EF4-FFF2-40B4-BE49-F238E27FC236}">
                <a16:creationId xmlns:a16="http://schemas.microsoft.com/office/drawing/2014/main" id="{74EB4D73-3EF2-4F23-B5E3-01880AEDDAF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5400000">
            <a:off x="8664221" y="4913490"/>
            <a:ext cx="541866" cy="541866"/>
          </a:xfrm>
          <a:prstGeom prst="rect">
            <a:avLst/>
          </a:prstGeom>
        </p:spPr>
      </p:pic>
      <p:pic>
        <p:nvPicPr>
          <p:cNvPr id="21" name="Graphic 20" descr="Circle with left arrow with solid fill">
            <a:extLst>
              <a:ext uri="{FF2B5EF4-FFF2-40B4-BE49-F238E27FC236}">
                <a16:creationId xmlns:a16="http://schemas.microsoft.com/office/drawing/2014/main" id="{247AF2A2-7935-4AF9-8D25-6DFD9ACB19A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5400000">
            <a:off x="8929509" y="4303889"/>
            <a:ext cx="541866" cy="541866"/>
          </a:xfrm>
          <a:prstGeom prst="rect">
            <a:avLst/>
          </a:prstGeom>
        </p:spPr>
      </p:pic>
      <p:pic>
        <p:nvPicPr>
          <p:cNvPr id="22" name="Graphic 21" descr="Circle with left arrow with solid fill">
            <a:extLst>
              <a:ext uri="{FF2B5EF4-FFF2-40B4-BE49-F238E27FC236}">
                <a16:creationId xmlns:a16="http://schemas.microsoft.com/office/drawing/2014/main" id="{1234905D-E9AC-4AB7-9DE9-7E247B248A3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5400000">
            <a:off x="8393288" y="5523091"/>
            <a:ext cx="541866" cy="541866"/>
          </a:xfrm>
          <a:prstGeom prst="rect">
            <a:avLst/>
          </a:prstGeom>
        </p:spPr>
      </p:pic>
      <p:pic>
        <p:nvPicPr>
          <p:cNvPr id="23" name="Graphic 22" descr="Circle with left arrow with solid fill">
            <a:extLst>
              <a:ext uri="{FF2B5EF4-FFF2-40B4-BE49-F238E27FC236}">
                <a16:creationId xmlns:a16="http://schemas.microsoft.com/office/drawing/2014/main" id="{E3E17B8D-FBB2-470C-86EF-EEA65B9AAF3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5400000">
            <a:off x="7851422" y="6132687"/>
            <a:ext cx="541866" cy="541866"/>
          </a:xfrm>
          <a:prstGeom prst="rect">
            <a:avLst/>
          </a:prstGeom>
        </p:spPr>
      </p:pic>
      <p:pic>
        <p:nvPicPr>
          <p:cNvPr id="25" name="Graphic 24" descr="Badge Unfollow outline">
            <a:extLst>
              <a:ext uri="{FF2B5EF4-FFF2-40B4-BE49-F238E27FC236}">
                <a16:creationId xmlns:a16="http://schemas.microsoft.com/office/drawing/2014/main" id="{5E982860-E4E0-44FE-99CB-0DAD9E9B67B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391424" y="1289757"/>
            <a:ext cx="541866" cy="541866"/>
          </a:xfrm>
          <a:prstGeom prst="rect">
            <a:avLst/>
          </a:prstGeom>
        </p:spPr>
      </p:pic>
      <p:pic>
        <p:nvPicPr>
          <p:cNvPr id="26" name="Graphic 25" descr="Badge Unfollow outline">
            <a:extLst>
              <a:ext uri="{FF2B5EF4-FFF2-40B4-BE49-F238E27FC236}">
                <a16:creationId xmlns:a16="http://schemas.microsoft.com/office/drawing/2014/main" id="{4D7B41CC-0A5C-4956-9C57-85669A0592D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239020" y="1905002"/>
            <a:ext cx="541866" cy="541866"/>
          </a:xfrm>
          <a:prstGeom prst="rect">
            <a:avLst/>
          </a:prstGeom>
        </p:spPr>
      </p:pic>
      <p:pic>
        <p:nvPicPr>
          <p:cNvPr id="27" name="Graphic 26" descr="Badge Unfollow outline">
            <a:extLst>
              <a:ext uri="{FF2B5EF4-FFF2-40B4-BE49-F238E27FC236}">
                <a16:creationId xmlns:a16="http://schemas.microsoft.com/office/drawing/2014/main" id="{3B1E8525-E8EE-4733-9811-A2D901102C7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080981" y="2497667"/>
            <a:ext cx="541866" cy="541866"/>
          </a:xfrm>
          <a:prstGeom prst="rect">
            <a:avLst/>
          </a:prstGeom>
        </p:spPr>
      </p:pic>
      <p:sp>
        <p:nvSpPr>
          <p:cNvPr id="28" name="TextBox 1">
            <a:extLst>
              <a:ext uri="{FF2B5EF4-FFF2-40B4-BE49-F238E27FC236}">
                <a16:creationId xmlns:a16="http://schemas.microsoft.com/office/drawing/2014/main" id="{45832072-F23C-44AC-9C80-5445322BFF2D}"/>
              </a:ext>
            </a:extLst>
          </p:cNvPr>
          <p:cNvSpPr txBox="1"/>
          <p:nvPr/>
        </p:nvSpPr>
        <p:spPr>
          <a:xfrm>
            <a:off x="5762978" y="564849"/>
            <a:ext cx="1491343" cy="33745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lv-LV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</a:p>
        </p:txBody>
      </p:sp>
      <p:pic>
        <p:nvPicPr>
          <p:cNvPr id="16" name="Attēls 3">
            <a:extLst>
              <a:ext uri="{FF2B5EF4-FFF2-40B4-BE49-F238E27FC236}">
                <a16:creationId xmlns:a16="http://schemas.microsoft.com/office/drawing/2014/main" id="{AABDA345-BB0D-4824-B910-F2365597B168}"/>
              </a:ext>
            </a:extLst>
          </p:cNvPr>
          <p:cNvPicPr>
            <a:picLocks noChangeAspect="1"/>
          </p:cNvPicPr>
          <p:nvPr/>
        </p:nvPicPr>
        <p:blipFill rotWithShape="1"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4"/>
          <a:stretch/>
        </p:blipFill>
        <p:spPr>
          <a:xfrm>
            <a:off x="10587134" y="5644387"/>
            <a:ext cx="1604866" cy="1307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24399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6DD2191-50B0-47A6-86F3-359E5065CFE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7FC3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033DC608-35FC-4F44-92B0-01B97D1AD2B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84164518"/>
              </p:ext>
            </p:extLst>
          </p:nvPr>
        </p:nvGraphicFramePr>
        <p:xfrm>
          <a:off x="1" y="451556"/>
          <a:ext cx="11830755" cy="64064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95CC568F-E9DD-47D4-95CC-5A65898C9B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756" y="152401"/>
            <a:ext cx="11232444" cy="7224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Ietekme uz politikas rezultātiem (2020-21 </a:t>
            </a:r>
            <a:r>
              <a:rPr lang="lv-LV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vs</a:t>
            </a:r>
            <a:r>
              <a:rPr lang="lv-LV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2016-19)</a:t>
            </a:r>
            <a:endParaRPr lang="lv-LV" sz="24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Graphic 11" descr="Circle with left arrow with solid fill">
            <a:extLst>
              <a:ext uri="{FF2B5EF4-FFF2-40B4-BE49-F238E27FC236}">
                <a16:creationId xmlns:a16="http://schemas.microsoft.com/office/drawing/2014/main" id="{E4EE8082-2B5B-4055-AA42-8D82846D590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5400000">
            <a:off x="10363202" y="784580"/>
            <a:ext cx="541866" cy="541866"/>
          </a:xfrm>
          <a:prstGeom prst="rect">
            <a:avLst/>
          </a:prstGeom>
        </p:spPr>
      </p:pic>
      <p:pic>
        <p:nvPicPr>
          <p:cNvPr id="14" name="Graphic 13" descr="Badge Unfollow outline">
            <a:extLst>
              <a:ext uri="{FF2B5EF4-FFF2-40B4-BE49-F238E27FC236}">
                <a16:creationId xmlns:a16="http://schemas.microsoft.com/office/drawing/2014/main" id="{2C40D463-0E6B-4DE4-99AC-4A27FAF371F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329335" y="1673582"/>
            <a:ext cx="541866" cy="541866"/>
          </a:xfrm>
          <a:prstGeom prst="rect">
            <a:avLst/>
          </a:prstGeom>
        </p:spPr>
      </p:pic>
      <p:pic>
        <p:nvPicPr>
          <p:cNvPr id="17" name="Graphic 16" descr="Circle with left arrow with solid fill">
            <a:extLst>
              <a:ext uri="{FF2B5EF4-FFF2-40B4-BE49-F238E27FC236}">
                <a16:creationId xmlns:a16="http://schemas.microsoft.com/office/drawing/2014/main" id="{0C018B53-DD86-41A7-BF6B-270EDA2C432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16200000">
            <a:off x="9104491" y="5130804"/>
            <a:ext cx="541866" cy="541866"/>
          </a:xfrm>
          <a:prstGeom prst="rect">
            <a:avLst/>
          </a:prstGeom>
        </p:spPr>
      </p:pic>
      <p:sp>
        <p:nvSpPr>
          <p:cNvPr id="15" name="TextBox 1">
            <a:extLst>
              <a:ext uri="{FF2B5EF4-FFF2-40B4-BE49-F238E27FC236}">
                <a16:creationId xmlns:a16="http://schemas.microsoft.com/office/drawing/2014/main" id="{24DF74CC-A532-4E39-A69A-56EF3C1EF7A7}"/>
              </a:ext>
            </a:extLst>
          </p:cNvPr>
          <p:cNvSpPr txBox="1"/>
          <p:nvPr/>
        </p:nvSpPr>
        <p:spPr>
          <a:xfrm>
            <a:off x="5762978" y="564849"/>
            <a:ext cx="1491343" cy="33745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lv-LV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</a:p>
        </p:txBody>
      </p:sp>
      <p:pic>
        <p:nvPicPr>
          <p:cNvPr id="16" name="Graphic 15" descr="Circle with left arrow with solid fill">
            <a:extLst>
              <a:ext uri="{FF2B5EF4-FFF2-40B4-BE49-F238E27FC236}">
                <a16:creationId xmlns:a16="http://schemas.microsoft.com/office/drawing/2014/main" id="{F84B4D87-4144-4B9A-92AC-DBD8E13DEF1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5400000">
            <a:off x="10233380" y="2540002"/>
            <a:ext cx="541866" cy="541866"/>
          </a:xfrm>
          <a:prstGeom prst="rect">
            <a:avLst/>
          </a:prstGeom>
        </p:spPr>
      </p:pic>
      <p:pic>
        <p:nvPicPr>
          <p:cNvPr id="18" name="Graphic 17" descr="Circle with left arrow with solid fill">
            <a:extLst>
              <a:ext uri="{FF2B5EF4-FFF2-40B4-BE49-F238E27FC236}">
                <a16:creationId xmlns:a16="http://schemas.microsoft.com/office/drawing/2014/main" id="{E8D3EF61-2DB6-4EF8-A6EF-396EB59B3E4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5400000">
            <a:off x="8765824" y="5994402"/>
            <a:ext cx="541866" cy="541866"/>
          </a:xfrm>
          <a:prstGeom prst="rect">
            <a:avLst/>
          </a:prstGeom>
        </p:spPr>
      </p:pic>
      <p:pic>
        <p:nvPicPr>
          <p:cNvPr id="24" name="Graphic 23" descr="Circle with left arrow with solid fill">
            <a:extLst>
              <a:ext uri="{FF2B5EF4-FFF2-40B4-BE49-F238E27FC236}">
                <a16:creationId xmlns:a16="http://schemas.microsoft.com/office/drawing/2014/main" id="{28B760FA-F565-4308-A2CE-72792621166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16200000">
            <a:off x="9855203" y="3406422"/>
            <a:ext cx="541866" cy="541866"/>
          </a:xfrm>
          <a:prstGeom prst="rect">
            <a:avLst/>
          </a:prstGeom>
        </p:spPr>
      </p:pic>
      <p:pic>
        <p:nvPicPr>
          <p:cNvPr id="28" name="Graphic 27" descr="Badge Unfollow outline">
            <a:extLst>
              <a:ext uri="{FF2B5EF4-FFF2-40B4-BE49-F238E27FC236}">
                <a16:creationId xmlns:a16="http://schemas.microsoft.com/office/drawing/2014/main" id="{F01793C7-C652-4E37-9E05-10A2981E9F6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855204" y="4247443"/>
            <a:ext cx="541866" cy="541866"/>
          </a:xfrm>
          <a:prstGeom prst="rect">
            <a:avLst/>
          </a:prstGeom>
        </p:spPr>
      </p:pic>
      <p:pic>
        <p:nvPicPr>
          <p:cNvPr id="13" name="Attēls 3">
            <a:extLst>
              <a:ext uri="{FF2B5EF4-FFF2-40B4-BE49-F238E27FC236}">
                <a16:creationId xmlns:a16="http://schemas.microsoft.com/office/drawing/2014/main" id="{FE732663-35D4-4B4F-8C7E-FB866E4A3F3D}"/>
              </a:ext>
            </a:extLst>
          </p:cNvPr>
          <p:cNvPicPr>
            <a:picLocks noChangeAspect="1"/>
          </p:cNvPicPr>
          <p:nvPr/>
        </p:nvPicPr>
        <p:blipFill rotWithShape="1"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4"/>
          <a:stretch/>
        </p:blipFill>
        <p:spPr>
          <a:xfrm>
            <a:off x="10587134" y="5644387"/>
            <a:ext cx="1604866" cy="1307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9069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7286526-E726-40C6-86AE-63080B015C7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7FC3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pic>
        <p:nvPicPr>
          <p:cNvPr id="4" name="Attēls 3">
            <a:extLst>
              <a:ext uri="{FF2B5EF4-FFF2-40B4-BE49-F238E27FC236}">
                <a16:creationId xmlns:a16="http://schemas.microsoft.com/office/drawing/2014/main" id="{AD387156-E5E3-42DF-8D72-F230292C4C1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4"/>
          <a:stretch/>
        </p:blipFill>
        <p:spPr>
          <a:xfrm>
            <a:off x="10587134" y="5644387"/>
            <a:ext cx="1604866" cy="130771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4FB1F0B-162E-4FDC-A466-34596BEBCD02}"/>
              </a:ext>
            </a:extLst>
          </p:cNvPr>
          <p:cNvSpPr txBox="1"/>
          <p:nvPr/>
        </p:nvSpPr>
        <p:spPr>
          <a:xfrm>
            <a:off x="375217" y="247629"/>
            <a:ext cx="11441566" cy="65248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lv-LV" sz="2700" b="1" dirty="0">
                <a:solidFill>
                  <a:srgbClr val="FFFF00"/>
                </a:solidFill>
              </a:rPr>
              <a:t>Datu apkopojums par Latvijas iedzīvotāju pilsonisko līdzdalību</a:t>
            </a:r>
          </a:p>
          <a:p>
            <a:pPr lvl="2"/>
            <a:r>
              <a:rPr lang="lv-LV" sz="2400" dirty="0">
                <a:solidFill>
                  <a:schemeClr val="bg1"/>
                </a:solidFill>
              </a:rPr>
              <a:t>Iedzīvotāju aktivitātes līdzdalībā</a:t>
            </a:r>
          </a:p>
          <a:p>
            <a:pPr lvl="2">
              <a:spcAft>
                <a:spcPts val="600"/>
              </a:spcAft>
            </a:pPr>
            <a:r>
              <a:rPr lang="lv-LV" sz="2400" dirty="0">
                <a:solidFill>
                  <a:schemeClr val="bg1"/>
                </a:solidFill>
              </a:rPr>
              <a:t>Šķēršļi līdzdalībai</a:t>
            </a:r>
          </a:p>
          <a:p>
            <a:pPr>
              <a:spcAft>
                <a:spcPts val="600"/>
              </a:spcAft>
            </a:pPr>
            <a:r>
              <a:rPr lang="lv-LV" sz="2700" b="1" dirty="0">
                <a:solidFill>
                  <a:srgbClr val="FFFF00"/>
                </a:solidFill>
              </a:rPr>
              <a:t>NVO fonda projektu iesniedzēju un īstenotāju aptauja</a:t>
            </a:r>
          </a:p>
          <a:p>
            <a:pPr lvl="2"/>
            <a:r>
              <a:rPr lang="lv-LV" sz="2400" dirty="0">
                <a:solidFill>
                  <a:schemeClr val="bg1"/>
                </a:solidFill>
              </a:rPr>
              <a:t>NVO sektora vērtējumi</a:t>
            </a:r>
          </a:p>
          <a:p>
            <a:pPr lvl="2"/>
            <a:r>
              <a:rPr lang="lv-LV" sz="2400" dirty="0">
                <a:solidFill>
                  <a:schemeClr val="bg1"/>
                </a:solidFill>
              </a:rPr>
              <a:t>SIF un programmas NVO fonds vērtējumi</a:t>
            </a:r>
          </a:p>
          <a:p>
            <a:pPr lvl="2">
              <a:spcAft>
                <a:spcPts val="600"/>
              </a:spcAft>
            </a:pPr>
            <a:r>
              <a:rPr lang="lv-LV" sz="2400" dirty="0">
                <a:solidFill>
                  <a:schemeClr val="bg1"/>
                </a:solidFill>
              </a:rPr>
              <a:t>Īstenoto projektu rezultāti, ieguvumi, ietekme</a:t>
            </a:r>
          </a:p>
          <a:p>
            <a:pPr>
              <a:spcAft>
                <a:spcPts val="600"/>
              </a:spcAft>
            </a:pPr>
            <a:r>
              <a:rPr lang="lv-LV" sz="2700" b="1" dirty="0">
                <a:solidFill>
                  <a:srgbClr val="FFFF00"/>
                </a:solidFill>
              </a:rPr>
              <a:t>NVO fonda īstenoto projektu rezultātu un ieguldījuma vērtējums</a:t>
            </a:r>
          </a:p>
          <a:p>
            <a:pPr lvl="2"/>
            <a:r>
              <a:rPr lang="lv-LV" sz="2400" dirty="0">
                <a:solidFill>
                  <a:schemeClr val="bg1"/>
                </a:solidFill>
              </a:rPr>
              <a:t>Projektos aktualizētās tēmas</a:t>
            </a:r>
          </a:p>
          <a:p>
            <a:pPr lvl="2"/>
            <a:r>
              <a:rPr lang="lv-LV" sz="2400" dirty="0">
                <a:solidFill>
                  <a:schemeClr val="bg1"/>
                </a:solidFill>
              </a:rPr>
              <a:t>Projektos īstenotās aktivitātes</a:t>
            </a:r>
          </a:p>
          <a:p>
            <a:pPr lvl="2"/>
            <a:r>
              <a:rPr lang="lv-LV" sz="2400" dirty="0">
                <a:solidFill>
                  <a:schemeClr val="bg1"/>
                </a:solidFill>
              </a:rPr>
              <a:t>Sasniegtās </a:t>
            </a:r>
            <a:r>
              <a:rPr lang="lv-LV" sz="2400" dirty="0" err="1">
                <a:solidFill>
                  <a:schemeClr val="bg1"/>
                </a:solidFill>
              </a:rPr>
              <a:t>mērķgrupas</a:t>
            </a:r>
            <a:endParaRPr lang="lv-LV" sz="2400" dirty="0">
              <a:solidFill>
                <a:schemeClr val="bg1"/>
              </a:solidFill>
            </a:endParaRPr>
          </a:p>
          <a:p>
            <a:pPr lvl="2"/>
            <a:r>
              <a:rPr lang="lv-LV" sz="2400" dirty="0">
                <a:solidFill>
                  <a:schemeClr val="bg1"/>
                </a:solidFill>
              </a:rPr>
              <a:t>Sadarbība projektu ietvaros</a:t>
            </a:r>
          </a:p>
          <a:p>
            <a:pPr lvl="2"/>
            <a:r>
              <a:rPr lang="lv-LV" sz="2400" dirty="0">
                <a:solidFill>
                  <a:schemeClr val="bg1"/>
                </a:solidFill>
              </a:rPr>
              <a:t>Ģeogrāfiskais pārklājums</a:t>
            </a:r>
          </a:p>
          <a:p>
            <a:pPr lvl="2"/>
            <a:r>
              <a:rPr lang="lv-LV" sz="2400" dirty="0">
                <a:solidFill>
                  <a:schemeClr val="bg1"/>
                </a:solidFill>
              </a:rPr>
              <a:t>Programmas mērķa un rezultātu sasniegšana</a:t>
            </a:r>
          </a:p>
          <a:p>
            <a:pPr lvl="2"/>
            <a:r>
              <a:rPr lang="lv-LV" sz="2400" dirty="0">
                <a:solidFill>
                  <a:schemeClr val="bg1"/>
                </a:solidFill>
              </a:rPr>
              <a:t>Politikas rezultātu sasniegšana</a:t>
            </a:r>
          </a:p>
          <a:p>
            <a:pPr lvl="2">
              <a:spcAft>
                <a:spcPts val="600"/>
              </a:spcAft>
            </a:pPr>
            <a:r>
              <a:rPr lang="lv-LV" sz="2400" dirty="0">
                <a:solidFill>
                  <a:schemeClr val="bg1"/>
                </a:solidFill>
              </a:rPr>
              <a:t>Īstenoto projektu ilgtspēja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A7F80F3-9B18-4F3C-B64F-345B3DB37ED6}"/>
              </a:ext>
            </a:extLst>
          </p:cNvPr>
          <p:cNvSpPr txBox="1"/>
          <p:nvPr/>
        </p:nvSpPr>
        <p:spPr>
          <a:xfrm>
            <a:off x="7663445" y="4166355"/>
            <a:ext cx="4716163" cy="1354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lv-LV" sz="2400" b="1" dirty="0">
                <a:solidFill>
                  <a:srgbClr val="FFFF00"/>
                </a:solidFill>
              </a:rPr>
              <a:t>Datu salīdzinājums 2016-2021:</a:t>
            </a:r>
          </a:p>
          <a:p>
            <a:pPr>
              <a:spcAft>
                <a:spcPts val="600"/>
              </a:spcAft>
            </a:pPr>
            <a:r>
              <a:rPr lang="lv-LV" sz="2400" dirty="0" err="1">
                <a:solidFill>
                  <a:schemeClr val="bg1"/>
                </a:solidFill>
              </a:rPr>
              <a:t>Izvērtējums</a:t>
            </a:r>
            <a:r>
              <a:rPr lang="lv-LV" sz="2400" dirty="0">
                <a:solidFill>
                  <a:schemeClr val="bg1"/>
                </a:solidFill>
              </a:rPr>
              <a:t> 2020.g. par 2016-2019</a:t>
            </a:r>
          </a:p>
          <a:p>
            <a:pPr>
              <a:spcAft>
                <a:spcPts val="600"/>
              </a:spcAft>
            </a:pPr>
            <a:r>
              <a:rPr lang="lv-LV" sz="2400" dirty="0" err="1">
                <a:solidFill>
                  <a:schemeClr val="bg1"/>
                </a:solidFill>
              </a:rPr>
              <a:t>Izvērtējums</a:t>
            </a:r>
            <a:r>
              <a:rPr lang="lv-LV" sz="2400" dirty="0">
                <a:solidFill>
                  <a:schemeClr val="bg1"/>
                </a:solidFill>
              </a:rPr>
              <a:t> 2021.g. par 2020-2021 </a:t>
            </a:r>
          </a:p>
        </p:txBody>
      </p:sp>
    </p:spTree>
    <p:extLst>
      <p:ext uri="{BB962C8B-B14F-4D97-AF65-F5344CB8AC3E}">
        <p14:creationId xmlns:p14="http://schemas.microsoft.com/office/powerpoint/2010/main" val="36829132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054225A-3B3F-4328-AFD6-CF60C2FFDAD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7FC3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A575CAB-B0E8-47E8-8AC6-723040FCBC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0381" y="322976"/>
            <a:ext cx="10472928" cy="54010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Projektu ilgtspējas vērtējumi pa gadiem ir mainīgi. MIC un MAC projektu ietekme – ļoti atšķirīga. Izaicinājums – kā noteikt MIC projektu kopējo, summāro efektu?</a:t>
            </a:r>
          </a:p>
          <a:p>
            <a:pPr marL="0" indent="0">
              <a:buNone/>
            </a:pPr>
            <a:endParaRPr lang="lv-LV" sz="11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lv-LV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E20C1A3A-BCD4-4006-8906-40C9388B517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11575117"/>
              </p:ext>
            </p:extLst>
          </p:nvPr>
        </p:nvGraphicFramePr>
        <p:xfrm>
          <a:off x="0" y="2063496"/>
          <a:ext cx="11180064" cy="34350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5" name="Attēls 3">
            <a:extLst>
              <a:ext uri="{FF2B5EF4-FFF2-40B4-BE49-F238E27FC236}">
                <a16:creationId xmlns:a16="http://schemas.microsoft.com/office/drawing/2014/main" id="{0726DA3C-F3BE-4AD5-800D-85B2D5B4D708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4"/>
          <a:stretch/>
        </p:blipFill>
        <p:spPr>
          <a:xfrm>
            <a:off x="10587134" y="5644387"/>
            <a:ext cx="1604866" cy="1307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37007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7286526-E726-40C6-86AE-63080B015C7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7FC3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DDEAC5A-C619-45D0-9BAD-6E6F9E2F88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v-LV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ĪSTENOTO PROJEKTU IETEKME (iekšējā: uz organizāciju)</a:t>
            </a:r>
          </a:p>
        </p:txBody>
      </p:sp>
      <p:pic>
        <p:nvPicPr>
          <p:cNvPr id="4" name="Attēls 3">
            <a:extLst>
              <a:ext uri="{FF2B5EF4-FFF2-40B4-BE49-F238E27FC236}">
                <a16:creationId xmlns:a16="http://schemas.microsoft.com/office/drawing/2014/main" id="{AD387156-E5E3-42DF-8D72-F230292C4C1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4"/>
          <a:stretch/>
        </p:blipFill>
        <p:spPr>
          <a:xfrm>
            <a:off x="10587134" y="5644387"/>
            <a:ext cx="1604866" cy="1307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54292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14F19E1A-E16C-45F0-B3EE-6EFE817ECFA6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7FC3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A575CAB-B0E8-47E8-8AC6-723040FCBC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502" y="229643"/>
            <a:ext cx="11464755" cy="56934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sz="25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Izteikta ietekme </a:t>
            </a:r>
            <a:r>
              <a:rPr lang="lv-LV" sz="2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uz: atpazīstamība, jaunas idejas, jaunas partnerības</a:t>
            </a:r>
          </a:p>
          <a:p>
            <a:pPr marL="0" indent="0">
              <a:buNone/>
            </a:pPr>
            <a:r>
              <a:rPr lang="lv-LV" sz="25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Mazāka ietekme </a:t>
            </a:r>
            <a:r>
              <a:rPr lang="lv-LV" sz="2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uz: jauni darbinieki, finanšu stabilitāte, pēctecīgi projekti,     			   jauni biedri</a:t>
            </a:r>
          </a:p>
          <a:p>
            <a:pPr marL="0" indent="0">
              <a:buNone/>
            </a:pPr>
            <a:endParaRPr lang="lv-LV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Arrow: Down 1">
            <a:extLst>
              <a:ext uri="{FF2B5EF4-FFF2-40B4-BE49-F238E27FC236}">
                <a16:creationId xmlns:a16="http://schemas.microsoft.com/office/drawing/2014/main" id="{01DF8317-9FD1-4C5D-97AA-CF6E7516578F}"/>
              </a:ext>
            </a:extLst>
          </p:cNvPr>
          <p:cNvSpPr/>
          <p:nvPr/>
        </p:nvSpPr>
        <p:spPr>
          <a:xfrm>
            <a:off x="7580671" y="3357616"/>
            <a:ext cx="206477" cy="245807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8" name="Arrow: Down 7">
            <a:extLst>
              <a:ext uri="{FF2B5EF4-FFF2-40B4-BE49-F238E27FC236}">
                <a16:creationId xmlns:a16="http://schemas.microsoft.com/office/drawing/2014/main" id="{D997610E-E2E7-423F-B220-0F1F77D9CE54}"/>
              </a:ext>
            </a:extLst>
          </p:cNvPr>
          <p:cNvSpPr/>
          <p:nvPr/>
        </p:nvSpPr>
        <p:spPr>
          <a:xfrm>
            <a:off x="7580671" y="4189720"/>
            <a:ext cx="206477" cy="245807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9" name="Arrow: Down 8">
            <a:extLst>
              <a:ext uri="{FF2B5EF4-FFF2-40B4-BE49-F238E27FC236}">
                <a16:creationId xmlns:a16="http://schemas.microsoft.com/office/drawing/2014/main" id="{5D2EA615-FB10-4F20-81F5-CBF36F425F2E}"/>
              </a:ext>
            </a:extLst>
          </p:cNvPr>
          <p:cNvSpPr/>
          <p:nvPr/>
        </p:nvSpPr>
        <p:spPr>
          <a:xfrm>
            <a:off x="7580671" y="4491146"/>
            <a:ext cx="206477" cy="245807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0" name="Arrow: Down 9">
            <a:extLst>
              <a:ext uri="{FF2B5EF4-FFF2-40B4-BE49-F238E27FC236}">
                <a16:creationId xmlns:a16="http://schemas.microsoft.com/office/drawing/2014/main" id="{6EB7F538-C156-49D7-9B30-B30E995128D4}"/>
              </a:ext>
            </a:extLst>
          </p:cNvPr>
          <p:cNvSpPr/>
          <p:nvPr/>
        </p:nvSpPr>
        <p:spPr>
          <a:xfrm>
            <a:off x="7580671" y="5326888"/>
            <a:ext cx="206477" cy="245807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1" name="Arrow: Down 10">
            <a:extLst>
              <a:ext uri="{FF2B5EF4-FFF2-40B4-BE49-F238E27FC236}">
                <a16:creationId xmlns:a16="http://schemas.microsoft.com/office/drawing/2014/main" id="{71F8E858-3D76-46B0-B92C-546EEDF0FE06}"/>
              </a:ext>
            </a:extLst>
          </p:cNvPr>
          <p:cNvSpPr/>
          <p:nvPr/>
        </p:nvSpPr>
        <p:spPr>
          <a:xfrm>
            <a:off x="7580671" y="5602191"/>
            <a:ext cx="206477" cy="245807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2" name="Arrow: Down 11">
            <a:extLst>
              <a:ext uri="{FF2B5EF4-FFF2-40B4-BE49-F238E27FC236}">
                <a16:creationId xmlns:a16="http://schemas.microsoft.com/office/drawing/2014/main" id="{BAABD2F0-72A7-4237-AAF9-32BC459D55CC}"/>
              </a:ext>
            </a:extLst>
          </p:cNvPr>
          <p:cNvSpPr/>
          <p:nvPr/>
        </p:nvSpPr>
        <p:spPr>
          <a:xfrm>
            <a:off x="7580671" y="5887327"/>
            <a:ext cx="206477" cy="245807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3" name="Arrow: Down 12">
            <a:extLst>
              <a:ext uri="{FF2B5EF4-FFF2-40B4-BE49-F238E27FC236}">
                <a16:creationId xmlns:a16="http://schemas.microsoft.com/office/drawing/2014/main" id="{30EFE216-A260-46F1-81E7-F4EF564955DD}"/>
              </a:ext>
            </a:extLst>
          </p:cNvPr>
          <p:cNvSpPr/>
          <p:nvPr/>
        </p:nvSpPr>
        <p:spPr>
          <a:xfrm>
            <a:off x="7580671" y="6162630"/>
            <a:ext cx="206477" cy="245807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4" name="Arrow: Down 13">
            <a:extLst>
              <a:ext uri="{FF2B5EF4-FFF2-40B4-BE49-F238E27FC236}">
                <a16:creationId xmlns:a16="http://schemas.microsoft.com/office/drawing/2014/main" id="{13DD1314-8286-4DC6-A409-88ED2E4E0395}"/>
              </a:ext>
            </a:extLst>
          </p:cNvPr>
          <p:cNvSpPr/>
          <p:nvPr/>
        </p:nvSpPr>
        <p:spPr>
          <a:xfrm>
            <a:off x="7580671" y="6447766"/>
            <a:ext cx="206477" cy="245807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5" name="Arrow: Down 14">
            <a:extLst>
              <a:ext uri="{FF2B5EF4-FFF2-40B4-BE49-F238E27FC236}">
                <a16:creationId xmlns:a16="http://schemas.microsoft.com/office/drawing/2014/main" id="{8AE6A50B-C64E-4E36-9F01-9E237D559A90}"/>
              </a:ext>
            </a:extLst>
          </p:cNvPr>
          <p:cNvSpPr/>
          <p:nvPr/>
        </p:nvSpPr>
        <p:spPr>
          <a:xfrm rot="10800000">
            <a:off x="7580671" y="2219385"/>
            <a:ext cx="206477" cy="245807"/>
          </a:xfrm>
          <a:prstGeom prst="downArrow">
            <a:avLst/>
          </a:prstGeom>
          <a:solidFill>
            <a:srgbClr val="7FC34F"/>
          </a:solidFill>
          <a:ln>
            <a:solidFill>
              <a:srgbClr val="7FC3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6" name="Arrow: Down 15">
            <a:extLst>
              <a:ext uri="{FF2B5EF4-FFF2-40B4-BE49-F238E27FC236}">
                <a16:creationId xmlns:a16="http://schemas.microsoft.com/office/drawing/2014/main" id="{A2816F36-CC85-482D-AD30-FACAACCBCE6D}"/>
              </a:ext>
            </a:extLst>
          </p:cNvPr>
          <p:cNvSpPr/>
          <p:nvPr/>
        </p:nvSpPr>
        <p:spPr>
          <a:xfrm rot="10800000">
            <a:off x="7580671" y="2779823"/>
            <a:ext cx="206477" cy="245807"/>
          </a:xfrm>
          <a:prstGeom prst="downArrow">
            <a:avLst/>
          </a:prstGeom>
          <a:solidFill>
            <a:srgbClr val="7FC34F"/>
          </a:solidFill>
          <a:ln>
            <a:solidFill>
              <a:srgbClr val="7FC3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7" name="Arrow: Down 16">
            <a:extLst>
              <a:ext uri="{FF2B5EF4-FFF2-40B4-BE49-F238E27FC236}">
                <a16:creationId xmlns:a16="http://schemas.microsoft.com/office/drawing/2014/main" id="{A3E342D0-80A7-4657-9AC2-84BCB6E66F4E}"/>
              </a:ext>
            </a:extLst>
          </p:cNvPr>
          <p:cNvSpPr/>
          <p:nvPr/>
        </p:nvSpPr>
        <p:spPr>
          <a:xfrm rot="10800000">
            <a:off x="7580671" y="3615565"/>
            <a:ext cx="206477" cy="245807"/>
          </a:xfrm>
          <a:prstGeom prst="downArrow">
            <a:avLst/>
          </a:prstGeom>
          <a:solidFill>
            <a:srgbClr val="7FC34F"/>
          </a:solidFill>
          <a:ln>
            <a:solidFill>
              <a:srgbClr val="7FC3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8" name="Arrow: Down 17">
            <a:extLst>
              <a:ext uri="{FF2B5EF4-FFF2-40B4-BE49-F238E27FC236}">
                <a16:creationId xmlns:a16="http://schemas.microsoft.com/office/drawing/2014/main" id="{73B9FAD2-2CA6-4153-B3AC-C0CD38A1F129}"/>
              </a:ext>
            </a:extLst>
          </p:cNvPr>
          <p:cNvSpPr/>
          <p:nvPr/>
        </p:nvSpPr>
        <p:spPr>
          <a:xfrm rot="10800000">
            <a:off x="7580671" y="4756107"/>
            <a:ext cx="206477" cy="245807"/>
          </a:xfrm>
          <a:prstGeom prst="downArrow">
            <a:avLst/>
          </a:prstGeom>
          <a:solidFill>
            <a:srgbClr val="7FC34F"/>
          </a:solidFill>
          <a:ln>
            <a:solidFill>
              <a:srgbClr val="7FC3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9" name="Arrow: Down 18">
            <a:extLst>
              <a:ext uri="{FF2B5EF4-FFF2-40B4-BE49-F238E27FC236}">
                <a16:creationId xmlns:a16="http://schemas.microsoft.com/office/drawing/2014/main" id="{A25A23CB-CCD2-4223-AAE5-0BBB619D9360}"/>
              </a:ext>
            </a:extLst>
          </p:cNvPr>
          <p:cNvSpPr/>
          <p:nvPr/>
        </p:nvSpPr>
        <p:spPr>
          <a:xfrm rot="10800000">
            <a:off x="7580671" y="5021578"/>
            <a:ext cx="206477" cy="245807"/>
          </a:xfrm>
          <a:prstGeom prst="downArrow">
            <a:avLst/>
          </a:prstGeom>
          <a:solidFill>
            <a:srgbClr val="7FC34F"/>
          </a:solidFill>
          <a:ln>
            <a:solidFill>
              <a:srgbClr val="7FC3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pic>
        <p:nvPicPr>
          <p:cNvPr id="21" name="Attēls 3">
            <a:extLst>
              <a:ext uri="{FF2B5EF4-FFF2-40B4-BE49-F238E27FC236}">
                <a16:creationId xmlns:a16="http://schemas.microsoft.com/office/drawing/2014/main" id="{B3FD0ED9-BE43-4967-8441-C088F3E0761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4"/>
          <a:stretch/>
        </p:blipFill>
        <p:spPr>
          <a:xfrm>
            <a:off x="10587134" y="5644387"/>
            <a:ext cx="1604866" cy="1307712"/>
          </a:xfrm>
          <a:prstGeom prst="rect">
            <a:avLst/>
          </a:prstGeom>
        </p:spPr>
      </p:pic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06A2748F-C77B-4885-A242-A1CABC41F9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23283035"/>
              </p:ext>
            </p:extLst>
          </p:nvPr>
        </p:nvGraphicFramePr>
        <p:xfrm>
          <a:off x="0" y="1572768"/>
          <a:ext cx="11180064" cy="5309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6869140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7286526-E726-40C6-86AE-63080B015C7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7FC3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DDEAC5A-C619-45D0-9BAD-6E6F9E2F88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v-LV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IETEIKUMI: </a:t>
            </a:r>
          </a:p>
          <a:p>
            <a:pPr marL="0" indent="0">
              <a:buNone/>
            </a:pPr>
            <a:r>
              <a:rPr lang="lv-LV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ASPEKTI, KAM PIEVĒRST UZMANĪBU TURPMĀK</a:t>
            </a:r>
          </a:p>
        </p:txBody>
      </p:sp>
      <p:pic>
        <p:nvPicPr>
          <p:cNvPr id="4" name="Attēls 3">
            <a:extLst>
              <a:ext uri="{FF2B5EF4-FFF2-40B4-BE49-F238E27FC236}">
                <a16:creationId xmlns:a16="http://schemas.microsoft.com/office/drawing/2014/main" id="{AD387156-E5E3-42DF-8D72-F230292C4C1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4"/>
          <a:stretch/>
        </p:blipFill>
        <p:spPr>
          <a:xfrm>
            <a:off x="10587134" y="5644387"/>
            <a:ext cx="1604866" cy="1307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3355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CC2F29A-D3FB-46E1-A215-564F0F24C04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7FC3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A575CAB-B0E8-47E8-8AC6-723040FCBC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9536" y="1283297"/>
            <a:ext cx="10472928" cy="42914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Ņemot vērā, ka organizāciju, kuras kopumā atbilst NVO fonda </a:t>
            </a:r>
            <a:r>
              <a:rPr lang="lv-LV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mērķgrupas</a:t>
            </a:r>
            <a:r>
              <a:rPr lang="lv-LV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nosacījumiem, informētība par programmu ir viduvēja, turpināt un </a:t>
            </a:r>
            <a:r>
              <a:rPr lang="lv-LV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paplašināt komunikāciju tām organizācijām, kuras līdz šim nav iesniegušas projektus</a:t>
            </a:r>
            <a:r>
              <a:rPr lang="lv-LV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it īpaši tādām, kurām ir neliela projektu pieredze un līdz ar to arī zemākas prasmes sagatavot kvalitatīvus projektu pieteikumus.</a:t>
            </a:r>
          </a:p>
          <a:p>
            <a:pPr marL="0" indent="0">
              <a:buNone/>
            </a:pPr>
            <a:r>
              <a:rPr lang="lv-LV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Tai pat laikā – jau šobrīd pieteikto projektu ir vairāk, nekā iespējams atbalstīt. Tādēļ – </a:t>
            </a:r>
            <a:r>
              <a:rPr lang="lv-LV" sz="2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organizāciju aktivizēšanai vajadzētu iet kopsolī arī ar programmā pieejamā finansējuma palielināšanu</a:t>
            </a:r>
            <a:r>
              <a:rPr lang="lv-LV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lv-LV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Attēls 3">
            <a:extLst>
              <a:ext uri="{FF2B5EF4-FFF2-40B4-BE49-F238E27FC236}">
                <a16:creationId xmlns:a16="http://schemas.microsoft.com/office/drawing/2014/main" id="{A1BE5F9E-1923-4314-BE9A-1E29AD75421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4"/>
          <a:stretch/>
        </p:blipFill>
        <p:spPr>
          <a:xfrm>
            <a:off x="10587134" y="5644387"/>
            <a:ext cx="1604866" cy="1307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41809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5E95021-304E-46A1-84D6-08DD71CFCB3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7FC3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A575CAB-B0E8-47E8-8AC6-723040FCBC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1936" y="1559859"/>
            <a:ext cx="10472928" cy="45818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Aicinājums </a:t>
            </a:r>
            <a:r>
              <a:rPr lang="lv-LV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plašāk skaidrot programmas kopējo mērķi un no tā izrietošo projektu vērtēšanas metodoloģiju</a:t>
            </a:r>
            <a:r>
              <a:rPr lang="lv-LV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Netieši tam varētu būt arī pozitīva ietekme uz projektu iesniedzēju izpratni par programmā atbalstāmo aktivitāšu raksturu un tādējādi projektos vairāk tiktu iekļautas programmas mērķim atbilstošas aktivitātes. </a:t>
            </a:r>
            <a:endParaRPr lang="lv-LV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Attēls 3">
            <a:extLst>
              <a:ext uri="{FF2B5EF4-FFF2-40B4-BE49-F238E27FC236}">
                <a16:creationId xmlns:a16="http://schemas.microsoft.com/office/drawing/2014/main" id="{D02436BE-D51B-4CA2-9199-F5F1FFC940E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4"/>
          <a:stretch/>
        </p:blipFill>
        <p:spPr>
          <a:xfrm>
            <a:off x="10587134" y="5644387"/>
            <a:ext cx="1604866" cy="1307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17479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C2DD41D-982B-45B2-B63A-2C363A1338C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7FC3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A575CAB-B0E8-47E8-8AC6-723040FCBC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1936" y="1850314"/>
            <a:ext cx="10472928" cy="429140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Ņemot vērā izteikti lielāku konkurenci makro projektu konkursā, </a:t>
            </a:r>
            <a:r>
              <a:rPr lang="lv-LV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līdzsvarot atbalstīto projektu īpatsvaru makro un mikro projektu jomā </a:t>
            </a:r>
            <a:r>
              <a:rPr lang="lv-LV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(kāpinot pieejamo finansējumu makro projektiem, mainot piešķiramās maksimālās summas apmēru vai sekmējot lielāku konkurenci mikro projektiem).</a:t>
            </a:r>
            <a:endParaRPr lang="lv-LV" sz="11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lv-LV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Attēls 3">
            <a:extLst>
              <a:ext uri="{FF2B5EF4-FFF2-40B4-BE49-F238E27FC236}">
                <a16:creationId xmlns:a16="http://schemas.microsoft.com/office/drawing/2014/main" id="{8DF411DF-6927-427C-9627-437BAA3BE527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4"/>
          <a:stretch/>
        </p:blipFill>
        <p:spPr>
          <a:xfrm>
            <a:off x="10587134" y="5644387"/>
            <a:ext cx="1604866" cy="1307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378241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31AD6B3-2AB5-4B92-AAAB-506CA2787BE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7FC3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A575CAB-B0E8-47E8-8AC6-723040FCBC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9536" y="1138070"/>
            <a:ext cx="10472928" cy="45818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Kā iespējamu pilnveidojumu konkursa procesā mēs esam ieteikuši apsvērt iespēju </a:t>
            </a:r>
            <a:r>
              <a:rPr lang="lv-LV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mikro projektu jomā konkursa procesā nodalīt projektu ideju vērtēšanu </a:t>
            </a:r>
            <a:r>
              <a:rPr lang="lv-LV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organizācijām dodot iespēju sākotnēji iesniegt projektu idejas, neizstrādājot pilnu projekta pieteikumu (lai tālāku projektu izstrādi veiktu tikai konceptuāli atbalstīto ideju iesniedzēji). Šādai kārtībai varētu būt arī netiešs ieguvums – organizācijas, kas iegulda laiku un resursus projektu iesniegumiem, bet netiek atbalstītas, ir mazāk motivētas atkārtoti piedalīties, jo uzskata, ka tērējušas veltīgi laiku. </a:t>
            </a:r>
            <a:endParaRPr lang="lv-LV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Attēls 3">
            <a:extLst>
              <a:ext uri="{FF2B5EF4-FFF2-40B4-BE49-F238E27FC236}">
                <a16:creationId xmlns:a16="http://schemas.microsoft.com/office/drawing/2014/main" id="{B6E93668-5FFA-42D8-B87B-AD68460A07B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4"/>
          <a:stretch/>
        </p:blipFill>
        <p:spPr>
          <a:xfrm>
            <a:off x="10587134" y="5644387"/>
            <a:ext cx="1604866" cy="1307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370406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0330892-2453-4C56-BF8C-C474A46142F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7FC3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A575CAB-B0E8-47E8-8AC6-723040FCBC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1936" y="1559859"/>
            <a:ext cx="10472928" cy="45818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Ņemot vērā, ka tikai 25% organizāciju norāda, ka pēc programmā īstenotajiem projektiem ir īstenojušas citus, līdzīgus projektus, </a:t>
            </a:r>
            <a:r>
              <a:rPr lang="lv-LV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rosināt organizācijas projektu aktivitātes plānot pēctecīgi</a:t>
            </a:r>
            <a:r>
              <a:rPr lang="lv-LV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saistīt programmā plānotās aktivitātes ar organizācijas iepriekš īstenotiem projektiem un aktivitātēm, kā arī plānot tālākas, izrietošas aktivitātes pēc projekta noslēgšanās. </a:t>
            </a:r>
            <a:endParaRPr lang="lv-LV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Attēls 3">
            <a:extLst>
              <a:ext uri="{FF2B5EF4-FFF2-40B4-BE49-F238E27FC236}">
                <a16:creationId xmlns:a16="http://schemas.microsoft.com/office/drawing/2014/main" id="{5F37E4A6-4D4B-4321-8FE1-91683CE6FC9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4"/>
          <a:stretch/>
        </p:blipFill>
        <p:spPr>
          <a:xfrm>
            <a:off x="10587134" y="5644387"/>
            <a:ext cx="1604866" cy="1307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8364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477BEE5-C0FA-47AF-9A58-8EA38C631A3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7FC3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A575CAB-B0E8-47E8-8AC6-723040FCBC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1936" y="1559859"/>
            <a:ext cx="10472928" cy="45818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Lielāku uzmanību pievērst iedzīvotāju līdzdalības ieradumu maiņām </a:t>
            </a:r>
            <a:r>
              <a:rPr lang="lv-LV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 atbilstoši programmā rosināt projektu iesniedzējus vairāk iekļaut "mazo formu" līdzdalības aktivitātes (apkaimes, kopienu aktivitātes), kā arī plašāk izmantot interneta un jauno tehnoloģiju, mediju sniegtās iespējas.</a:t>
            </a:r>
            <a:endParaRPr lang="lv-LV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Attēls 3">
            <a:extLst>
              <a:ext uri="{FF2B5EF4-FFF2-40B4-BE49-F238E27FC236}">
                <a16:creationId xmlns:a16="http://schemas.microsoft.com/office/drawing/2014/main" id="{3D885D5E-0EDD-4765-84BC-1EB81F3970F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4"/>
          <a:stretch/>
        </p:blipFill>
        <p:spPr>
          <a:xfrm>
            <a:off x="10587134" y="5644387"/>
            <a:ext cx="1604866" cy="1307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5101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7286526-E726-40C6-86AE-63080B015C7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7FC3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pic>
        <p:nvPicPr>
          <p:cNvPr id="4" name="Attēls 3">
            <a:extLst>
              <a:ext uri="{FF2B5EF4-FFF2-40B4-BE49-F238E27FC236}">
                <a16:creationId xmlns:a16="http://schemas.microsoft.com/office/drawing/2014/main" id="{AD387156-E5E3-42DF-8D72-F230292C4C1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4"/>
          <a:stretch/>
        </p:blipFill>
        <p:spPr>
          <a:xfrm>
            <a:off x="10587134" y="5644387"/>
            <a:ext cx="1604866" cy="130771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4FB1F0B-162E-4FDC-A466-34596BEBCD02}"/>
              </a:ext>
            </a:extLst>
          </p:cNvPr>
          <p:cNvSpPr txBox="1"/>
          <p:nvPr/>
        </p:nvSpPr>
        <p:spPr>
          <a:xfrm>
            <a:off x="652545" y="1328425"/>
            <a:ext cx="11441566" cy="42011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lv-LV" sz="3200" b="1" dirty="0">
                <a:solidFill>
                  <a:schemeClr val="bg1"/>
                </a:solidFill>
              </a:rPr>
              <a:t>Kontekstam: iedzīvotāju pilsoniskā aktivitāte</a:t>
            </a:r>
          </a:p>
          <a:p>
            <a:pPr>
              <a:spcAft>
                <a:spcPts val="1800"/>
              </a:spcAft>
            </a:pPr>
            <a:r>
              <a:rPr lang="lv-LV" sz="3200" b="1" dirty="0">
                <a:solidFill>
                  <a:schemeClr val="bg1"/>
                </a:solidFill>
              </a:rPr>
              <a:t>NVO fonda </a:t>
            </a:r>
            <a:r>
              <a:rPr lang="lv-LV" sz="3200" b="1" dirty="0" err="1">
                <a:solidFill>
                  <a:schemeClr val="bg1"/>
                </a:solidFill>
              </a:rPr>
              <a:t>mērķgrupa</a:t>
            </a:r>
            <a:endParaRPr lang="lv-LV" sz="3200" b="1" dirty="0">
              <a:solidFill>
                <a:schemeClr val="bg1"/>
              </a:solidFill>
            </a:endParaRPr>
          </a:p>
          <a:p>
            <a:pPr>
              <a:spcAft>
                <a:spcPts val="1800"/>
              </a:spcAft>
            </a:pPr>
            <a:r>
              <a:rPr lang="lv-LV" sz="3200" b="1" dirty="0">
                <a:solidFill>
                  <a:schemeClr val="bg1"/>
                </a:solidFill>
              </a:rPr>
              <a:t>NVO fonda vērtējums</a:t>
            </a:r>
          </a:p>
          <a:p>
            <a:pPr>
              <a:spcAft>
                <a:spcPts val="1800"/>
              </a:spcAft>
            </a:pPr>
            <a:r>
              <a:rPr lang="lv-LV" sz="3200" b="1" dirty="0">
                <a:solidFill>
                  <a:schemeClr val="bg1"/>
                </a:solidFill>
              </a:rPr>
              <a:t>Īstenoto projektu ietekme (ārējā: programmas, politikas rezultāti)</a:t>
            </a:r>
          </a:p>
          <a:p>
            <a:pPr>
              <a:spcAft>
                <a:spcPts val="1800"/>
              </a:spcAft>
            </a:pPr>
            <a:r>
              <a:rPr lang="lv-LV" sz="3200" b="1" dirty="0">
                <a:solidFill>
                  <a:schemeClr val="bg1"/>
                </a:solidFill>
              </a:rPr>
              <a:t>Īstenoto projektu ietekme (iekšējā: uz organizācijām)</a:t>
            </a:r>
          </a:p>
          <a:p>
            <a:pPr>
              <a:spcAft>
                <a:spcPts val="1800"/>
              </a:spcAft>
            </a:pPr>
            <a:r>
              <a:rPr lang="lv-LV" sz="3200" b="1" dirty="0">
                <a:solidFill>
                  <a:schemeClr val="bg1"/>
                </a:solidFill>
              </a:rPr>
              <a:t>Ieteikumi: aspekti, kam pievērst uzmanību turpmāk</a:t>
            </a:r>
          </a:p>
        </p:txBody>
      </p:sp>
    </p:spTree>
    <p:extLst>
      <p:ext uri="{BB962C8B-B14F-4D97-AF65-F5344CB8AC3E}">
        <p14:creationId xmlns:p14="http://schemas.microsoft.com/office/powerpoint/2010/main" val="5539822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7286526-E726-40C6-86AE-63080B015C7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7FC3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DDEAC5A-C619-45D0-9BAD-6E6F9E2F88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5670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sz="4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Veiksmi!</a:t>
            </a:r>
          </a:p>
        </p:txBody>
      </p:sp>
      <p:pic>
        <p:nvPicPr>
          <p:cNvPr id="4" name="Attēls 3">
            <a:extLst>
              <a:ext uri="{FF2B5EF4-FFF2-40B4-BE49-F238E27FC236}">
                <a16:creationId xmlns:a16="http://schemas.microsoft.com/office/drawing/2014/main" id="{AD387156-E5E3-42DF-8D72-F230292C4C1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4"/>
          <a:stretch/>
        </p:blipFill>
        <p:spPr>
          <a:xfrm>
            <a:off x="10587134" y="5644387"/>
            <a:ext cx="1604866" cy="1307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6642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7286526-E726-40C6-86AE-63080B015C7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7FC3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DDEAC5A-C619-45D0-9BAD-6E6F9E2F88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v-LV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KONTEKSTAM:</a:t>
            </a:r>
          </a:p>
          <a:p>
            <a:pPr marL="0" indent="0">
              <a:buNone/>
            </a:pPr>
            <a:r>
              <a:rPr lang="lv-LV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IEDZĪVOTĀJU PILSONISKĀ AKTIVITĀTE</a:t>
            </a:r>
          </a:p>
        </p:txBody>
      </p:sp>
      <p:pic>
        <p:nvPicPr>
          <p:cNvPr id="4" name="Attēls 3">
            <a:extLst>
              <a:ext uri="{FF2B5EF4-FFF2-40B4-BE49-F238E27FC236}">
                <a16:creationId xmlns:a16="http://schemas.microsoft.com/office/drawing/2014/main" id="{AD387156-E5E3-42DF-8D72-F230292C4C1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4"/>
          <a:stretch/>
        </p:blipFill>
        <p:spPr>
          <a:xfrm>
            <a:off x="10587134" y="5644387"/>
            <a:ext cx="1604866" cy="1307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75148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CC242133-2FAC-4551-BD44-518A20090D7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9635835"/>
              </p:ext>
            </p:extLst>
          </p:nvPr>
        </p:nvGraphicFramePr>
        <p:xfrm>
          <a:off x="130627" y="1522736"/>
          <a:ext cx="11582401" cy="5422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0C153B08-1787-4B5B-AA23-50C93C96CF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28" y="289700"/>
            <a:ext cx="8273143" cy="1325563"/>
          </a:xfrm>
        </p:spPr>
        <p:txBody>
          <a:bodyPr>
            <a:normAutofit/>
          </a:bodyPr>
          <a:lstStyle/>
          <a:p>
            <a:r>
              <a:rPr lang="lv-LV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Latvijas iedzīvotāju pilsoniskā un sociālā aktivitāte </a:t>
            </a:r>
            <a:endParaRPr lang="lv-LV" sz="1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id="{2D6FEAA9-B966-491B-983A-8E9549749221}"/>
              </a:ext>
            </a:extLst>
          </p:cNvPr>
          <p:cNvSpPr txBox="1"/>
          <p:nvPr/>
        </p:nvSpPr>
        <p:spPr>
          <a:xfrm>
            <a:off x="5655129" y="1500964"/>
            <a:ext cx="1491343" cy="33745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lv-LV" sz="1400" b="1" dirty="0"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</a:p>
        </p:txBody>
      </p:sp>
      <p:pic>
        <p:nvPicPr>
          <p:cNvPr id="5" name="Attēls 3">
            <a:extLst>
              <a:ext uri="{FF2B5EF4-FFF2-40B4-BE49-F238E27FC236}">
                <a16:creationId xmlns:a16="http://schemas.microsoft.com/office/drawing/2014/main" id="{2DAC3D9D-3121-45B2-B51B-79D1BE7C08B8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4"/>
          <a:stretch/>
        </p:blipFill>
        <p:spPr>
          <a:xfrm>
            <a:off x="10587134" y="5644387"/>
            <a:ext cx="1604866" cy="130771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2C6978F-1A73-4D73-877E-C5C7C7D4C8EE}"/>
              </a:ext>
            </a:extLst>
          </p:cNvPr>
          <p:cNvSpPr txBox="1"/>
          <p:nvPr/>
        </p:nvSpPr>
        <p:spPr>
          <a:xfrm>
            <a:off x="8016241" y="1838421"/>
            <a:ext cx="4045132" cy="2308324"/>
          </a:xfrm>
          <a:prstGeom prst="rect">
            <a:avLst/>
          </a:prstGeom>
          <a:solidFill>
            <a:srgbClr val="7FC34F"/>
          </a:solidFill>
        </p:spPr>
        <p:txBody>
          <a:bodyPr wrap="square">
            <a:spAutoFit/>
          </a:bodyPr>
          <a:lstStyle/>
          <a:p>
            <a:r>
              <a:rPr lang="lv-LV" sz="2400" b="1" dirty="0">
                <a:solidFill>
                  <a:schemeClr val="bg1"/>
                </a:solidFill>
              </a:rPr>
              <a:t>AKTIVITĀTES INTERNETĀ</a:t>
            </a:r>
          </a:p>
          <a:p>
            <a:endParaRPr lang="lv-LV" sz="2400" b="1" dirty="0">
              <a:solidFill>
                <a:schemeClr val="bg1"/>
              </a:solidFill>
            </a:endParaRPr>
          </a:p>
          <a:p>
            <a:r>
              <a:rPr lang="lv-LV" sz="2400" b="1" dirty="0">
                <a:solidFill>
                  <a:schemeClr val="bg1"/>
                </a:solidFill>
              </a:rPr>
              <a:t>TALKAS</a:t>
            </a:r>
          </a:p>
          <a:p>
            <a:endParaRPr lang="lv-LV" sz="2400" b="1" dirty="0">
              <a:solidFill>
                <a:schemeClr val="bg1"/>
              </a:solidFill>
            </a:endParaRPr>
          </a:p>
          <a:p>
            <a:r>
              <a:rPr lang="lv-LV" sz="2400" b="1" dirty="0">
                <a:solidFill>
                  <a:schemeClr val="bg1"/>
                </a:solidFill>
              </a:rPr>
              <a:t>APKAIMES, KOPIENU AKTIVITĀTES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C65557C-5E0B-4879-AA19-D48058A15486}"/>
              </a:ext>
            </a:extLst>
          </p:cNvPr>
          <p:cNvSpPr/>
          <p:nvPr/>
        </p:nvSpPr>
        <p:spPr>
          <a:xfrm>
            <a:off x="2769326" y="2606635"/>
            <a:ext cx="4493623" cy="632953"/>
          </a:xfrm>
          <a:prstGeom prst="rect">
            <a:avLst/>
          </a:prstGeom>
          <a:noFill/>
          <a:ln w="28575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65398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0C153B08-1787-4B5B-AA23-50C93C96CF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28" y="289700"/>
            <a:ext cx="8273143" cy="1325563"/>
          </a:xfrm>
        </p:spPr>
        <p:txBody>
          <a:bodyPr>
            <a:normAutofit/>
          </a:bodyPr>
          <a:lstStyle/>
          <a:p>
            <a:r>
              <a:rPr lang="lv-LV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Latvijas iedzīvotāju pilsoniskā un sociālā aktivitāte </a:t>
            </a:r>
            <a:endParaRPr lang="lv-LV" sz="1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C135B80-ADD9-44B9-969A-34BB20BC4AC2}"/>
              </a:ext>
            </a:extLst>
          </p:cNvPr>
          <p:cNvSpPr txBox="1"/>
          <p:nvPr/>
        </p:nvSpPr>
        <p:spPr>
          <a:xfrm>
            <a:off x="1182135" y="2321004"/>
            <a:ext cx="3927476" cy="22159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v-LV" sz="13800" b="1" dirty="0">
                <a:solidFill>
                  <a:srgbClr val="7FC34F"/>
                </a:solidFill>
              </a:rPr>
              <a:t>1/3</a:t>
            </a:r>
            <a:endParaRPr lang="lv-LV" sz="4400" b="1" dirty="0">
              <a:solidFill>
                <a:srgbClr val="7FC34F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CEAB78-5B1E-40BD-88B3-BFD5937DC9FC}"/>
              </a:ext>
            </a:extLst>
          </p:cNvPr>
          <p:cNvSpPr txBox="1"/>
          <p:nvPr/>
        </p:nvSpPr>
        <p:spPr>
          <a:xfrm>
            <a:off x="5424033" y="2244060"/>
            <a:ext cx="595947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v-LV" sz="4000" b="1" dirty="0">
                <a:solidFill>
                  <a:srgbClr val="7FC34F"/>
                </a:solidFill>
              </a:rPr>
              <a:t>Tie, kuri iesaistās, parasti ir aktīvi vairākās/ dažādās aktivitātēs, nevis tikai vienā</a:t>
            </a:r>
            <a:endParaRPr lang="lv-LV" sz="1100" b="1" dirty="0">
              <a:solidFill>
                <a:srgbClr val="7FC34F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133F0B6-696D-492A-BD2A-31E7BBCAFCED}"/>
              </a:ext>
            </a:extLst>
          </p:cNvPr>
          <p:cNvSpPr txBox="1"/>
          <p:nvPr/>
        </p:nvSpPr>
        <p:spPr>
          <a:xfrm>
            <a:off x="1182135" y="4536995"/>
            <a:ext cx="392747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v-LV" sz="2800" b="1" dirty="0">
                <a:solidFill>
                  <a:srgbClr val="7FC34F"/>
                </a:solidFill>
              </a:rPr>
              <a:t>~410 </a:t>
            </a:r>
            <a:r>
              <a:rPr lang="lv-LV" sz="2800" b="1" dirty="0" err="1">
                <a:solidFill>
                  <a:srgbClr val="7FC34F"/>
                </a:solidFill>
              </a:rPr>
              <a:t>tk</a:t>
            </a:r>
            <a:r>
              <a:rPr lang="lv-LV" sz="2800" b="1" dirty="0">
                <a:solidFill>
                  <a:srgbClr val="7FC34F"/>
                </a:solidFill>
              </a:rPr>
              <a:t> no 18-75</a:t>
            </a:r>
            <a:endParaRPr lang="lv-LV" sz="900" b="1" dirty="0">
              <a:solidFill>
                <a:srgbClr val="7FC34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6225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CC242133-2FAC-4551-BD44-518A20090D7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20695913"/>
              </p:ext>
            </p:extLst>
          </p:nvPr>
        </p:nvGraphicFramePr>
        <p:xfrm>
          <a:off x="130628" y="1529749"/>
          <a:ext cx="9065623" cy="5422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0C153B08-1787-4B5B-AA23-50C93C96CF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28" y="289700"/>
            <a:ext cx="8273143" cy="1325563"/>
          </a:xfrm>
        </p:spPr>
        <p:txBody>
          <a:bodyPr>
            <a:normAutofit fontScale="90000"/>
          </a:bodyPr>
          <a:lstStyle/>
          <a:p>
            <a:r>
              <a:rPr lang="lv-LV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NVO sektora vērtējums par būtiskākajiem šķēršļiem iedzīvotāju pilsoniskai līdzdalībai </a:t>
            </a:r>
            <a:endParaRPr lang="lv-LV" sz="1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id="{2D6FEAA9-B966-491B-983A-8E9549749221}"/>
              </a:ext>
            </a:extLst>
          </p:cNvPr>
          <p:cNvSpPr txBox="1"/>
          <p:nvPr/>
        </p:nvSpPr>
        <p:spPr>
          <a:xfrm>
            <a:off x="4466409" y="1446534"/>
            <a:ext cx="1491343" cy="33745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lv-LV" sz="1400" b="1" dirty="0"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</a:p>
        </p:txBody>
      </p:sp>
      <p:pic>
        <p:nvPicPr>
          <p:cNvPr id="5" name="Attēls 3">
            <a:extLst>
              <a:ext uri="{FF2B5EF4-FFF2-40B4-BE49-F238E27FC236}">
                <a16:creationId xmlns:a16="http://schemas.microsoft.com/office/drawing/2014/main" id="{2DAC3D9D-3121-45B2-B51B-79D1BE7C08B8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4"/>
          <a:stretch/>
        </p:blipFill>
        <p:spPr>
          <a:xfrm>
            <a:off x="10587134" y="5644387"/>
            <a:ext cx="1604866" cy="130771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D9E9477-2D66-4BEE-9AA0-DF372023B766}"/>
              </a:ext>
            </a:extLst>
          </p:cNvPr>
          <p:cNvSpPr txBox="1"/>
          <p:nvPr/>
        </p:nvSpPr>
        <p:spPr>
          <a:xfrm>
            <a:off x="7869127" y="2340945"/>
            <a:ext cx="4045132" cy="3046988"/>
          </a:xfrm>
          <a:prstGeom prst="rect">
            <a:avLst/>
          </a:prstGeom>
          <a:solidFill>
            <a:srgbClr val="7FC34F"/>
          </a:solidFill>
        </p:spPr>
        <p:txBody>
          <a:bodyPr wrap="square">
            <a:spAutoFit/>
          </a:bodyPr>
          <a:lstStyle/>
          <a:p>
            <a:r>
              <a:rPr lang="lv-LV" sz="2400" b="1" dirty="0">
                <a:solidFill>
                  <a:schemeClr val="bg1"/>
                </a:solidFill>
              </a:rPr>
              <a:t>INTERESES TRŪKUMS</a:t>
            </a:r>
          </a:p>
          <a:p>
            <a:endParaRPr lang="lv-LV" sz="2400" b="1" dirty="0">
              <a:solidFill>
                <a:schemeClr val="bg1"/>
              </a:solidFill>
            </a:endParaRPr>
          </a:p>
          <a:p>
            <a:r>
              <a:rPr lang="lv-LV" sz="2400" b="1" dirty="0">
                <a:solidFill>
                  <a:schemeClr val="bg1"/>
                </a:solidFill>
              </a:rPr>
              <a:t>INFORMĀCIJAS TRŪKUMS</a:t>
            </a:r>
          </a:p>
          <a:p>
            <a:r>
              <a:rPr lang="lv-LV" sz="2400" b="1" dirty="0">
                <a:solidFill>
                  <a:schemeClr val="bg1"/>
                </a:solidFill>
              </a:rPr>
              <a:t>IESPĒJU TRŪKUMS</a:t>
            </a:r>
          </a:p>
          <a:p>
            <a:r>
              <a:rPr lang="lv-LV" sz="2400" b="1" dirty="0">
                <a:solidFill>
                  <a:schemeClr val="bg1"/>
                </a:solidFill>
              </a:rPr>
              <a:t>BRĪVĀ LAIKA TRŪKUMS</a:t>
            </a:r>
          </a:p>
          <a:p>
            <a:endParaRPr lang="lv-LV" sz="2400" b="1" dirty="0">
              <a:solidFill>
                <a:schemeClr val="bg1"/>
              </a:solidFill>
            </a:endParaRPr>
          </a:p>
          <a:p>
            <a:r>
              <a:rPr lang="lv-LV" sz="2400" b="1" dirty="0">
                <a:solidFill>
                  <a:schemeClr val="bg1"/>
                </a:solidFill>
              </a:rPr>
              <a:t>NETICĪBA IETEKMĒŠANAS IESPĒJĀM (?)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ACCDB5B-B94F-4D07-8E75-A46CA4F0F2FC}"/>
              </a:ext>
            </a:extLst>
          </p:cNvPr>
          <p:cNvSpPr/>
          <p:nvPr/>
        </p:nvSpPr>
        <p:spPr>
          <a:xfrm>
            <a:off x="277741" y="1698478"/>
            <a:ext cx="6959082" cy="1730522"/>
          </a:xfrm>
          <a:prstGeom prst="rect">
            <a:avLst/>
          </a:prstGeom>
          <a:noFill/>
          <a:ln w="28575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ABD0FD0-D070-40F2-BA28-B378B1E45D02}"/>
              </a:ext>
            </a:extLst>
          </p:cNvPr>
          <p:cNvSpPr/>
          <p:nvPr/>
        </p:nvSpPr>
        <p:spPr>
          <a:xfrm>
            <a:off x="277741" y="6374674"/>
            <a:ext cx="6044682" cy="483326"/>
          </a:xfrm>
          <a:prstGeom prst="rect">
            <a:avLst/>
          </a:prstGeom>
          <a:noFill/>
          <a:ln w="28575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pic>
        <p:nvPicPr>
          <p:cNvPr id="13" name="Graphic 12" descr="Help with solid fill">
            <a:extLst>
              <a:ext uri="{FF2B5EF4-FFF2-40B4-BE49-F238E27FC236}">
                <a16:creationId xmlns:a16="http://schemas.microsoft.com/office/drawing/2014/main" id="{D1D411A0-D2B8-4310-81B3-8F8C80FBEFA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930538" y="587586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73715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7286526-E726-40C6-86AE-63080B015C7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7FC3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DDEAC5A-C619-45D0-9BAD-6E6F9E2F88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v-LV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NVO FONDA MĒRĶGRUPA:</a:t>
            </a:r>
          </a:p>
          <a:p>
            <a:pPr marL="0" indent="0">
              <a:buNone/>
            </a:pPr>
            <a:r>
              <a:rPr lang="lv-LV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ĢENERĀLKOPA &amp; SASNIEGTĀ MĒRĶGRUPA</a:t>
            </a:r>
          </a:p>
        </p:txBody>
      </p:sp>
      <p:pic>
        <p:nvPicPr>
          <p:cNvPr id="4" name="Attēls 3">
            <a:extLst>
              <a:ext uri="{FF2B5EF4-FFF2-40B4-BE49-F238E27FC236}">
                <a16:creationId xmlns:a16="http://schemas.microsoft.com/office/drawing/2014/main" id="{AD387156-E5E3-42DF-8D72-F230292C4C1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4"/>
          <a:stretch/>
        </p:blipFill>
        <p:spPr>
          <a:xfrm>
            <a:off x="10587134" y="5644387"/>
            <a:ext cx="1604866" cy="1307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00925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2E8E2-D17A-4EE5-AE44-77D17CA95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58" y="197173"/>
            <a:ext cx="10375641" cy="1325563"/>
          </a:xfrm>
        </p:spPr>
        <p:txBody>
          <a:bodyPr>
            <a:normAutofit/>
          </a:bodyPr>
          <a:lstStyle/>
          <a:p>
            <a:r>
              <a:rPr lang="lv-LV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NVO sektors &amp; NVO fonda </a:t>
            </a:r>
            <a:r>
              <a:rPr lang="lv-LV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ģenerālkopa</a:t>
            </a:r>
            <a:endParaRPr lang="lv-LV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A3BFB85-5544-4800-AF9C-CA689C72651F}"/>
              </a:ext>
            </a:extLst>
          </p:cNvPr>
          <p:cNvSpPr/>
          <p:nvPr/>
        </p:nvSpPr>
        <p:spPr>
          <a:xfrm>
            <a:off x="121920" y="1635829"/>
            <a:ext cx="5122534" cy="5122534"/>
          </a:xfrm>
          <a:prstGeom prst="ellipse">
            <a:avLst/>
          </a:prstGeom>
          <a:solidFill>
            <a:srgbClr val="7FC3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A78F19-5C86-4C54-B6B4-865CCD4AA150}"/>
              </a:ext>
            </a:extLst>
          </p:cNvPr>
          <p:cNvSpPr txBox="1"/>
          <p:nvPr/>
        </p:nvSpPr>
        <p:spPr>
          <a:xfrm>
            <a:off x="132136" y="2427381"/>
            <a:ext cx="5102102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lv-LV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Aptuveni </a:t>
            </a:r>
            <a:r>
              <a:rPr lang="lv-LV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tūkstotis biedrību un nodibinājumu </a:t>
            </a:r>
            <a:r>
              <a:rPr lang="lv-LV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darbojas pilsoniskās sabiedrības un līdzdalības jomā – </a:t>
            </a:r>
            <a:r>
              <a:rPr lang="lv-LV" sz="32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potenciālie projektu pieteicēji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3B3DC823-31CD-4333-83AA-5159360E59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27778" y="1725988"/>
            <a:ext cx="6617734" cy="5032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26 576 </a:t>
            </a:r>
            <a:r>
              <a:rPr lang="lv-LV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biedrību un nodibinājumu </a:t>
            </a:r>
            <a:r>
              <a:rPr lang="lv-LV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kopskaits</a:t>
            </a:r>
          </a:p>
          <a:p>
            <a:pPr marL="0" indent="0">
              <a:buNone/>
            </a:pPr>
            <a:r>
              <a:rPr lang="lv-LV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18 712 </a:t>
            </a:r>
            <a:r>
              <a:rPr lang="lv-LV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biedrību un nodibinājumu kopskaits, kas ir </a:t>
            </a:r>
            <a:r>
              <a:rPr lang="lv-LV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iesniegušas gada pārskatus</a:t>
            </a:r>
          </a:p>
          <a:p>
            <a:pPr marL="0" indent="0">
              <a:buNone/>
            </a:pPr>
            <a:r>
              <a:rPr lang="lv-LV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12 189 </a:t>
            </a:r>
            <a:r>
              <a:rPr lang="lv-LV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biedrības un nodibinājumi, kuru </a:t>
            </a:r>
            <a:r>
              <a:rPr lang="lv-LV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ieņēmumi &gt;0</a:t>
            </a:r>
          </a:p>
          <a:p>
            <a:pPr marL="0" indent="0">
              <a:buNone/>
            </a:pPr>
            <a:r>
              <a:rPr lang="lv-LV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34%</a:t>
            </a:r>
            <a:r>
              <a:rPr lang="lv-LV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biedrību un nodibinājumu ir </a:t>
            </a:r>
            <a:r>
              <a:rPr lang="lv-LV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vismaz 1 darbinieks</a:t>
            </a:r>
          </a:p>
          <a:p>
            <a:pPr marL="0" indent="0">
              <a:buNone/>
            </a:pPr>
            <a:r>
              <a:rPr lang="lv-LV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15%</a:t>
            </a:r>
            <a:r>
              <a:rPr lang="lv-LV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biedrību un nodibinājumu uzrāda </a:t>
            </a:r>
            <a:r>
              <a:rPr lang="lv-LV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izdevumus algām</a:t>
            </a:r>
          </a:p>
          <a:p>
            <a:pPr marL="0" indent="0">
              <a:buNone/>
            </a:pPr>
            <a:endParaRPr lang="lv-LV" sz="20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lv-LV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720</a:t>
            </a:r>
            <a:r>
              <a:rPr lang="lv-LV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biedrības un nodibinājumi ir piedalījušies ministriju un/vai Saeimas līdzdalības mehānismos</a:t>
            </a:r>
          </a:p>
          <a:p>
            <a:pPr marL="0" indent="0">
              <a:buNone/>
            </a:pPr>
            <a:r>
              <a:rPr lang="lv-LV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494</a:t>
            </a:r>
            <a:r>
              <a:rPr lang="lv-LV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organizācijas iesniegušas NVO fonda pieteikumus</a:t>
            </a:r>
          </a:p>
          <a:p>
            <a:pPr marL="0" indent="0">
              <a:buNone/>
            </a:pPr>
            <a:r>
              <a:rPr lang="lv-LV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1150</a:t>
            </a:r>
            <a:r>
              <a:rPr lang="lv-LV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organizācijas piedalījušās aptaujā (2020+2021), 18% no tām – īstenojušas projektus</a:t>
            </a:r>
          </a:p>
        </p:txBody>
      </p:sp>
    </p:spTree>
    <p:extLst>
      <p:ext uri="{BB962C8B-B14F-4D97-AF65-F5344CB8AC3E}">
        <p14:creationId xmlns:p14="http://schemas.microsoft.com/office/powerpoint/2010/main" val="8963423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ācija1" id="{A8B9A3DE-5956-4765-9D34-D597710619B2}" vid="{FF51D2EE-4D3C-4B1B-BE27-892DE7111DE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LKA_prezentacija</Template>
  <TotalTime>0</TotalTime>
  <Words>1006</Words>
  <Application>Microsoft Office PowerPoint</Application>
  <PresentationFormat>Widescreen</PresentationFormat>
  <Paragraphs>128</Paragraphs>
  <Slides>30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4" baseType="lpstr">
      <vt:lpstr>Arial</vt:lpstr>
      <vt:lpstr>Calibri</vt:lpstr>
      <vt:lpstr>Calibri Light</vt:lpstr>
      <vt:lpstr>Office dizains</vt:lpstr>
      <vt:lpstr>PowerPoint Presentation</vt:lpstr>
      <vt:lpstr>PowerPoint Presentation</vt:lpstr>
      <vt:lpstr>PowerPoint Presentation</vt:lpstr>
      <vt:lpstr>PowerPoint Presentation</vt:lpstr>
      <vt:lpstr>Latvijas iedzīvotāju pilsoniskā un sociālā aktivitāte </vt:lpstr>
      <vt:lpstr>Latvijas iedzīvotāju pilsoniskā un sociālā aktivitāte </vt:lpstr>
      <vt:lpstr>NVO sektora vērtējums par būtiskākajiem šķēršļiem iedzīvotāju pilsoniskai līdzdalībai </vt:lpstr>
      <vt:lpstr>PowerPoint Presentation</vt:lpstr>
      <vt:lpstr>NVO sektors &amp; NVO fonda ģenerālkopa</vt:lpstr>
      <vt:lpstr>Projektu iesniedzēji &amp; īstenotāji 2016-2021</vt:lpstr>
      <vt:lpstr>MAC &amp; MIC: ‘konkurences’ atšķirība 2020-2021</vt:lpstr>
      <vt:lpstr>Atbalstu sekmīgāk piesaista BN ar pieredzi, …</vt:lpstr>
      <vt:lpstr>Finansējuma avoti NVO fonda mērķgrupai</vt:lpstr>
      <vt:lpstr>PowerPoint Presentation</vt:lpstr>
      <vt:lpstr>PowerPoint Presentation</vt:lpstr>
      <vt:lpstr>NVO fonda novērtējums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2022-01-31T09:59:47Z</dcterms:created>
  <dcterms:modified xsi:type="dcterms:W3CDTF">2022-02-02T10:24:26Z</dcterms:modified>
</cp:coreProperties>
</file>