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9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10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11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12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13.xml" ContentType="application/vnd.openxmlformats-officedocument.presentationml.notesSl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notesSlides/notesSlide14.xml" ContentType="application/vnd.openxmlformats-officedocument.presentationml.notesSl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notesSlides/notesSlide15.xml" ContentType="application/vnd.openxmlformats-officedocument.presentationml.notesSl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16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1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20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notesSlides/notesSlide21.xml" ContentType="application/vnd.openxmlformats-officedocument.presentationml.notesSl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22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notesSlides/notesSlide23.xml" ContentType="application/vnd.openxmlformats-officedocument.presentationml.notesSl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26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notesSlides/notesSlide27.xml" ContentType="application/vnd.openxmlformats-officedocument.presentationml.notesSl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notesSlides/notesSlide28.xml" ContentType="application/vnd.openxmlformats-officedocument.presentationml.notesSl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notesSlides/notesSlide29.xml" ContentType="application/vnd.openxmlformats-officedocument.presentationml.notesSl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notesSlides/notesSlide30.xml" ContentType="application/vnd.openxmlformats-officedocument.presentationml.notesSl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notesSlides/notesSlide31.xml" ContentType="application/vnd.openxmlformats-officedocument.presentationml.notesSl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notesSlides/notesSlide32.xml" ContentType="application/vnd.openxmlformats-officedocument.presentationml.notesSl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notesSlides/notesSlide33.xml" ContentType="application/vnd.openxmlformats-officedocument.presentationml.notesSlide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ppt/notesSlides/notesSlide34.xml" ContentType="application/vnd.openxmlformats-officedocument.presentationml.notesSlide+xml"/>
  <Override PartName="/ppt/diagrams/data55.xml" ContentType="application/vnd.openxmlformats-officedocument.drawingml.diagramData+xml"/>
  <Override PartName="/ppt/diagrams/layout55.xml" ContentType="application/vnd.openxmlformats-officedocument.drawingml.diagramLayout+xml"/>
  <Override PartName="/ppt/diagrams/quickStyle55.xml" ContentType="application/vnd.openxmlformats-officedocument.drawingml.diagramStyle+xml"/>
  <Override PartName="/ppt/diagrams/colors55.xml" ContentType="application/vnd.openxmlformats-officedocument.drawingml.diagramColors+xml"/>
  <Override PartName="/ppt/diagrams/drawing55.xml" ContentType="application/vnd.ms-office.drawingml.diagramDrawing+xml"/>
  <Override PartName="/ppt/notesSlides/notesSlide35.xml" ContentType="application/vnd.openxmlformats-officedocument.presentationml.notesSlide+xml"/>
  <Override PartName="/ppt/diagrams/data56.xml" ContentType="application/vnd.openxmlformats-officedocument.drawingml.diagramData+xml"/>
  <Override PartName="/ppt/diagrams/layout56.xml" ContentType="application/vnd.openxmlformats-officedocument.drawingml.diagramLayout+xml"/>
  <Override PartName="/ppt/diagrams/quickStyle56.xml" ContentType="application/vnd.openxmlformats-officedocument.drawingml.diagramStyle+xml"/>
  <Override PartName="/ppt/diagrams/colors56.xml" ContentType="application/vnd.openxmlformats-officedocument.drawingml.diagramColors+xml"/>
  <Override PartName="/ppt/diagrams/drawing56.xml" ContentType="application/vnd.ms-office.drawingml.diagramDrawing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diagrams/data57.xml" ContentType="application/vnd.openxmlformats-officedocument.drawingml.diagramData+xml"/>
  <Override PartName="/ppt/diagrams/layout57.xml" ContentType="application/vnd.openxmlformats-officedocument.drawingml.diagramLayout+xml"/>
  <Override PartName="/ppt/diagrams/quickStyle57.xml" ContentType="application/vnd.openxmlformats-officedocument.drawingml.diagramStyle+xml"/>
  <Override PartName="/ppt/diagrams/colors57.xml" ContentType="application/vnd.openxmlformats-officedocument.drawingml.diagramColors+xml"/>
  <Override PartName="/ppt/diagrams/drawing57.xml" ContentType="application/vnd.ms-office.drawingml.diagramDrawing+xml"/>
  <Override PartName="/ppt/notesSlides/notesSlide38.xml" ContentType="application/vnd.openxmlformats-officedocument.presentationml.notesSlide+xml"/>
  <Override PartName="/ppt/diagrams/data58.xml" ContentType="application/vnd.openxmlformats-officedocument.drawingml.diagramData+xml"/>
  <Override PartName="/ppt/diagrams/layout58.xml" ContentType="application/vnd.openxmlformats-officedocument.drawingml.diagramLayout+xml"/>
  <Override PartName="/ppt/diagrams/quickStyle58.xml" ContentType="application/vnd.openxmlformats-officedocument.drawingml.diagramStyle+xml"/>
  <Override PartName="/ppt/diagrams/colors58.xml" ContentType="application/vnd.openxmlformats-officedocument.drawingml.diagramColors+xml"/>
  <Override PartName="/ppt/diagrams/drawing58.xml" ContentType="application/vnd.ms-office.drawingml.diagramDrawing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diagrams/data59.xml" ContentType="application/vnd.openxmlformats-officedocument.drawingml.diagramData+xml"/>
  <Override PartName="/ppt/diagrams/layout59.xml" ContentType="application/vnd.openxmlformats-officedocument.drawingml.diagramLayout+xml"/>
  <Override PartName="/ppt/diagrams/quickStyle59.xml" ContentType="application/vnd.openxmlformats-officedocument.drawingml.diagramStyle+xml"/>
  <Override PartName="/ppt/diagrams/colors59.xml" ContentType="application/vnd.openxmlformats-officedocument.drawingml.diagramColors+xml"/>
  <Override PartName="/ppt/diagrams/drawing59.xml" ContentType="application/vnd.ms-office.drawingml.diagramDrawing+xml"/>
  <Override PartName="/ppt/diagrams/data60.xml" ContentType="application/vnd.openxmlformats-officedocument.drawingml.diagramData+xml"/>
  <Override PartName="/ppt/diagrams/layout60.xml" ContentType="application/vnd.openxmlformats-officedocument.drawingml.diagramLayout+xml"/>
  <Override PartName="/ppt/diagrams/quickStyle60.xml" ContentType="application/vnd.openxmlformats-officedocument.drawingml.diagramStyle+xml"/>
  <Override PartName="/ppt/diagrams/colors60.xml" ContentType="application/vnd.openxmlformats-officedocument.drawingml.diagramColors+xml"/>
  <Override PartName="/ppt/diagrams/drawing60.xml" ContentType="application/vnd.ms-office.drawingml.diagramDrawing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notesMasterIdLst>
    <p:notesMasterId r:id="rId44"/>
  </p:notesMasterIdLst>
  <p:sldIdLst>
    <p:sldId id="267" r:id="rId2"/>
    <p:sldId id="306" r:id="rId3"/>
    <p:sldId id="310" r:id="rId4"/>
    <p:sldId id="327" r:id="rId5"/>
    <p:sldId id="374" r:id="rId6"/>
    <p:sldId id="329" r:id="rId7"/>
    <p:sldId id="362" r:id="rId8"/>
    <p:sldId id="330" r:id="rId9"/>
    <p:sldId id="332" r:id="rId10"/>
    <p:sldId id="334" r:id="rId11"/>
    <p:sldId id="336" r:id="rId12"/>
    <p:sldId id="337" r:id="rId13"/>
    <p:sldId id="335" r:id="rId14"/>
    <p:sldId id="338" r:id="rId15"/>
    <p:sldId id="339" r:id="rId16"/>
    <p:sldId id="340" r:id="rId17"/>
    <p:sldId id="367" r:id="rId18"/>
    <p:sldId id="342" r:id="rId19"/>
    <p:sldId id="343" r:id="rId20"/>
    <p:sldId id="371" r:id="rId21"/>
    <p:sldId id="344" r:id="rId22"/>
    <p:sldId id="345" r:id="rId23"/>
    <p:sldId id="346" r:id="rId24"/>
    <p:sldId id="368" r:id="rId25"/>
    <p:sldId id="311" r:id="rId26"/>
    <p:sldId id="348" r:id="rId27"/>
    <p:sldId id="347" r:id="rId28"/>
    <p:sldId id="349" r:id="rId29"/>
    <p:sldId id="350" r:id="rId30"/>
    <p:sldId id="352" r:id="rId31"/>
    <p:sldId id="355" r:id="rId32"/>
    <p:sldId id="356" r:id="rId33"/>
    <p:sldId id="370" r:id="rId34"/>
    <p:sldId id="359" r:id="rId35"/>
    <p:sldId id="361" r:id="rId36"/>
    <p:sldId id="369" r:id="rId37"/>
    <p:sldId id="353" r:id="rId38"/>
    <p:sldId id="354" r:id="rId39"/>
    <p:sldId id="313" r:id="rId40"/>
    <p:sldId id="312" r:id="rId41"/>
    <p:sldId id="366" r:id="rId42"/>
    <p:sldId id="268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Liepa" initials="IL" lastIdx="5" clrIdx="0">
    <p:extLst>
      <p:ext uri="{19B8F6BF-5375-455C-9EA6-DF929625EA0E}">
        <p15:presenceInfo xmlns:p15="http://schemas.microsoft.com/office/powerpoint/2012/main" userId="S::inga.liepa@sif.gov.lv::d84c561f-e789-411f-a370-09e4c19b59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7C9396"/>
    <a:srgbClr val="800024"/>
    <a:srgbClr val="DAE1E1"/>
    <a:srgbClr val="F2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2" autoAdjust="0"/>
  </p:normalViewPr>
  <p:slideViewPr>
    <p:cSldViewPr snapToGrid="0">
      <p:cViewPr varScale="1">
        <p:scale>
          <a:sx n="119" d="100"/>
          <a:sy n="119" d="100"/>
        </p:scale>
        <p:origin x="23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5/download" TargetMode="External"/></Relationships>
</file>

<file path=ppt/diagrams/_rels/data34.xml.rels><?xml version="1.0" encoding="UTF-8" standalone="yes"?>
<Relationships xmlns="http://schemas.openxmlformats.org/package/2006/relationships"><Relationship Id="rId1" Type="http://schemas.openxmlformats.org/officeDocument/2006/relationships/hyperlink" Target="https://likumi.lv/ta/id/289082-noteikumi-par-iepirkuma-proceduru-un-tas-piemerosanas-kartibu-pasutitaja-finansetiem-projektiem" TargetMode="External"/></Relationships>
</file>

<file path=ppt/diagrams/_rels/data39.xml.rels><?xml version="1.0" encoding="UTF-8" standalone="yes"?>
<Relationships xmlns="http://schemas.openxmlformats.org/package/2006/relationships"><Relationship Id="rId1" Type="http://schemas.openxmlformats.org/officeDocument/2006/relationships/hyperlink" Target="mailto:pasts@sif.gov.lv" TargetMode="External"/></Relationships>
</file>

<file path=ppt/diagrams/_rels/data5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7/download" TargetMode="External"/></Relationships>
</file>

<file path=ppt/diagrams/_rels/data5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5/download" TargetMode="External"/></Relationships>
</file>

<file path=ppt/diagrams/_rels/data5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f.gov.lv/lv/logo" TargetMode="External"/><Relationship Id="rId1" Type="http://schemas.openxmlformats.org/officeDocument/2006/relationships/hyperlink" Target="https://www.km.gov.lv/lv/km-logo?utm_source=https%3A%2F%2Fwww.google.com%2F" TargetMode="External"/></Relationships>
</file>

<file path=ppt/diagrams/_rels/data5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petijumi#programmas-nvo-fonds-darbibas-rezultatu-un-ieguldijuma-izvertesana-2020-2021" TargetMode="External"/></Relationships>
</file>

<file path=ppt/diagrams/_rels/data60.xml.rels><?xml version="1.0" encoding="UTF-8" standalone="yes"?>
<Relationships xmlns="http://schemas.openxmlformats.org/package/2006/relationships"><Relationship Id="rId1" Type="http://schemas.openxmlformats.org/officeDocument/2006/relationships/hyperlink" Target="https://forms.office.com/Pages/ResponsePage.aspx?id=ajzcN__Z2kG7c8hX90MsPw1niqdq6lRKqd1lwpLVYXxUOFJYUzQ1SUdCTjMxRzNBUlJSQUdNV01ZTS4u" TargetMode="External"/></Relationships>
</file>

<file path=ppt/diagrams/_rels/drawing2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5/download" TargetMode="External"/></Relationships>
</file>

<file path=ppt/diagrams/_rels/drawing34.xml.rels><?xml version="1.0" encoding="UTF-8" standalone="yes"?>
<Relationships xmlns="http://schemas.openxmlformats.org/package/2006/relationships"><Relationship Id="rId1" Type="http://schemas.openxmlformats.org/officeDocument/2006/relationships/hyperlink" Target="https://likumi.lv/ta/id/289082-noteikumi-par-iepirkuma-proceduru-un-tas-piemerosanas-kartibu-pasutitaja-finansetiem-projektiem" TargetMode="External"/></Relationships>
</file>

<file path=ppt/diagrams/_rels/drawing39.xml.rels><?xml version="1.0" encoding="UTF-8" standalone="yes"?>
<Relationships xmlns="http://schemas.openxmlformats.org/package/2006/relationships"><Relationship Id="rId1" Type="http://schemas.openxmlformats.org/officeDocument/2006/relationships/hyperlink" Target="mailto:pasts@sif.gov.lv" TargetMode="External"/></Relationships>
</file>

<file path=ppt/diagrams/_rels/drawing5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7/download" TargetMode="External"/></Relationships>
</file>

<file path=ppt/diagrams/_rels/drawing5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media/1315/download" TargetMode="External"/></Relationships>
</file>

<file path=ppt/diagrams/_rels/drawing5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f.gov.lv/lv/logo" TargetMode="External"/><Relationship Id="rId1" Type="http://schemas.openxmlformats.org/officeDocument/2006/relationships/hyperlink" Target="https://www.km.gov.lv/lv/km-logo?utm_source=https%3A%2F%2Fwww.google.com%2F" TargetMode="External"/></Relationships>
</file>

<file path=ppt/diagrams/_rels/drawing5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if.gov.lv/lv/petijumi#programmas-nvo-fonds-darbibas-rezultatu-un-ieguldijuma-izvertesana-2020-2021" TargetMode="External"/></Relationships>
</file>

<file path=ppt/diagrams/_rels/drawing60.xml.rels><?xml version="1.0" encoding="UTF-8" standalone="yes"?>
<Relationships xmlns="http://schemas.openxmlformats.org/package/2006/relationships"><Relationship Id="rId1" Type="http://schemas.openxmlformats.org/officeDocument/2006/relationships/hyperlink" Target="https://forms.office.com/Pages/ResponsePage.aspx?id=ajzcN__Z2kG7c8hX90MsPw1niqdq6lRKqd1lwpLVYXxUOFJYUzQ1SUdCTjMxRzNBUlJSQUdNV01ZTS4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I.</a:t>
          </a:r>
        </a:p>
        <a:p>
          <a:r>
            <a:rPr lang="lv-LV" sz="1800" i="1" dirty="0"/>
            <a:t>Projekta īstenošanas periodā           pirms 1.avansa saņemšanas        projekta Valsts kases kontā</a:t>
          </a:r>
        </a:p>
        <a:p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II.</a:t>
          </a:r>
          <a:r>
            <a:rPr lang="lv-LV" sz="1800" i="1" dirty="0"/>
            <a:t> </a:t>
          </a:r>
        </a:p>
        <a:p>
          <a:r>
            <a:rPr lang="lv-LV" sz="1800" i="1" dirty="0"/>
            <a:t>Projekta noslēgumā                             pēc tam, kad izlietots projekta finansējuma avanss (90%)</a:t>
          </a:r>
        </a:p>
        <a:p>
          <a:endParaRPr lang="lv-LV" sz="1800" i="1" dirty="0"/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endParaRPr lang="lv-LV" sz="1800" i="1" dirty="0"/>
        </a:p>
        <a:p>
          <a:r>
            <a:rPr lang="lv-LV" sz="1800" i="1" dirty="0"/>
            <a:t>Jāveic no organizācijas komercbankas  konta veikto projekta izmaksu pārgrāmatošana uz projektu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1" dirty="0"/>
            <a:t>III.</a:t>
          </a:r>
        </a:p>
        <a:p>
          <a:r>
            <a:rPr lang="lv-LV" sz="1800" i="1" dirty="0"/>
            <a:t>Atsevišķi maksājumi, kurus no Valsts kases konta nav iespējams veikt     (ZOOM abonēšana, FB reklāmas)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dirty="0"/>
            <a:t>Noslēguma maksājumu </a:t>
          </a:r>
          <a:r>
            <a:rPr lang="lv-LV" sz="1800" dirty="0"/>
            <a:t>Fonds var ieskaitīt citā Projekta īstenotāja bankas kontā, kas atvērts Projekta īstenotāja pamatdarbības nodrošināšanai un kura rekvizīti norādīti Projekta noslēguma pārskata finanšu atskaitē </a:t>
          </a:r>
        </a:p>
        <a:p>
          <a:r>
            <a:rPr lang="lv-LV" sz="1800" dirty="0"/>
            <a:t>(Līguma 4.4.punkts)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9494" custLinFactNeighborX="877" custLinFactNeighborY="2041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</dgm:ptLst>
  <dgm:cxnLst>
    <dgm:cxn modelId="{97CE2985-6DAC-4AAB-80B1-20DBFD9C31E9}" type="presOf" srcId="{4883E15F-6ADE-4FDF-908A-F8A08B8812EE}" destId="{EF03D92E-770D-461C-9FA0-45C0E729D9E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nepieciešamas</a:t>
          </a:r>
        </a:p>
        <a:p>
          <a:pPr>
            <a:spcAft>
              <a:spcPct val="35000"/>
            </a:spcAft>
          </a:pPr>
          <a:r>
            <a:rPr lang="lv-LV" sz="2000" dirty="0"/>
            <a:t>projekta aktivitāšu īstenošanai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paredzētas</a:t>
          </a:r>
        </a:p>
        <a:p>
          <a:pPr>
            <a:spcAft>
              <a:spcPct val="35000"/>
            </a:spcAft>
          </a:pPr>
          <a:r>
            <a:rPr lang="lv-LV" sz="2000" dirty="0"/>
            <a:t> apstiprinātajā projekta pieteikumā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ct val="35000"/>
            </a:spcAft>
          </a:pPr>
          <a:r>
            <a:rPr lang="lv-LV" sz="2000" dirty="0"/>
            <a:t>Ja tās ir veiktas, ievērojot drošas finanšu vadības principus, </a:t>
          </a:r>
        </a:p>
        <a:p>
          <a:pPr>
            <a:spcAft>
              <a:spcPct val="35000"/>
            </a:spcAft>
          </a:pPr>
          <a:r>
            <a:rPr lang="lv-LV" sz="2000" dirty="0"/>
            <a:t>tai skaitā </a:t>
          </a:r>
          <a:r>
            <a:rPr lang="lv-LV" sz="2000" b="1" dirty="0"/>
            <a:t>ievērojot izmaksu lietderības, ekonomiskuma un </a:t>
          </a:r>
        </a:p>
        <a:p>
          <a:pPr>
            <a:spcAft>
              <a:spcPct val="35000"/>
            </a:spcAft>
          </a:pPr>
          <a:r>
            <a:rPr lang="lv-LV" sz="2000" b="1" dirty="0"/>
            <a:t>efektivitātes principus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378712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Fondam ir tiesības prasīt iesniegt skaidrojošus/apliecinošus dokumentus par atsevišķu </a:t>
          </a:r>
          <a:r>
            <a:rPr lang="lv-LV" sz="1800" b="0" i="1" dirty="0"/>
            <a:t>izmaksu atbilstību </a:t>
          </a:r>
          <a:r>
            <a:rPr lang="lv-LV" sz="1800" b="1" i="1" dirty="0"/>
            <a:t>izmaksu lietderības, ekonomiskuma un efektivitātes principiem</a:t>
          </a:r>
          <a:r>
            <a:rPr lang="lv-LV" sz="1800" i="1" dirty="0"/>
            <a:t>, ja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pakalpojumu sniedzējs vai piegādātājs nav minēts projekta pieteikumā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faktiskās izmaksas rada šaubas par atbilstību minētajiem principiem</a:t>
          </a:r>
          <a:endParaRPr lang="lv-LV" sz="1800" b="1" i="0" u="none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izveidotas jaunas izmaksu pozīcijas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250785" custScaleY="122310" custLinFactNeighborX="961" custLinFactNeighborY="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Tās ir </a:t>
          </a:r>
          <a:r>
            <a:rPr lang="lv-LV" sz="2000" b="1" dirty="0"/>
            <a:t>radušās </a:t>
          </a:r>
        </a:p>
        <a:p>
          <a:pPr>
            <a:spcAft>
              <a:spcPts val="840"/>
            </a:spcAft>
          </a:pPr>
          <a:r>
            <a:rPr lang="lv-LV" sz="2000" b="1" dirty="0"/>
            <a:t>projekta izmaksu </a:t>
          </a:r>
          <a:r>
            <a:rPr lang="lv-LV" sz="2000" b="1" dirty="0" err="1"/>
            <a:t>attiecināmības</a:t>
          </a:r>
          <a:r>
            <a:rPr lang="lv-LV" sz="2000" b="1" dirty="0"/>
            <a:t> periodā,      </a:t>
          </a:r>
          <a:r>
            <a:rPr lang="lv-LV" sz="2000" b="0" dirty="0"/>
            <a:t>kas noteikts Līguma 2.1.punktā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Tās ir </a:t>
          </a:r>
          <a:r>
            <a:rPr lang="lv-LV" sz="2000" b="1" dirty="0"/>
            <a:t>faktiski veiktas līdz projekta noslēguma pārskata apstiprināšanas dienai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626330" custScaleY="452328" custLinFactNeighborX="-36202" custLinFactNeighborY="-4332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626215" custScaleY="452328" custLinFactNeighborX="-2764" custLinFactNeighborY="61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Tās ir </a:t>
          </a:r>
          <a:r>
            <a:rPr lang="lv-LV" sz="2000" b="1" dirty="0"/>
            <a:t>reāli apmaksājis </a:t>
          </a:r>
        </a:p>
        <a:p>
          <a:pPr>
            <a:spcAft>
              <a:spcPts val="840"/>
            </a:spcAft>
          </a:pPr>
          <a:r>
            <a:rPr lang="lv-LV" sz="2000" b="1" dirty="0"/>
            <a:t>projekta īstenotājs </a:t>
          </a: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213734" custScaleY="120341" custLinFactNeighborX="1425" custLinFactNeighborY="9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uzskaitītas projekta īstenotāja grāmatvedības uzskaitē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identificējamas, nodalītas no pārējām izmaksām un pārbaudāmas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539412" custScaleY="487071" custLinFactNeighborX="-16142" custLinFactNeighborY="-14837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567812" custScaleY="487071" custLinFactNeighborX="1435" custLinFactNeighborY="-433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Ja tās </a:t>
          </a:r>
          <a:r>
            <a:rPr lang="lv-LV" sz="2000" b="1" dirty="0"/>
            <a:t>apliecina attiecīgu</a:t>
          </a:r>
        </a:p>
        <a:p>
          <a:pPr>
            <a:spcAft>
              <a:spcPts val="0"/>
            </a:spcAft>
          </a:pPr>
          <a:r>
            <a:rPr lang="lv-LV" sz="2000" b="1" dirty="0"/>
            <a:t>attaisnojuma dokumentu oriģināli vai </a:t>
          </a:r>
        </a:p>
        <a:p>
          <a:pPr>
            <a:spcAft>
              <a:spcPts val="840"/>
            </a:spcAft>
          </a:pPr>
          <a:r>
            <a:rPr lang="lv-LV" sz="2000" b="1" dirty="0"/>
            <a:t>atbilstoši noformēti elektroniski dokumenti </a:t>
          </a:r>
          <a:r>
            <a:rPr lang="lv-LV" sz="2000" b="1" dirty="0">
              <a:hlinkClick xmlns:r="http://schemas.openxmlformats.org/officeDocument/2006/relationships" r:id="rId1"/>
            </a:rPr>
            <a:t>https://www.sif.gov.lv/lv/media/1315/download</a:t>
          </a:r>
          <a:r>
            <a:rPr lang="lv-LV" sz="2000" b="1" dirty="0"/>
            <a:t> </a:t>
          </a: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362639" custScaleY="120341" custLinFactNeighborX="0" custLinFactNeighborY="9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Netiek pārsniegti Konkursa nolikuma 4.2.punktā</a:t>
          </a:r>
        </a:p>
        <a:p>
          <a:pPr>
            <a:spcAft>
              <a:spcPct val="35000"/>
            </a:spcAft>
          </a:pPr>
          <a:r>
            <a:rPr lang="lv-LV" sz="2000" b="1" dirty="0"/>
            <a:t>noteiktie izmaksu ierobežojumus</a:t>
          </a:r>
          <a:endParaRPr lang="lv-LV" sz="20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170" custLinFactNeighborY="-249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Projekta </a:t>
          </a:r>
          <a:r>
            <a:rPr lang="lv-LV" sz="1800" b="1" dirty="0"/>
            <a:t>administratīvās izmaksas nepārsniedz 20% </a:t>
          </a:r>
        </a:p>
        <a:p>
          <a:r>
            <a:rPr lang="lv-LV" sz="1800" dirty="0"/>
            <a:t>no projekta kopējām attiecināmām izmaksām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dirty="0"/>
            <a:t>Inventāra un/vai pamatlīdzekļu iegādes izmaksas kopā </a:t>
          </a:r>
        </a:p>
        <a:p>
          <a:r>
            <a:rPr lang="lv-LV" sz="1800" b="1" dirty="0"/>
            <a:t>nepārsniedz 20%</a:t>
          </a:r>
        </a:p>
        <a:p>
          <a:r>
            <a:rPr lang="lv-LV" sz="1800" dirty="0"/>
            <a:t>no projekta kopējām attiecināmajām izmaksām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4558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45749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dirty="0"/>
            <a:t>Ja projekta faktiskās kopējās attiecināmās izmaksas ir mazākas par sākotnēji plānotajām</a:t>
          </a:r>
          <a:r>
            <a:rPr lang="lv-LV" sz="1600" i="1" dirty="0"/>
            <a:t>,</a:t>
          </a:r>
        </a:p>
        <a:p>
          <a:r>
            <a:rPr lang="lv-LV" sz="1600" i="1" dirty="0"/>
            <a:t>  </a:t>
          </a:r>
          <a:r>
            <a:rPr lang="lv-LV" sz="1600" i="1" strike="noStrike" dirty="0"/>
            <a:t>administratīvo izmaksu, </a:t>
          </a:r>
          <a:r>
            <a:rPr lang="lv-LV" sz="1600" i="1" dirty="0"/>
            <a:t>inventāra un pamatlīdzekļu iegādes summa </a:t>
          </a:r>
          <a:r>
            <a:rPr lang="lv-LV" sz="1600" b="1" i="1" dirty="0"/>
            <a:t>nedrīkst pārsniegt noteiktos proporcionālos ierobežojumus</a:t>
          </a:r>
          <a:endParaRPr lang="lv-LV" sz="1600" b="1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288647" custScaleY="145749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Izmaksas ir radušās, </a:t>
          </a:r>
        </a:p>
        <a:p>
          <a:pPr>
            <a:spcAft>
              <a:spcPts val="840"/>
            </a:spcAft>
          </a:pPr>
          <a:r>
            <a:rPr lang="lv-LV" sz="2000" dirty="0"/>
            <a:t>veicot bezskaidras naudas darījumus</a:t>
          </a:r>
        </a:p>
        <a:p>
          <a:pPr>
            <a:spcAft>
              <a:spcPts val="0"/>
            </a:spcAft>
          </a:pPr>
          <a:r>
            <a:rPr lang="lv-LV" sz="1600" i="1" dirty="0"/>
            <a:t>(Līguma 5.2.4.punkts)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Likumdošanā noteiktās ar projekta personālu saistītās izmaksas:</a:t>
          </a:r>
        </a:p>
        <a:p>
          <a:pPr>
            <a:spcAft>
              <a:spcPts val="0"/>
            </a:spcAft>
          </a:pPr>
          <a:endParaRPr lang="lv-LV" sz="2000" dirty="0"/>
        </a:p>
        <a:p>
          <a:pPr>
            <a:spcAft>
              <a:spcPts val="0"/>
            </a:spcAft>
          </a:pPr>
          <a:endParaRPr lang="lv-LV" sz="2000" dirty="0"/>
        </a:p>
        <a:p>
          <a:pPr>
            <a:spcAft>
              <a:spcPts val="840"/>
            </a:spcAft>
          </a:pPr>
          <a:r>
            <a:rPr lang="lv-LV" sz="1600" b="1" i="1" dirty="0"/>
            <a:t>Atvaļinājuma kompensācija </a:t>
          </a:r>
          <a:r>
            <a:rPr lang="lv-LV" sz="1600" i="1" dirty="0"/>
            <a:t>–</a:t>
          </a:r>
        </a:p>
        <a:p>
          <a:pPr>
            <a:spcAft>
              <a:spcPts val="0"/>
            </a:spcAft>
          </a:pPr>
          <a:r>
            <a:rPr lang="lv-LV" sz="1600" i="1" dirty="0"/>
            <a:t>(kalkulācija atbilstoši </a:t>
          </a:r>
        </a:p>
        <a:p>
          <a:pPr>
            <a:spcAft>
              <a:spcPts val="0"/>
            </a:spcAft>
          </a:pPr>
          <a:r>
            <a:rPr lang="lv-LV" sz="1600" i="1" dirty="0"/>
            <a:t>faktiski nostrādātajam laikam </a:t>
          </a:r>
        </a:p>
        <a:p>
          <a:pPr>
            <a:spcAft>
              <a:spcPts val="0"/>
            </a:spcAft>
          </a:pPr>
          <a:r>
            <a:rPr lang="lv-LV" sz="1600" i="1" dirty="0"/>
            <a:t>un darba samaksai projektā)</a:t>
          </a:r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r>
            <a:rPr lang="lv-LV" sz="1600" b="1" i="1" dirty="0"/>
            <a:t>Uzņēmējdarbības riska nodeva 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566692" custLinFactNeighborX="3106" custLinFactNeighborY="-1177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566061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Izmaksas, par kurām nav iesniegti izdevumus pamatojoši un maksājumus apliecinoši dokumenti </a:t>
          </a:r>
        </a:p>
        <a:p>
          <a:pPr>
            <a:spcAft>
              <a:spcPts val="0"/>
            </a:spcAft>
          </a:pPr>
          <a:r>
            <a:rPr lang="lv-LV" sz="1600" i="1" dirty="0"/>
            <a:t>(Līguma 5.2.3.punkts)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Jebkādas skaidrā naudā veiktas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5.2.4.punkts)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Izmaksas, kas jau tiek finansētas </a:t>
          </a:r>
        </a:p>
        <a:p>
          <a:pPr>
            <a:spcAft>
              <a:spcPts val="840"/>
            </a:spcAft>
          </a:pPr>
          <a:r>
            <a:rPr lang="lv-LV" sz="2000" dirty="0"/>
            <a:t>no citiem finanšu avotiem</a:t>
          </a:r>
        </a:p>
        <a:p>
          <a:pPr>
            <a:spcAft>
              <a:spcPts val="0"/>
            </a:spcAft>
          </a:pPr>
          <a:r>
            <a:rPr lang="lv-LV" sz="1600" i="1" dirty="0"/>
            <a:t>(Līguma 5.3.4.punkts)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NVO fonda projekta pieteikuma sagatavošanas izmaksas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Aizdevuma pamatsummas un </a:t>
          </a:r>
        </a:p>
        <a:p>
          <a:pPr>
            <a:spcAft>
              <a:spcPts val="0"/>
            </a:spcAft>
          </a:pPr>
          <a:r>
            <a:rPr lang="lv-LV" sz="2000" dirty="0"/>
            <a:t>procentu maksājumu vai </a:t>
          </a:r>
        </a:p>
        <a:p>
          <a:pPr>
            <a:spcAft>
              <a:spcPts val="840"/>
            </a:spcAft>
          </a:pPr>
          <a:r>
            <a:rPr lang="lv-LV" sz="2000" dirty="0"/>
            <a:t>citu saistību segšanas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Debeta procentu maksājumi</a:t>
          </a:r>
        </a:p>
        <a:p>
          <a:pPr>
            <a:spcAft>
              <a:spcPts val="840"/>
            </a:spcAft>
          </a:pPr>
          <a:r>
            <a:rPr lang="lv-LV" sz="2000" dirty="0"/>
            <a:t>par finanšu darījumiem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</dgm:pt>
    <dgm:pt modelId="{5B8F6123-7B75-4D21-B25B-B1201C32E853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gm:t>
    </dgm:pt>
    <dgm:pt modelId="{CC24AC97-01EA-41AA-9725-7511B07377D9}" type="parTrans" cxnId="{9229BE38-8F55-436B-B6A9-A563D63FC5EF}">
      <dgm:prSet/>
      <dgm:spPr/>
      <dgm:t>
        <a:bodyPr/>
        <a:lstStyle/>
        <a:p>
          <a:endParaRPr lang="lv-LV"/>
        </a:p>
      </dgm:t>
    </dgm:pt>
    <dgm:pt modelId="{D505F19B-54AC-4FE3-BCE3-ADC6F6CEDF2E}" type="sibTrans" cxnId="{9229BE38-8F55-436B-B6A9-A563D63FC5EF}">
      <dgm:prSet/>
      <dgm:spPr/>
      <dgm:t>
        <a:bodyPr/>
        <a:lstStyle/>
        <a:p>
          <a:endParaRPr lang="lv-LV"/>
        </a:p>
      </dgm:t>
    </dgm:pt>
    <dgm:pt modelId="{9BB76D77-F09B-4EC0-A68F-2D4610AC2A11}">
      <dgm:prSet/>
      <dgm:spPr/>
      <dgm:t>
        <a:bodyPr/>
        <a:lstStyle/>
        <a:p>
          <a:pPr algn="just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Līguma grozījumi</a:t>
          </a:r>
        </a:p>
      </dgm:t>
    </dgm:pt>
    <dgm:pt modelId="{2A9C939D-E015-4621-9382-D7AD2A50B0C9}" type="sibTrans" cxnId="{79E9EACE-0C74-497B-A74B-682E662DBB09}">
      <dgm:prSet/>
      <dgm:spPr/>
      <dgm:t>
        <a:bodyPr/>
        <a:lstStyle/>
        <a:p>
          <a:endParaRPr lang="lv-LV"/>
        </a:p>
      </dgm:t>
    </dgm:pt>
    <dgm:pt modelId="{FF003298-67EE-478F-AEDE-210FB9C13A18}" type="parTrans" cxnId="{79E9EACE-0C74-497B-A74B-682E662DBB09}">
      <dgm:prSet/>
      <dgm:spPr/>
      <dgm:t>
        <a:bodyPr/>
        <a:lstStyle/>
        <a:p>
          <a:endParaRPr lang="lv-LV"/>
        </a:p>
      </dgm:t>
    </dgm:pt>
    <dgm:pt modelId="{71731C5D-1845-4FCF-8030-990932B1E87A}">
      <dgm:prSet phldrT="[Teksts]"/>
      <dgm:spPr/>
      <dgm:t>
        <a:bodyPr/>
        <a:lstStyle/>
        <a:p>
          <a:pPr algn="just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Projekta finansējums</a:t>
          </a:r>
        </a:p>
      </dgm:t>
    </dgm:pt>
    <dgm:pt modelId="{43C564B1-E38B-4201-B3F7-159124E6506E}" type="sibTrans" cxnId="{E4932C75-0166-4404-9F4C-327B43A31EAC}">
      <dgm:prSet/>
      <dgm:spPr/>
      <dgm:t>
        <a:bodyPr/>
        <a:lstStyle/>
        <a:p>
          <a:endParaRPr lang="lv-LV"/>
        </a:p>
      </dgm:t>
    </dgm:pt>
    <dgm:pt modelId="{7B2F4ED3-ADA6-4397-A10D-7BEFBBA3D901}" type="parTrans" cxnId="{E4932C75-0166-4404-9F4C-327B43A31EAC}">
      <dgm:prSet/>
      <dgm:spPr/>
      <dgm:t>
        <a:bodyPr/>
        <a:lstStyle/>
        <a:p>
          <a:endParaRPr lang="lv-LV"/>
        </a:p>
      </dgm:t>
    </dgm:pt>
    <dgm:pt modelId="{C408717B-DF0E-421E-BA06-E8E585C09AB8}">
      <dgm:prSet/>
      <dgm:spPr/>
      <dgm:t>
        <a:bodyPr/>
        <a:lstStyle/>
        <a:p>
          <a:pPr algn="l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Starpposma un noslēguma pārskats</a:t>
          </a:r>
        </a:p>
      </dgm:t>
    </dgm:pt>
    <dgm:pt modelId="{BAC19BE9-9B65-4E14-885B-73CD9726267C}" type="parTrans" cxnId="{5E877A9E-3C7B-4B6A-8DA2-31EE882F8970}">
      <dgm:prSet/>
      <dgm:spPr/>
      <dgm:t>
        <a:bodyPr/>
        <a:lstStyle/>
        <a:p>
          <a:endParaRPr lang="lv-LV"/>
        </a:p>
      </dgm:t>
    </dgm:pt>
    <dgm:pt modelId="{3B0F594E-78A9-4F2B-82FE-1D0277DED1D1}" type="sibTrans" cxnId="{5E877A9E-3C7B-4B6A-8DA2-31EE882F8970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94DE001D-7865-4BCF-8822-5BD33A2A0860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95C95E23-45FD-4398-BA97-2CC5FEF3C7D0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0E1BCE61-C12B-4376-AAF7-C96C30AC06F2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42D449CA-12FE-478B-B918-E3B7B0B06E53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B82FBD89-4810-495C-A792-7DFC238CAD8B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55EF9679-F742-48F0-BAFC-00E812541187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C6635062-A069-4436-A8D0-823D1D4C8714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E5D02D29-3357-4A94-A561-F5ABE92DDC6B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31EA33FF-C105-4230-97C5-D578656C3676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A38FA258-69AE-48D6-AC50-81245DB6E1E1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22F6881E-8DB1-40C5-92CD-BC8492D16F51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229BE38-8F55-436B-B6A9-A563D63FC5EF}" srcId="{8CEA7AD4-3039-4070-B98E-77D030D64A55}" destId="{5B8F6123-7B75-4D21-B25B-B1201C32E853}" srcOrd="1" destOrd="0" parTransId="{CC24AC97-01EA-41AA-9725-7511B07377D9}" sibTransId="{D505F19B-54AC-4FE3-BCE3-ADC6F6CEDF2E}"/>
    <dgm:cxn modelId="{03195763-B584-4BA8-B078-4F188F9A62AB}" type="presOf" srcId="{71731C5D-1845-4FCF-8030-990932B1E87A}" destId="{E5D02D29-3357-4A94-A561-F5ABE92DDC6B}" srcOrd="1" destOrd="0" presId="urn:microsoft.com/office/officeart/2005/8/layout/vProcess5"/>
    <dgm:cxn modelId="{679E2146-BA1D-4E0C-ACBA-AC58F9181F8D}" type="presOf" srcId="{9BB76D77-F09B-4EC0-A68F-2D4610AC2A11}" destId="{0E1BCE61-C12B-4376-AAF7-C96C30AC06F2}" srcOrd="0" destOrd="0" presId="urn:microsoft.com/office/officeart/2005/8/layout/vProcess5"/>
    <dgm:cxn modelId="{2DC5E06A-AF9A-4258-BB71-019C80A57BDB}" type="presOf" srcId="{9BB76D77-F09B-4EC0-A68F-2D4610AC2A11}" destId="{A38FA258-69AE-48D6-AC50-81245DB6E1E1}" srcOrd="1" destOrd="0" presId="urn:microsoft.com/office/officeart/2005/8/layout/vProcess5"/>
    <dgm:cxn modelId="{DFA0C973-0987-4752-9D13-29727324D4D5}" type="presOf" srcId="{2A9C939D-E015-4621-9382-D7AD2A50B0C9}" destId="{C6635062-A069-4436-A8D0-823D1D4C8714}" srcOrd="0" destOrd="0" presId="urn:microsoft.com/office/officeart/2005/8/layout/vProcess5"/>
    <dgm:cxn modelId="{E4932C75-0166-4404-9F4C-327B43A31EAC}" srcId="{8CEA7AD4-3039-4070-B98E-77D030D64A55}" destId="{71731C5D-1845-4FCF-8030-990932B1E87A}" srcOrd="0" destOrd="0" parTransId="{7B2F4ED3-ADA6-4397-A10D-7BEFBBA3D901}" sibTransId="{43C564B1-E38B-4201-B3F7-159124E6506E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8AC3F90-061F-4EBB-8D9D-B7DE5D8D28F7}" type="presOf" srcId="{C408717B-DF0E-421E-BA06-E8E585C09AB8}" destId="{22F6881E-8DB1-40C5-92CD-BC8492D16F51}" srcOrd="1" destOrd="0" presId="urn:microsoft.com/office/officeart/2005/8/layout/vProcess5"/>
    <dgm:cxn modelId="{62573A97-178B-45F2-BBA4-45A0F43F6041}" type="presOf" srcId="{C408717B-DF0E-421E-BA06-E8E585C09AB8}" destId="{42D449CA-12FE-478B-B918-E3B7B0B06E53}" srcOrd="0" destOrd="0" presId="urn:microsoft.com/office/officeart/2005/8/layout/vProcess5"/>
    <dgm:cxn modelId="{275D0999-A7E2-4FEE-94F6-3570BFFB012B}" type="presOf" srcId="{5B8F6123-7B75-4D21-B25B-B1201C32E853}" destId="{95C95E23-45FD-4398-BA97-2CC5FEF3C7D0}" srcOrd="0" destOrd="0" presId="urn:microsoft.com/office/officeart/2005/8/layout/vProcess5"/>
    <dgm:cxn modelId="{8E75109D-298B-40A8-8E9B-634498FF171C}" type="presOf" srcId="{71731C5D-1845-4FCF-8030-990932B1E87A}" destId="{94DE001D-7865-4BCF-8822-5BD33A2A0860}" srcOrd="0" destOrd="0" presId="urn:microsoft.com/office/officeart/2005/8/layout/vProcess5"/>
    <dgm:cxn modelId="{C1A7329E-2A3D-41B2-9E75-9E434D02234D}" type="presOf" srcId="{D505F19B-54AC-4FE3-BCE3-ADC6F6CEDF2E}" destId="{55EF9679-F742-48F0-BAFC-00E812541187}" srcOrd="0" destOrd="0" presId="urn:microsoft.com/office/officeart/2005/8/layout/vProcess5"/>
    <dgm:cxn modelId="{5E877A9E-3C7B-4B6A-8DA2-31EE882F8970}" srcId="{8CEA7AD4-3039-4070-B98E-77D030D64A55}" destId="{C408717B-DF0E-421E-BA06-E8E585C09AB8}" srcOrd="3" destOrd="0" parTransId="{BAC19BE9-9B65-4E14-885B-73CD9726267C}" sibTransId="{3B0F594E-78A9-4F2B-82FE-1D0277DED1D1}"/>
    <dgm:cxn modelId="{7A1D00B9-D7F3-4A64-BA46-FFF4A413BB17}" type="presOf" srcId="{43C564B1-E38B-4201-B3F7-159124E6506E}" destId="{B82FBD89-4810-495C-A792-7DFC238CAD8B}" srcOrd="0" destOrd="0" presId="urn:microsoft.com/office/officeart/2005/8/layout/vProcess5"/>
    <dgm:cxn modelId="{FFCC2FCB-232F-4793-B67D-E9ACF94B6961}" type="presOf" srcId="{5B8F6123-7B75-4D21-B25B-B1201C32E853}" destId="{31EA33FF-C105-4230-97C5-D578656C3676}" srcOrd="1" destOrd="0" presId="urn:microsoft.com/office/officeart/2005/8/layout/vProcess5"/>
    <dgm:cxn modelId="{79E9EACE-0C74-497B-A74B-682E662DBB09}" srcId="{8CEA7AD4-3039-4070-B98E-77D030D64A55}" destId="{9BB76D77-F09B-4EC0-A68F-2D4610AC2A11}" srcOrd="2" destOrd="0" parTransId="{FF003298-67EE-478F-AEDE-210FB9C13A18}" sibTransId="{2A9C939D-E015-4621-9382-D7AD2A50B0C9}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9985266-55BE-4D1E-8D50-2BE56E28A006}" type="presParOf" srcId="{1396E13A-2A55-4743-955C-BF1E4ED95C6F}" destId="{94DE001D-7865-4BCF-8822-5BD33A2A0860}" srcOrd="1" destOrd="0" presId="urn:microsoft.com/office/officeart/2005/8/layout/vProcess5"/>
    <dgm:cxn modelId="{4FD134B4-BBA2-4BEE-9B0F-E03A0B214DA7}" type="presParOf" srcId="{1396E13A-2A55-4743-955C-BF1E4ED95C6F}" destId="{95C95E23-45FD-4398-BA97-2CC5FEF3C7D0}" srcOrd="2" destOrd="0" presId="urn:microsoft.com/office/officeart/2005/8/layout/vProcess5"/>
    <dgm:cxn modelId="{4B7E5734-B6C3-4966-8788-0A3BBDC00927}" type="presParOf" srcId="{1396E13A-2A55-4743-955C-BF1E4ED95C6F}" destId="{0E1BCE61-C12B-4376-AAF7-C96C30AC06F2}" srcOrd="3" destOrd="0" presId="urn:microsoft.com/office/officeart/2005/8/layout/vProcess5"/>
    <dgm:cxn modelId="{E08B9083-7CF1-4AD6-895A-A4DAE3971E31}" type="presParOf" srcId="{1396E13A-2A55-4743-955C-BF1E4ED95C6F}" destId="{42D449CA-12FE-478B-B918-E3B7B0B06E53}" srcOrd="4" destOrd="0" presId="urn:microsoft.com/office/officeart/2005/8/layout/vProcess5"/>
    <dgm:cxn modelId="{425E4701-3CFF-4C2B-89C8-B45389EDDEDA}" type="presParOf" srcId="{1396E13A-2A55-4743-955C-BF1E4ED95C6F}" destId="{B82FBD89-4810-495C-A792-7DFC238CAD8B}" srcOrd="5" destOrd="0" presId="urn:microsoft.com/office/officeart/2005/8/layout/vProcess5"/>
    <dgm:cxn modelId="{9E4F6DEC-AA01-46D8-AE0C-0DF1FBD313FB}" type="presParOf" srcId="{1396E13A-2A55-4743-955C-BF1E4ED95C6F}" destId="{55EF9679-F742-48F0-BAFC-00E812541187}" srcOrd="6" destOrd="0" presId="urn:microsoft.com/office/officeart/2005/8/layout/vProcess5"/>
    <dgm:cxn modelId="{4ABBB78B-A74C-4F75-AD6E-8BB5B3C1B419}" type="presParOf" srcId="{1396E13A-2A55-4743-955C-BF1E4ED95C6F}" destId="{C6635062-A069-4436-A8D0-823D1D4C8714}" srcOrd="7" destOrd="0" presId="urn:microsoft.com/office/officeart/2005/8/layout/vProcess5"/>
    <dgm:cxn modelId="{9F33BC32-24C4-4450-963E-8EE034E0FB06}" type="presParOf" srcId="{1396E13A-2A55-4743-955C-BF1E4ED95C6F}" destId="{E5D02D29-3357-4A94-A561-F5ABE92DDC6B}" srcOrd="8" destOrd="0" presId="urn:microsoft.com/office/officeart/2005/8/layout/vProcess5"/>
    <dgm:cxn modelId="{0F2B4E10-5F79-4555-9F41-A190060A69E0}" type="presParOf" srcId="{1396E13A-2A55-4743-955C-BF1E4ED95C6F}" destId="{31EA33FF-C105-4230-97C5-D578656C3676}" srcOrd="9" destOrd="0" presId="urn:microsoft.com/office/officeart/2005/8/layout/vProcess5"/>
    <dgm:cxn modelId="{1D0F9657-6CC0-4375-8DDC-42591BBA15C6}" type="presParOf" srcId="{1396E13A-2A55-4743-955C-BF1E4ED95C6F}" destId="{A38FA258-69AE-48D6-AC50-81245DB6E1E1}" srcOrd="10" destOrd="0" presId="urn:microsoft.com/office/officeart/2005/8/layout/vProcess5"/>
    <dgm:cxn modelId="{E627C5EF-AF46-453C-BC68-0B495DD24036}" type="presParOf" srcId="{1396E13A-2A55-4743-955C-BF1E4ED95C6F}" destId="{22F6881E-8DB1-40C5-92CD-BC8492D16F5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Personālam izmaksātās </a:t>
          </a:r>
        </a:p>
        <a:p>
          <a:pPr>
            <a:spcAft>
              <a:spcPts val="0"/>
            </a:spcAft>
          </a:pPr>
          <a:r>
            <a:rPr lang="lv-LV" sz="2000" dirty="0"/>
            <a:t>prēmijas un dāvanas,               veselības apdrošināšana </a:t>
          </a:r>
        </a:p>
        <a:p>
          <a:pPr>
            <a:spcAft>
              <a:spcPts val="840"/>
            </a:spcAft>
          </a:pPr>
          <a:r>
            <a:rPr lang="lv-LV" sz="2000" dirty="0"/>
            <a:t>vai jebkurš cits gūtais labums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r>
            <a:rPr lang="lv-LV" sz="1600" dirty="0"/>
            <a:t> 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IZŅĒMUMS!</a:t>
          </a:r>
        </a:p>
        <a:p>
          <a:pPr>
            <a:spcAft>
              <a:spcPts val="840"/>
            </a:spcAft>
          </a:pPr>
          <a:r>
            <a:rPr lang="lv-LV" sz="2000" dirty="0"/>
            <a:t>Ar brīvprātīgo iesaisti saistītas izmaksas, piemēram, nelaimes gadījumu apdrošināšana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252807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2504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Zemes un nekustamā īpašuma</a:t>
          </a:r>
        </a:p>
        <a:p>
          <a:pPr>
            <a:spcAft>
              <a:spcPts val="840"/>
            </a:spcAft>
          </a:pPr>
          <a:r>
            <a:rPr lang="lv-LV" sz="2000" dirty="0"/>
            <a:t>iegādes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Būvniecības un telpu remonta</a:t>
          </a:r>
        </a:p>
        <a:p>
          <a:pPr>
            <a:spcAft>
              <a:spcPts val="840"/>
            </a:spcAft>
          </a:pPr>
          <a:r>
            <a:rPr lang="lv-LV" sz="2000" dirty="0"/>
            <a:t>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992346" custScaleY="293876" custLinFactNeighborX="-1055" custLinFactNeighborY="966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974369" custScaleY="292701" custLinFactNeighborX="391" custLinFactNeighborY="5628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Naudas sodi, līgumsodi, nokavējuma procenti</a:t>
          </a:r>
        </a:p>
        <a:p>
          <a:pPr>
            <a:spcAft>
              <a:spcPts val="840"/>
            </a:spcAft>
          </a:pPr>
          <a:r>
            <a:rPr lang="lv-LV" sz="2000" dirty="0"/>
            <a:t>un tiesvedību izdevumi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753315" custScaleY="293876" custLinFactNeighborX="0" custLinFactNeighborY="-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Izmaksas, kas veiktas, pieļaujot interešu konfliktu</a:t>
          </a:r>
        </a:p>
        <a:p>
          <a:pPr>
            <a:spcAft>
              <a:spcPts val="0"/>
            </a:spcAft>
          </a:pPr>
          <a:r>
            <a:rPr lang="lv-LV" sz="1600" i="1" dirty="0"/>
            <a:t>Ja slēdzamā līguma vērtība ir mazāka par 70 000 EUR piegādēm un pakalpojumiem, (publiskā) finansējuma saņēmējam ir </a:t>
          </a:r>
          <a:r>
            <a:rPr lang="lv-LV" sz="1600" b="1" i="0" u="none" dirty="0"/>
            <a:t>rīcības brīvība attiecībā uz to, kādā procedūrā noslēgt līgumu</a:t>
          </a:r>
          <a:r>
            <a:rPr lang="lv-LV" sz="1600" i="1" dirty="0"/>
            <a:t>, </a:t>
          </a:r>
        </a:p>
        <a:p>
          <a:pPr>
            <a:spcAft>
              <a:spcPts val="0"/>
            </a:spcAft>
          </a:pPr>
          <a:r>
            <a:rPr lang="lv-LV" sz="1600" i="1" dirty="0"/>
            <a:t>tomēr piegādātāja </a:t>
          </a:r>
          <a:r>
            <a:rPr lang="lv-LV" sz="1600" b="1" i="0" u="none" dirty="0"/>
            <a:t>izvēle ir ierobežota ar interešu konflikta novēršanas noteikumiem</a:t>
          </a:r>
          <a:r>
            <a:rPr lang="lv-LV" sz="1600" i="1" dirty="0"/>
            <a:t>, </a:t>
          </a:r>
        </a:p>
        <a:p>
          <a:pPr>
            <a:spcAft>
              <a:spcPts val="0"/>
            </a:spcAft>
          </a:pPr>
          <a:r>
            <a:rPr lang="lv-LV" sz="1600" i="1" dirty="0"/>
            <a:t>kā arī finansējuma administrēšanā iesaistītās institūcijas veic tā izdevumu efektivitātes izvērtēšanu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14269" custScaleY="212570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Projekta pārskata veidlapas 7.punktā integrēts «</a:t>
          </a:r>
          <a:r>
            <a:rPr lang="lv-LV" sz="2000" b="1" dirty="0"/>
            <a:t>Attiecināmo izdevumu apliecinājums»</a:t>
          </a:r>
          <a:r>
            <a:rPr lang="lv-LV" sz="1600" b="0" dirty="0"/>
            <a:t>,</a:t>
          </a:r>
          <a:r>
            <a:rPr lang="lv-LV" sz="2000" dirty="0"/>
            <a:t> </a:t>
          </a:r>
          <a:r>
            <a:rPr lang="lv-LV" sz="1600" dirty="0"/>
            <a:t>kurā t.sk. projekta īstenotājs apliecina:</a:t>
          </a:r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r>
            <a:rPr lang="lv-LV" sz="1600" i="1" dirty="0"/>
            <a:t>ka ir veikti visi nepieciešamie pasākumi, lai izvairītos </a:t>
          </a:r>
        </a:p>
        <a:p>
          <a:pPr>
            <a:spcAft>
              <a:spcPts val="840"/>
            </a:spcAft>
          </a:pPr>
          <a:r>
            <a:rPr lang="lv-LV" sz="1600" i="1" dirty="0"/>
            <a:t>no interešu konflikta situācijām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Bef>
              <a:spcPct val="0"/>
            </a:spcBef>
            <a:spcAft>
              <a:spcPts val="840"/>
            </a:spcAft>
          </a:pPr>
          <a:r>
            <a:rPr lang="lv-LV" sz="2000" b="1" dirty="0"/>
            <a:t>MK 28.02.2017. noteikumi Nr.104 </a:t>
          </a:r>
        </a:p>
        <a:p>
          <a:pPr>
            <a:spcBef>
              <a:spcPct val="0"/>
            </a:spcBef>
            <a:spcAft>
              <a:spcPts val="0"/>
            </a:spcAft>
          </a:pPr>
          <a:r>
            <a:rPr lang="lv-LV" sz="1600" dirty="0"/>
            <a:t>„</a:t>
          </a:r>
          <a:r>
            <a:rPr lang="lv-LV" sz="1600" i="1" dirty="0"/>
            <a:t>Noteikumi par iepirkuma procedūru un tās piemērošanas kārtību pasūtītāja finansētiem projektiem</a:t>
          </a:r>
          <a:r>
            <a:rPr lang="lv-LV" sz="1600" dirty="0"/>
            <a:t>”</a:t>
          </a:r>
        </a:p>
        <a:p>
          <a:pPr>
            <a:spcBef>
              <a:spcPct val="0"/>
            </a:spcBef>
            <a:spcAft>
              <a:spcPts val="1800"/>
            </a:spcAft>
          </a:pPr>
          <a:r>
            <a:rPr lang="lv-LV" sz="1600" i="1" dirty="0">
              <a:hlinkClick xmlns:r="http://schemas.openxmlformats.org/officeDocument/2006/relationships" r:id="rId1"/>
            </a:rPr>
            <a:t>https://likumi.lv/ta/id/289082-noteikumi-par-iepirkuma-proceduru-un-tas-piemerosanas-kartibu-pasutitaja-finansetiem-projektiem</a:t>
          </a:r>
          <a:r>
            <a:rPr lang="lv-LV" sz="1600" dirty="0"/>
            <a:t> </a:t>
          </a:r>
        </a:p>
        <a:p>
          <a:pPr>
            <a:spcBef>
              <a:spcPts val="0"/>
            </a:spcBef>
            <a:spcAft>
              <a:spcPts val="1800"/>
            </a:spcAft>
          </a:pPr>
          <a:r>
            <a:rPr lang="lv-LV" sz="2000" b="1" dirty="0"/>
            <a:t>13.punkts </a:t>
          </a:r>
          <a:r>
            <a:rPr lang="lv-LV" sz="1600" b="1" dirty="0"/>
            <a:t>– izņēmuma gadījumi, </a:t>
          </a:r>
          <a:r>
            <a:rPr lang="lv-LV" sz="1600" b="0" dirty="0"/>
            <a:t>kad finansējuma saņēmējs un piegādātājs neatrodas interešu konfliktā</a:t>
          </a:r>
        </a:p>
        <a:p>
          <a:pPr>
            <a:spcBef>
              <a:spcPts val="0"/>
            </a:spcBef>
            <a:spcAft>
              <a:spcPts val="840"/>
            </a:spcAft>
          </a:pPr>
          <a:r>
            <a:rPr lang="lv-LV" sz="2000" b="1" dirty="0"/>
            <a:t>1.pielikums </a:t>
          </a:r>
          <a:r>
            <a:rPr lang="lv-LV" sz="2000" b="0" dirty="0"/>
            <a:t>–</a:t>
          </a:r>
          <a:r>
            <a:rPr lang="lv-LV" sz="2000" b="1" dirty="0"/>
            <a:t> </a:t>
          </a:r>
          <a:r>
            <a:rPr lang="lv-LV" sz="1600" b="1" i="0" dirty="0"/>
            <a:t>«Apliecinājums par interešu konflikta </a:t>
          </a:r>
          <a:r>
            <a:rPr lang="lv-LV" sz="1600" b="1" i="0" dirty="0" err="1"/>
            <a:t>neesību</a:t>
          </a:r>
          <a:r>
            <a:rPr lang="lv-LV" sz="1600" b="1" i="0" dirty="0"/>
            <a:t>» </a:t>
          </a:r>
          <a:r>
            <a:rPr lang="lv-LV" sz="1600" b="0" i="0" dirty="0"/>
            <a:t>-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757215" custScaleY="889218" custLinFactNeighborX="-1055" custLinFactNeighborY="-5230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1122037" custScaleY="889218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STANDARTA GROZĪJUMI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Projekta īstenotājs iesniedz Fondā argumentētu Līguma grozījumu pieprasījumu </a:t>
          </a:r>
          <a:r>
            <a:rPr lang="lv-LV" sz="2000" b="1" dirty="0"/>
            <a:t>ne vēlāk kā 10 darbdienas pirms</a:t>
          </a:r>
          <a:r>
            <a:rPr lang="lv-LV" sz="1800" b="1" dirty="0"/>
            <a:t> </a:t>
          </a:r>
          <a:r>
            <a:rPr lang="lv-LV" sz="1800" b="0" i="1" dirty="0"/>
            <a:t>paredzamo izmaiņu spēkā stāšanās </a:t>
          </a:r>
          <a:r>
            <a:rPr lang="lv-LV" sz="1800" i="1" dirty="0"/>
            <a:t>(Līguma 9.1.punkts)</a:t>
          </a:r>
        </a:p>
        <a:p>
          <a:pPr algn="l">
            <a:spcAft>
              <a:spcPts val="600"/>
            </a:spcAft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2000" b="1" dirty="0"/>
            <a:t>Fonds 7 darbdienu laikā izskata</a:t>
          </a:r>
          <a:r>
            <a:rPr lang="lv-LV" sz="2000" dirty="0"/>
            <a:t> </a:t>
          </a:r>
          <a:r>
            <a:rPr lang="lv-LV" sz="1800" i="1" dirty="0"/>
            <a:t>Līguma grozījumu pieprasījumu un, ja piekrīt ierosinātajām izmaiņām, sagatavo Līguma grozījumus (Līguma 9.2.punkts)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Līguma grozījumi </a:t>
          </a:r>
          <a:r>
            <a:rPr lang="lv-LV" sz="2000" b="1" dirty="0"/>
            <a:t>stājas spēkā, kad tos parakstījušas abas Puses            </a:t>
          </a:r>
          <a:r>
            <a:rPr lang="lv-LV" sz="1800" i="1" dirty="0"/>
            <a:t>(Līguma 9.2.punkts)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GROZĪJUMI IZŅĒMUMA GADĪJUMOS </a:t>
          </a:r>
          <a:r>
            <a:rPr lang="lv-LV" sz="2000" i="0" dirty="0"/>
            <a:t>(Līguma 9.4.punkts)</a:t>
          </a:r>
          <a:endParaRPr lang="lv-LV" sz="160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Līguma grozījumu pieprasījumu var iesniegt arī īsākā termiņā vai pēc attiecīgo izmaiņu veikšanas Projektā, bet</a:t>
          </a:r>
          <a:r>
            <a:rPr lang="lv-LV" sz="1800" dirty="0"/>
            <a:t> </a:t>
          </a:r>
          <a:r>
            <a:rPr lang="lv-LV" sz="2000" b="1" dirty="0"/>
            <a:t>ne vēlāk kā līdz Projekta noslēguma pārskata papildinājumu iesniegšanai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pastāv objektīvi, no Projekta īstenotāja neatkarīgi un attaisnojoši apstākļi, kuru dēļ Līguma grozījumu pieprasījumu nevarēja iesniegt savlaicīgi un </a:t>
          </a:r>
          <a:r>
            <a:rPr lang="lv-LV" sz="2000" b="1" dirty="0"/>
            <a:t>Projekta īstenotājs pamatojis (skaidrojis)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dirty="0"/>
        </a:p>
        <a:p>
          <a:pPr algn="l">
            <a:spcAft>
              <a:spcPts val="12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Fonds piekrīt Projektā veiktajām izmaiņām,</a:t>
          </a:r>
          <a:r>
            <a:rPr lang="lv-LV" sz="1800" dirty="0"/>
            <a:t> </a:t>
          </a:r>
          <a:r>
            <a:rPr lang="lv-LV" sz="2000" b="1" dirty="0"/>
            <a:t>grozījumiem ir atpakaļējs spēks </a:t>
          </a:r>
          <a:r>
            <a:rPr lang="lv-LV" sz="1800" i="1" dirty="0"/>
            <a:t>–  tiek noteikts konkrēts grozījumu spēkā stāšanās datums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1. Sazināties ar projekta kontaktpersonu, lai noskaidrotu, vai konkrētajā gadījumā nepieciešami projekta Līguma grozījumi</a:t>
          </a:r>
        </a:p>
        <a:p>
          <a:pPr algn="l">
            <a:spcAft>
              <a:spcPts val="600"/>
            </a:spcAft>
          </a:pPr>
          <a:endParaRPr lang="lv-LV" sz="1800" b="1" i="1" dirty="0"/>
        </a:p>
        <a:p>
          <a:pPr algn="l">
            <a:spcAft>
              <a:spcPts val="600"/>
            </a:spcAft>
          </a:pPr>
          <a:r>
            <a:rPr lang="lv-LV" sz="1800" b="1" i="1" dirty="0"/>
            <a:t>2. Ja formāli grozījumi ir nepieciešami, </a:t>
          </a:r>
          <a:r>
            <a:rPr lang="lv-LV" sz="1800" b="0" i="1" dirty="0"/>
            <a:t>adresē </a:t>
          </a:r>
          <a:r>
            <a:rPr lang="lv-LV" sz="1800" b="0" i="1" dirty="0">
              <a:hlinkClick xmlns:r="http://schemas.openxmlformats.org/officeDocument/2006/relationships" r:id="rId1"/>
            </a:rPr>
            <a:t>pasts@sif.gov.lv</a:t>
          </a:r>
          <a:r>
            <a:rPr lang="lv-LV" sz="1800" b="0" i="1" dirty="0"/>
            <a:t> iesniegt elektroniski parakstītu grozījumu pieprasījumu, kas ietver:</a:t>
          </a:r>
        </a:p>
        <a:p>
          <a:pPr algn="l">
            <a:spcAft>
              <a:spcPts val="600"/>
            </a:spcAft>
          </a:pPr>
          <a:r>
            <a:rPr lang="lv-LV" sz="1800" b="0" i="1" dirty="0"/>
            <a:t>	a) grozījumu nepieciešamības </a:t>
          </a:r>
          <a:r>
            <a:rPr lang="lv-LV" sz="1800" b="1" i="1" dirty="0"/>
            <a:t>pamatojuma vēstuli; </a:t>
          </a:r>
          <a:endParaRPr lang="lv-LV" sz="1800" b="0" i="1" dirty="0"/>
        </a:p>
        <a:p>
          <a:pPr algn="l">
            <a:spcAft>
              <a:spcPts val="600"/>
            </a:spcAft>
          </a:pPr>
          <a:r>
            <a:rPr lang="lv-LV" sz="1800" b="0" i="1" dirty="0"/>
            <a:t>	b) Līguma pielikumu (</a:t>
          </a:r>
          <a:r>
            <a:rPr lang="lv-LV" sz="1800" b="0" i="1" dirty="0" err="1"/>
            <a:t>word</a:t>
          </a:r>
          <a:r>
            <a:rPr lang="lv-LV" sz="1800" b="0" i="1" dirty="0"/>
            <a:t>), kurā </a:t>
          </a:r>
          <a:r>
            <a:rPr lang="lv-LV" sz="1800" b="1" i="1" dirty="0"/>
            <a:t>marķēta mainītā informācija </a:t>
          </a:r>
          <a:r>
            <a:rPr lang="lv-LV" sz="1800" b="0" i="1" dirty="0"/>
            <a:t>(ja attiecināms)</a:t>
          </a:r>
          <a:r>
            <a:rPr lang="lv-LV" sz="1800" b="1" i="1" dirty="0"/>
            <a:t>; </a:t>
          </a:r>
          <a:endParaRPr lang="lv-LV" sz="1800" b="0" i="1" dirty="0"/>
        </a:p>
        <a:p>
          <a:pPr algn="l">
            <a:spcAft>
              <a:spcPts val="600"/>
            </a:spcAft>
          </a:pPr>
          <a:r>
            <a:rPr lang="lv-LV" sz="1800" b="0" i="1" dirty="0"/>
            <a:t>	c) projekta budžetu (</a:t>
          </a:r>
          <a:r>
            <a:rPr lang="lv-LV" sz="1800" b="0" i="1" dirty="0" err="1"/>
            <a:t>excel</a:t>
          </a:r>
          <a:r>
            <a:rPr lang="lv-LV" sz="1800" b="0" i="1" dirty="0"/>
            <a:t>), kurā </a:t>
          </a:r>
          <a:r>
            <a:rPr lang="lv-LV" sz="1800" b="1" i="1" dirty="0"/>
            <a:t>marķēta mainītā informācija </a:t>
          </a:r>
          <a:r>
            <a:rPr lang="lv-LV" sz="1800" b="0" i="1" dirty="0"/>
            <a:t>(ja attiecināms)</a:t>
          </a:r>
          <a:endParaRPr lang="lv-LV" sz="2000" b="1" dirty="0"/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3. Ja grozījumiem nepieciešams atpakaļējs spēks grozījumu nepieciešamības pamatojuma vēstulē sniegt</a:t>
          </a:r>
          <a:r>
            <a:rPr lang="lv-LV" sz="2000" b="1" dirty="0"/>
            <a:t> </a:t>
          </a:r>
          <a:r>
            <a:rPr lang="lv-LV" sz="1800" b="1" dirty="0"/>
            <a:t>pamatojumu (skaidrojumu) </a:t>
          </a:r>
          <a:r>
            <a:rPr lang="lv-LV" sz="1800" i="1" dirty="0"/>
            <a:t>un norādīt </a:t>
          </a:r>
          <a:r>
            <a:rPr lang="lv-LV" sz="1800" b="1" i="0" dirty="0"/>
            <a:t>konkrētu grozījumu spēkā stāšanās datumu</a:t>
          </a:r>
          <a:endParaRPr lang="lv-LV" sz="1800" b="1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1261206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Programmas finansējums veido 100% </a:t>
          </a:r>
        </a:p>
        <a:p>
          <a:pPr>
            <a:spcAft>
              <a:spcPct val="35000"/>
            </a:spcAft>
          </a:pPr>
          <a:r>
            <a:rPr lang="lv-LV" sz="2000" dirty="0"/>
            <a:t>no projekta kopējām attiecināmajām izmaksām </a:t>
          </a:r>
        </a:p>
        <a:p>
          <a:pPr>
            <a:spcAft>
              <a:spcPct val="35000"/>
            </a:spcAft>
          </a:pPr>
          <a:r>
            <a:rPr lang="lv-LV" sz="2000" dirty="0"/>
            <a:t>(Līguma 3.1.punkts)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0286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FONDA IEROSINĀTI LĪGUMA GROZĪJUMI </a:t>
          </a:r>
          <a:r>
            <a:rPr lang="lv-LV" sz="2000" b="0" dirty="0"/>
            <a:t>(Līguma 9.5.punkts)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0" custLinFactNeighborY="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dirty="0"/>
            <a:t>Projekta īstenotājam nav tiesību atteikt izdarīt tādus Līguma grozījumus, kas izriet no izmaiņām ārējos normatīvajos aktos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dirty="0"/>
            <a:t>Šāda veida grozījumi stājas spēkā bez Projekta īstenotāja piekrišanas uzreiz pēc to paziņošanas Projekta īstenotājam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NAV PIEĻAUJAMI LĪGUMA GROZĪJUMI </a:t>
          </a:r>
          <a:r>
            <a:rPr lang="lv-LV" sz="2000" b="0" dirty="0"/>
            <a:t>(Līguma 9.6.punkts)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Kas ir </a:t>
          </a:r>
          <a:r>
            <a:rPr lang="lv-LV" sz="2000" b="1" dirty="0"/>
            <a:t>pretrunā programmas Konkursa nolikumā vai Fonda padomes lēmumā </a:t>
          </a:r>
          <a:r>
            <a:rPr lang="lv-LV" sz="1800" i="1" dirty="0"/>
            <a:t>par Projekta pieteikuma apstiprināšanu ar nosacījumu</a:t>
          </a:r>
          <a:r>
            <a:rPr lang="lv-LV" sz="1800" dirty="0"/>
            <a:t> </a:t>
          </a:r>
          <a:r>
            <a:rPr lang="lv-LV" sz="2000" b="1" dirty="0"/>
            <a:t>ietvertajiem nosacījumiem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Kas ir </a:t>
          </a:r>
          <a:r>
            <a:rPr lang="lv-LV" sz="2000" b="1" dirty="0"/>
            <a:t>pretrunā vienādas attieksmes principam </a:t>
          </a:r>
          <a:r>
            <a:rPr lang="lv-LV" sz="1800" i="1" dirty="0"/>
            <a:t>pret visiem projektu iesniedzējiem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dirty="0"/>
            <a:t> 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Kas</a:t>
          </a:r>
          <a:r>
            <a:rPr lang="lv-LV" sz="1800" dirty="0"/>
            <a:t> </a:t>
          </a:r>
          <a:r>
            <a:rPr lang="lv-LV" sz="2000" b="1" dirty="0"/>
            <a:t>būtu varējuši ietekmēt Fonda padomes lēmumu</a:t>
          </a:r>
          <a:r>
            <a:rPr lang="lv-LV" sz="2000" dirty="0"/>
            <a:t> </a:t>
          </a:r>
          <a:r>
            <a:rPr lang="lv-LV" sz="1800" i="1" dirty="0"/>
            <a:t>par programmas finansējuma piešķiršanu Projektam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LĪGUMA GROZĪJUMI NAV NEPIECIEŠAMI </a:t>
          </a:r>
          <a:r>
            <a:rPr lang="lv-LV" sz="2000" b="0" dirty="0"/>
            <a:t>(Līguma 9.7.punkts)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Ja attiecīgajā budžeta izmaksu </a:t>
          </a:r>
          <a:r>
            <a:rPr lang="lv-LV" sz="1800" i="1" dirty="0" err="1"/>
            <a:t>apakšpozīcijā</a:t>
          </a:r>
          <a:r>
            <a:rPr lang="lv-LV" sz="1800" i="1" dirty="0"/>
            <a:t> </a:t>
          </a:r>
          <a:r>
            <a:rPr lang="lv-LV" sz="2000" b="1" dirty="0"/>
            <a:t>faktisko izmaksu pieaugums nepārsniedz 250 EUR vai 20% no attiecīgās izmaksu </a:t>
          </a:r>
          <a:r>
            <a:rPr lang="lv-LV" sz="2000" b="1" dirty="0" err="1"/>
            <a:t>apakšpozīcijas</a:t>
          </a:r>
          <a:r>
            <a:rPr lang="lv-LV" sz="1800" dirty="0"/>
            <a:t>, </a:t>
          </a:r>
          <a:r>
            <a:rPr lang="lv-LV" sz="1800" i="1" dirty="0"/>
            <a:t>ja izmaksu pieauguma summa pārsniedz 250 EUR</a:t>
          </a:r>
        </a:p>
        <a:p>
          <a:pPr algn="l">
            <a:spcAft>
              <a:spcPts val="600"/>
            </a:spcAft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tiek veiktas tādas izmaiņas, kas </a:t>
          </a:r>
          <a:r>
            <a:rPr lang="lv-LV" sz="2000" b="1" dirty="0"/>
            <a:t>nemaina Projektu pēc būtības </a:t>
          </a:r>
          <a:r>
            <a:rPr lang="lv-LV" sz="1800" i="1" dirty="0"/>
            <a:t>un tiks sasniegti Projektā plānotie mērķi un rezultāti (piemēram, mainīta aktivitātes norises vieta vai laiks, ja tas nepagarina Projekta īstenošanas periodu, pagarināts starpposma pārskata iesniegšanas termiņš u.tml.)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2000" b="1" dirty="0"/>
            <a:t>Ja mainās Pušu rekvizīti </a:t>
          </a:r>
          <a:r>
            <a:rPr lang="lv-LV" sz="1800" i="1" dirty="0"/>
            <a:t>(kontaktinformācija vai norēķinu rekvizīti); tādā gadījumā Puse, kuras rekvizīti mainās, par to rakstiski paziņo otrai Pusei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101879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0" i="1" dirty="0"/>
            <a:t>Pārskatu periodi un iesniegšanas termiņi norādīti attiecīgi Līguma 6.1.1.punktā (ja projekts garāks par 5 mēnešiem) un 6.2.1.4.punktā</a:t>
          </a:r>
          <a:endParaRPr lang="lv-LV" sz="2000" b="1" i="1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Starpposma pārskata iesniegšanas termiņš – </a:t>
          </a:r>
        </a:p>
        <a:p>
          <a:pPr>
            <a:spcAft>
              <a:spcPct val="35000"/>
            </a:spcAft>
          </a:pPr>
          <a:r>
            <a:rPr lang="lv-LV" sz="2000" b="1" i="0" dirty="0"/>
            <a:t>5 darbdienas </a:t>
          </a:r>
          <a:r>
            <a:rPr lang="lv-LV" sz="2000" b="0" i="1" dirty="0"/>
            <a:t>– noteikts, lai samazinātu laiku, kas nepieciešams, lai projektam pēc pārskata apstiprināšanas varētu veikt 2.avansa maksājumu</a:t>
          </a:r>
          <a:endParaRPr lang="lv-LV" sz="2000" b="1" i="1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Noslēguma pārskata iesniegšanas termiņš – </a:t>
          </a:r>
        </a:p>
        <a:p>
          <a:pPr>
            <a:spcAft>
              <a:spcPct val="35000"/>
            </a:spcAft>
          </a:pPr>
          <a:r>
            <a:rPr lang="lv-LV" sz="2000" b="1" i="0" dirty="0"/>
            <a:t>10 darbdienas</a:t>
          </a:r>
          <a:endParaRPr lang="lv-LV" sz="2000" b="0" i="0" dirty="0"/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94271" custLinFactNeighborX="406" custLinFactNeighborY="17473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101645" custLinFactNeighborX="203" custLinFactNeighborY="-13105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Elektroniska dokumentu aprite nodrošina iespējami operatīvu dokumentu un informācijas apmaiņu 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Visi Līgumi 2022.gadā NVO fondā īstenojamiem projektiem tika noslēgti elektroniski</a:t>
          </a:r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DB8EA35F-5D73-4A4A-859A-A5E7E6130B7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Mērķis – elektroniski iesniegti visi projektu starpposma un noslēguma pārskati </a:t>
          </a:r>
          <a:endParaRPr lang="lv-LV" sz="2000" b="1" i="0" dirty="0"/>
        </a:p>
      </dgm:t>
    </dgm:pt>
    <dgm:pt modelId="{7DCB4578-89B5-4F0C-82A6-96C36387BF5D}" type="parTrans" cxnId="{6350D59F-CC5B-43D7-B426-981D19CBCAF3}">
      <dgm:prSet/>
      <dgm:spPr/>
      <dgm:t>
        <a:bodyPr/>
        <a:lstStyle/>
        <a:p>
          <a:endParaRPr lang="lv-LV"/>
        </a:p>
      </dgm:t>
    </dgm:pt>
    <dgm:pt modelId="{57A5C8DB-0F42-4B94-8BD1-75B43214219A}" type="sibTrans" cxnId="{6350D59F-CC5B-43D7-B426-981D19CBCAF3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97C2EB5D-3470-4F23-9F1E-FD00DFF407ED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2265C3AF-1E73-4606-BE7E-840B6F25FAE3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E87889FF-BE9B-4809-A70E-6056583CA5E4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6DF8D099-99BE-4EFC-B479-CE0FD6DD4E52}" type="pres">
      <dgm:prSet presAssocID="{8CEA7AD4-3039-4070-B98E-77D030D64A55}" presName="ThreeConn_1-2" presStyleLbl="fgAccFollowNode1" presStyleIdx="0" presStyleCnt="2">
        <dgm:presLayoutVars>
          <dgm:bulletEnabled val="1"/>
        </dgm:presLayoutVars>
      </dgm:prSet>
      <dgm:spPr/>
    </dgm:pt>
    <dgm:pt modelId="{26B196DC-1540-42F7-A7CD-4EE814CAB0B3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CDA682FC-7E9C-4D7E-9C79-9C2EB7A519AC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7F944793-FC3A-446E-9142-446231998BB0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5E671360-3C89-4B3E-8FB7-17A5393DFF6C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C6E1F08-DBF4-48E8-BD64-610A92681176}" type="presOf" srcId="{5816C078-69AC-4EF5-8C27-40CD92226E90}" destId="{7F944793-FC3A-446E-9142-446231998BB0}" srcOrd="1" destOrd="0" presId="urn:microsoft.com/office/officeart/2005/8/layout/vProcess5"/>
    <dgm:cxn modelId="{23C1B60D-2BD2-447A-9349-215014E33319}" type="presOf" srcId="{A840C4A4-E34E-4527-81D0-965DF2B017BB}" destId="{97C2EB5D-3470-4F23-9F1E-FD00DFF407ED}" srcOrd="0" destOrd="0" presId="urn:microsoft.com/office/officeart/2005/8/layout/vProcess5"/>
    <dgm:cxn modelId="{8FD9570F-DCCA-40D8-8A37-F7DD60D699DB}" type="presOf" srcId="{A840C4A4-E34E-4527-81D0-965DF2B017BB}" destId="{CDA682FC-7E9C-4D7E-9C79-9C2EB7A519AC}" srcOrd="1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F5F1104F-28BA-45AE-B307-51EEE8DCC6B5}" type="presOf" srcId="{DB8EA35F-5D73-4A4A-859A-A5E7E6130B7E}" destId="{5E671360-3C89-4B3E-8FB7-17A5393DFF6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24C4217B-F8CB-4B07-B8F4-941A5FD3E7C7}" type="presOf" srcId="{DB8EA35F-5D73-4A4A-859A-A5E7E6130B7E}" destId="{E87889FF-BE9B-4809-A70E-6056583CA5E4}" srcOrd="0" destOrd="0" presId="urn:microsoft.com/office/officeart/2005/8/layout/vProcess5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7077F88E-18F0-4DE0-A732-47FA64730B6D}" type="presOf" srcId="{68A37103-3736-498C-B427-8223FC8FF964}" destId="{26B196DC-1540-42F7-A7CD-4EE814CAB0B3}" srcOrd="0" destOrd="0" presId="urn:microsoft.com/office/officeart/2005/8/layout/vProcess5"/>
    <dgm:cxn modelId="{6350D59F-CC5B-43D7-B426-981D19CBCAF3}" srcId="{8CEA7AD4-3039-4070-B98E-77D030D64A55}" destId="{DB8EA35F-5D73-4A4A-859A-A5E7E6130B7E}" srcOrd="2" destOrd="0" parTransId="{7DCB4578-89B5-4F0C-82A6-96C36387BF5D}" sibTransId="{57A5C8DB-0F42-4B94-8BD1-75B43214219A}"/>
    <dgm:cxn modelId="{64F52EB6-97B8-4215-A4EE-2EEAB952138D}" type="presOf" srcId="{5816C078-69AC-4EF5-8C27-40CD92226E90}" destId="{2265C3AF-1E73-4606-BE7E-840B6F25FAE3}" srcOrd="0" destOrd="0" presId="urn:microsoft.com/office/officeart/2005/8/layout/vProcess5"/>
    <dgm:cxn modelId="{8497C0CB-8EBA-4E66-B525-A3871851CF1A}" type="presOf" srcId="{416DB221-AED0-4A53-A08A-0CD19B381D4C}" destId="{6DF8D099-99BE-4EFC-B479-CE0FD6DD4E52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294A1F0-AC49-4E1D-8438-2C07A4CCEEC0}" type="presParOf" srcId="{1396E13A-2A55-4743-955C-BF1E4ED95C6F}" destId="{97C2EB5D-3470-4F23-9F1E-FD00DFF407ED}" srcOrd="1" destOrd="0" presId="urn:microsoft.com/office/officeart/2005/8/layout/vProcess5"/>
    <dgm:cxn modelId="{58E62707-6678-4D33-BBE4-7B2C90C55209}" type="presParOf" srcId="{1396E13A-2A55-4743-955C-BF1E4ED95C6F}" destId="{2265C3AF-1E73-4606-BE7E-840B6F25FAE3}" srcOrd="2" destOrd="0" presId="urn:microsoft.com/office/officeart/2005/8/layout/vProcess5"/>
    <dgm:cxn modelId="{259E26E0-7E15-49D8-8C27-CADA1D1117D6}" type="presParOf" srcId="{1396E13A-2A55-4743-955C-BF1E4ED95C6F}" destId="{E87889FF-BE9B-4809-A70E-6056583CA5E4}" srcOrd="3" destOrd="0" presId="urn:microsoft.com/office/officeart/2005/8/layout/vProcess5"/>
    <dgm:cxn modelId="{4284235A-ECD3-42CD-AD89-C6E8DD480EDD}" type="presParOf" srcId="{1396E13A-2A55-4743-955C-BF1E4ED95C6F}" destId="{6DF8D099-99BE-4EFC-B479-CE0FD6DD4E52}" srcOrd="4" destOrd="0" presId="urn:microsoft.com/office/officeart/2005/8/layout/vProcess5"/>
    <dgm:cxn modelId="{BDAF6445-D6EF-45C7-A733-E9EED1FEED01}" type="presParOf" srcId="{1396E13A-2A55-4743-955C-BF1E4ED95C6F}" destId="{26B196DC-1540-42F7-A7CD-4EE814CAB0B3}" srcOrd="5" destOrd="0" presId="urn:microsoft.com/office/officeart/2005/8/layout/vProcess5"/>
    <dgm:cxn modelId="{9EBF1ABE-2F4A-41C2-AA0A-48B4FE9B80DA}" type="presParOf" srcId="{1396E13A-2A55-4743-955C-BF1E4ED95C6F}" destId="{CDA682FC-7E9C-4D7E-9C79-9C2EB7A519AC}" srcOrd="6" destOrd="0" presId="urn:microsoft.com/office/officeart/2005/8/layout/vProcess5"/>
    <dgm:cxn modelId="{8A6A640B-022F-47AB-8DB7-D1180AEE30FE}" type="presParOf" srcId="{1396E13A-2A55-4743-955C-BF1E4ED95C6F}" destId="{7F944793-FC3A-446E-9142-446231998BB0}" srcOrd="7" destOrd="0" presId="urn:microsoft.com/office/officeart/2005/8/layout/vProcess5"/>
    <dgm:cxn modelId="{EF87748B-BEC5-4270-B8DB-466967F9D675}" type="presParOf" srcId="{1396E13A-2A55-4743-955C-BF1E4ED95C6F}" destId="{5E671360-3C89-4B3E-8FB7-17A5393DFF6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SATURA ATSKAITE, kurā integrēts Attiecināmo izdevumu apliecinājums (7.punkts)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Satura – aktivitāšu īstenošanu apliecinoši pielikumi</a:t>
          </a:r>
          <a:endParaRPr lang="lv-LV" sz="20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FINANŠU ATSKAITE, kurā iekļautas </a:t>
          </a:r>
          <a:r>
            <a:rPr lang="lv-LV" sz="2000" b="1" i="1" u="sng" dirty="0"/>
            <a:t>TIKAI</a:t>
          </a:r>
          <a:r>
            <a:rPr lang="lv-LV" sz="2000" i="1" dirty="0"/>
            <a:t> pārskata perioda izmaksas, kas faktiski apmaksātas līdz pārskata iesniegšanai </a:t>
          </a:r>
          <a:endParaRPr lang="lv-LV" sz="20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F3861E20-EFB8-405F-8E9F-3368727CE40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Finanšu atskaitē iekļautās izmaksas pamatojošie dokumenti</a:t>
          </a:r>
          <a:endParaRPr lang="lv-LV" sz="2000" b="1" i="0" dirty="0">
            <a:solidFill>
              <a:srgbClr val="C00000"/>
            </a:solidFill>
          </a:endParaRPr>
        </a:p>
      </dgm:t>
    </dgm:pt>
    <dgm:pt modelId="{F1706DFB-20A5-41CA-BD2A-64B83A4B591A}" type="parTrans" cxnId="{596163D6-F1E0-4B32-94C7-B0176EB88187}">
      <dgm:prSet/>
      <dgm:spPr/>
      <dgm:t>
        <a:bodyPr/>
        <a:lstStyle/>
        <a:p>
          <a:endParaRPr lang="lv-LV"/>
        </a:p>
      </dgm:t>
    </dgm:pt>
    <dgm:pt modelId="{F1CBB250-2D4A-459D-9638-0A9CB83401FA}" type="sibTrans" cxnId="{596163D6-F1E0-4B32-94C7-B0176EB88187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3A3042DC-F9B9-42B4-BD8F-9CC727D8027A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CD350459-401F-48F4-8932-D2F42816F316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DAB5B97B-7E8D-4CE3-816B-4FB2B3E60300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72B44DB7-4A3C-46B1-842F-C714992159E5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52120FA6-4078-48F4-AB3B-ABD9C8C063FF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1DBA7A7D-3C28-49E3-A439-B5C6F4F22F52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E87BC2AA-5B55-4BC1-8301-862F49C149C2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9CDEFF1A-90AB-4C0A-A04E-02F43F7AE491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ED2EF76-6F71-4A8E-905B-EEE1E9783A85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73409E0D-EE21-4BCC-A0EC-1F3E931D8D63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092E8A02-315E-44EF-A9BD-7171B24D42D9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199490D-644E-42B3-BE19-11A1B9D40474}" type="presOf" srcId="{8B424965-00B1-4182-A670-1385C6A77B8C}" destId="{73409E0D-EE21-4BCC-A0EC-1F3E931D8D63}" srcOrd="1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BC97531C-1F05-4B62-A23E-0709D1B4F285}" type="presOf" srcId="{F3861E20-EFB8-405F-8E9F-3368727CE400}" destId="{72B44DB7-4A3C-46B1-842F-C714992159E5}" srcOrd="0" destOrd="0" presId="urn:microsoft.com/office/officeart/2005/8/layout/vProcess5"/>
    <dgm:cxn modelId="{FF11EC1F-DFCA-492F-A68F-CA837F49FAED}" type="presOf" srcId="{5816C078-69AC-4EF5-8C27-40CD92226E90}" destId="{FED2EF76-6F71-4A8E-905B-EEE1E9783A85}" srcOrd="1" destOrd="0" presId="urn:microsoft.com/office/officeart/2005/8/layout/vProcess5"/>
    <dgm:cxn modelId="{52FD002D-FBC9-4052-BBB9-8039DE91B6D4}" type="presOf" srcId="{A840C4A4-E34E-4527-81D0-965DF2B017BB}" destId="{3A3042DC-F9B9-42B4-BD8F-9CC727D8027A}" srcOrd="0" destOrd="0" presId="urn:microsoft.com/office/officeart/2005/8/layout/vProcess5"/>
    <dgm:cxn modelId="{7B3C9351-ED18-4639-8136-78C658883304}" type="presOf" srcId="{F3861E20-EFB8-405F-8E9F-3368727CE400}" destId="{092E8A02-315E-44EF-A9BD-7171B24D42D9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CAF89488-0006-4D7F-9623-FA8A5084DF18}" type="presOf" srcId="{BDCBE804-ECBD-4901-A4EB-8F77B20FA041}" destId="{E87BC2AA-5B55-4BC1-8301-862F49C149C2}" srcOrd="0" destOrd="0" presId="urn:microsoft.com/office/officeart/2005/8/layout/vProcess5"/>
    <dgm:cxn modelId="{AF4DD08C-B4A1-42AD-BB40-C265FA4468B5}" type="presOf" srcId="{A840C4A4-E34E-4527-81D0-965DF2B017BB}" destId="{9CDEFF1A-90AB-4C0A-A04E-02F43F7AE491}" srcOrd="1" destOrd="0" presId="urn:microsoft.com/office/officeart/2005/8/layout/vProcess5"/>
    <dgm:cxn modelId="{29D27890-D0AE-4477-BEAA-384E6351C68C}" type="presOf" srcId="{8B424965-00B1-4182-A670-1385C6A77B8C}" destId="{DAB5B97B-7E8D-4CE3-816B-4FB2B3E60300}" srcOrd="0" destOrd="0" presId="urn:microsoft.com/office/officeart/2005/8/layout/vProcess5"/>
    <dgm:cxn modelId="{6EB85B95-4207-412E-B984-40BB39A4E60E}" type="presOf" srcId="{5816C078-69AC-4EF5-8C27-40CD92226E90}" destId="{CD350459-401F-48F4-8932-D2F42816F316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340BD5AB-75D2-4A21-A22E-CDC8259BED9F}" type="presOf" srcId="{68A37103-3736-498C-B427-8223FC8FF964}" destId="{1DBA7A7D-3C28-49E3-A439-B5C6F4F22F52}" srcOrd="0" destOrd="0" presId="urn:microsoft.com/office/officeart/2005/8/layout/vProcess5"/>
    <dgm:cxn modelId="{596163D6-F1E0-4B32-94C7-B0176EB88187}" srcId="{8CEA7AD4-3039-4070-B98E-77D030D64A55}" destId="{F3861E20-EFB8-405F-8E9F-3368727CE400}" srcOrd="3" destOrd="0" parTransId="{F1706DFB-20A5-41CA-BD2A-64B83A4B591A}" sibTransId="{F1CBB250-2D4A-459D-9638-0A9CB83401FA}"/>
    <dgm:cxn modelId="{99CB42E0-67E5-4F97-8DA4-681384227A64}" type="presOf" srcId="{416DB221-AED0-4A53-A08A-0CD19B381D4C}" destId="{52120FA6-4078-48F4-AB3B-ABD9C8C063FF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DA57D8C5-41C8-4B1A-A13F-D518A1B93907}" type="presParOf" srcId="{1396E13A-2A55-4743-955C-BF1E4ED95C6F}" destId="{3A3042DC-F9B9-42B4-BD8F-9CC727D8027A}" srcOrd="1" destOrd="0" presId="urn:microsoft.com/office/officeart/2005/8/layout/vProcess5"/>
    <dgm:cxn modelId="{8FD13EF1-1BC1-48FE-8F5A-2C7797BDD8BA}" type="presParOf" srcId="{1396E13A-2A55-4743-955C-BF1E4ED95C6F}" destId="{CD350459-401F-48F4-8932-D2F42816F316}" srcOrd="2" destOrd="0" presId="urn:microsoft.com/office/officeart/2005/8/layout/vProcess5"/>
    <dgm:cxn modelId="{301EA603-93BA-4C8F-B590-18EF5266F172}" type="presParOf" srcId="{1396E13A-2A55-4743-955C-BF1E4ED95C6F}" destId="{DAB5B97B-7E8D-4CE3-816B-4FB2B3E60300}" srcOrd="3" destOrd="0" presId="urn:microsoft.com/office/officeart/2005/8/layout/vProcess5"/>
    <dgm:cxn modelId="{50DD5D76-02C2-4659-9BF8-D5E3551E0254}" type="presParOf" srcId="{1396E13A-2A55-4743-955C-BF1E4ED95C6F}" destId="{72B44DB7-4A3C-46B1-842F-C714992159E5}" srcOrd="4" destOrd="0" presId="urn:microsoft.com/office/officeart/2005/8/layout/vProcess5"/>
    <dgm:cxn modelId="{6DDEA699-273B-4ECD-8F35-70DDA3FAAEB6}" type="presParOf" srcId="{1396E13A-2A55-4743-955C-BF1E4ED95C6F}" destId="{52120FA6-4078-48F4-AB3B-ABD9C8C063FF}" srcOrd="5" destOrd="0" presId="urn:microsoft.com/office/officeart/2005/8/layout/vProcess5"/>
    <dgm:cxn modelId="{245DD785-3C45-40CB-BC01-1DDC6C3AA39C}" type="presParOf" srcId="{1396E13A-2A55-4743-955C-BF1E4ED95C6F}" destId="{1DBA7A7D-3C28-49E3-A439-B5C6F4F22F52}" srcOrd="6" destOrd="0" presId="urn:microsoft.com/office/officeart/2005/8/layout/vProcess5"/>
    <dgm:cxn modelId="{15F252A8-7217-44C8-B13A-B115EB235368}" type="presParOf" srcId="{1396E13A-2A55-4743-955C-BF1E4ED95C6F}" destId="{E87BC2AA-5B55-4BC1-8301-862F49C149C2}" srcOrd="7" destOrd="0" presId="urn:microsoft.com/office/officeart/2005/8/layout/vProcess5"/>
    <dgm:cxn modelId="{77BC23A6-A4FF-45D8-9EE2-DB6B98E4113F}" type="presParOf" srcId="{1396E13A-2A55-4743-955C-BF1E4ED95C6F}" destId="{9CDEFF1A-90AB-4C0A-A04E-02F43F7AE491}" srcOrd="8" destOrd="0" presId="urn:microsoft.com/office/officeart/2005/8/layout/vProcess5"/>
    <dgm:cxn modelId="{3C5323A4-888E-4A7E-A771-5FEBDC803965}" type="presParOf" srcId="{1396E13A-2A55-4743-955C-BF1E4ED95C6F}" destId="{FED2EF76-6F71-4A8E-905B-EEE1E9783A85}" srcOrd="9" destOrd="0" presId="urn:microsoft.com/office/officeart/2005/8/layout/vProcess5"/>
    <dgm:cxn modelId="{649E9513-BA01-4DC1-BD42-D88350BB4597}" type="presParOf" srcId="{1396E13A-2A55-4743-955C-BF1E4ED95C6F}" destId="{73409E0D-EE21-4BCC-A0EC-1F3E931D8D63}" srcOrd="10" destOrd="0" presId="urn:microsoft.com/office/officeart/2005/8/layout/vProcess5"/>
    <dgm:cxn modelId="{C5B1433B-A228-4A9A-B802-DF4A65EA6BF2}" type="presParOf" srcId="{1396E13A-2A55-4743-955C-BF1E4ED95C6F}" destId="{092E8A02-315E-44EF-A9BD-7171B24D42D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0" i="1" dirty="0"/>
            <a:t>Viena veidlapa abiem pārskatiem – jāizvēlas pārskata veids – </a:t>
          </a:r>
          <a:r>
            <a:rPr lang="lv-LV" sz="2000" b="1" i="1" dirty="0"/>
            <a:t>STARPPOSMA vai NOSLĒGUMA pārskats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lv-LV" sz="2000" b="1" i="1" dirty="0"/>
            <a:t>Starpposma pārskatā netiek aizpildītas sadaļas</a:t>
          </a:r>
          <a:r>
            <a:rPr lang="lv-LV" sz="2000" b="0" i="1" dirty="0"/>
            <a:t>, kas paredzētas informācijas norādīšanai par projektu kopumā – tikai noslēguma pārskatā:</a:t>
          </a:r>
        </a:p>
        <a:p>
          <a:pPr algn="l">
            <a:spcAft>
              <a:spcPts val="0"/>
            </a:spcAft>
          </a:pPr>
          <a:endParaRPr lang="lv-LV" sz="2000" b="0" i="1" dirty="0"/>
        </a:p>
        <a:p>
          <a:pPr algn="ctr">
            <a:spcAft>
              <a:spcPts val="0"/>
            </a:spcAft>
          </a:pPr>
          <a:r>
            <a:rPr lang="lv-LV" sz="2000" b="0" i="1" dirty="0"/>
            <a:t>sasniegtais</a:t>
          </a:r>
          <a:r>
            <a:rPr lang="lv-LV" sz="2000" b="1" i="1" dirty="0"/>
            <a:t> PROJEKTA MĒRĶIS un MĒRĶA GRUPA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Aktivitāšu numerācija un nosaukumi</a:t>
          </a:r>
          <a:r>
            <a:rPr lang="lv-LV" sz="2000" b="0" i="1" dirty="0"/>
            <a:t> – lietojami atbilstoši projekta Līguma pielikumā (projekta pieteikumā) norādītajam</a:t>
          </a:r>
          <a:endParaRPr lang="lv-LV" sz="20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D02F74D0-04C4-4383-908A-647D33A30071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77E5FCE9-081A-40A8-BBD9-A09771002493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869FB030-281A-43CF-8593-D021FCEEAB85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7F3F7F56-2749-4A25-907F-6C98A3BF06AF}" type="pres">
      <dgm:prSet presAssocID="{8CEA7AD4-3039-4070-B98E-77D030D64A55}" presName="ThreeConn_1-2" presStyleLbl="fgAccFollowNode1" presStyleIdx="0" presStyleCnt="2" custLinFactNeighborX="917" custLinFactNeighborY="17314">
        <dgm:presLayoutVars>
          <dgm:bulletEnabled val="1"/>
        </dgm:presLayoutVars>
      </dgm:prSet>
      <dgm:spPr/>
    </dgm:pt>
    <dgm:pt modelId="{0A7C1D46-D775-4263-8E9E-FEDAE6A894D6}" type="pres">
      <dgm:prSet presAssocID="{8CEA7AD4-3039-4070-B98E-77D030D64A55}" presName="ThreeConn_2-3" presStyleLbl="fgAccFollowNode1" presStyleIdx="1" presStyleCnt="2" custLinFactNeighborX="-917" custLinFactNeighborY="17427">
        <dgm:presLayoutVars>
          <dgm:bulletEnabled val="1"/>
        </dgm:presLayoutVars>
      </dgm:prSet>
      <dgm:spPr/>
    </dgm:pt>
    <dgm:pt modelId="{0C8391A0-864B-4587-8996-233C32C801B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B36710B3-886A-4A90-A362-104FFB3F88EA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DE45F14A-6588-4E6C-915E-06EA4262534E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A62C9E34-358A-4DF0-A233-71C893FEC289}" type="presOf" srcId="{68A37103-3736-498C-B427-8223FC8FF964}" destId="{0A7C1D46-D775-4263-8E9E-FEDAE6A894D6}" srcOrd="0" destOrd="0" presId="urn:microsoft.com/office/officeart/2005/8/layout/vProcess5"/>
    <dgm:cxn modelId="{952A7636-32E3-4167-B2E4-6DC96FFA1D2D}" type="presOf" srcId="{5816C078-69AC-4EF5-8C27-40CD92226E90}" destId="{B36710B3-886A-4A90-A362-104FFB3F88EA}" srcOrd="1" destOrd="0" presId="urn:microsoft.com/office/officeart/2005/8/layout/vProcess5"/>
    <dgm:cxn modelId="{05931A3E-C0E1-4E7C-B119-CB69F4C0A2C9}" type="presOf" srcId="{5816C078-69AC-4EF5-8C27-40CD92226E90}" destId="{77E5FCE9-081A-40A8-BBD9-A09771002493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79C41B8D-2532-4AF8-BD9E-B6D9F9784DC8}" type="presOf" srcId="{A840C4A4-E34E-4527-81D0-965DF2B017BB}" destId="{D02F74D0-04C4-4383-908A-647D33A30071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9A0991A8-1827-4563-A4FC-7E573462FB61}" type="presOf" srcId="{416DB221-AED0-4A53-A08A-0CD19B381D4C}" destId="{7F3F7F56-2749-4A25-907F-6C98A3BF06AF}" srcOrd="0" destOrd="0" presId="urn:microsoft.com/office/officeart/2005/8/layout/vProcess5"/>
    <dgm:cxn modelId="{FE0148A9-13E8-4931-B02C-2A849E605602}" type="presOf" srcId="{8B424965-00B1-4182-A670-1385C6A77B8C}" destId="{DE45F14A-6588-4E6C-915E-06EA4262534E}" srcOrd="1" destOrd="0" presId="urn:microsoft.com/office/officeart/2005/8/layout/vProcess5"/>
    <dgm:cxn modelId="{78CB01D1-9482-4CD3-9C5D-6D19A855CA1D}" type="presOf" srcId="{8B424965-00B1-4182-A670-1385C6A77B8C}" destId="{869FB030-281A-43CF-8593-D021FCEEAB85}" srcOrd="0" destOrd="0" presId="urn:microsoft.com/office/officeart/2005/8/layout/vProcess5"/>
    <dgm:cxn modelId="{56F3A4E9-48CE-4BF1-8167-DE0A461EE78D}" type="presOf" srcId="{A840C4A4-E34E-4527-81D0-965DF2B017BB}" destId="{0C8391A0-864B-4587-8996-233C32C801B0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2EA11724-C014-4DA3-A7E3-7876BA96B978}" type="presParOf" srcId="{1396E13A-2A55-4743-955C-BF1E4ED95C6F}" destId="{D02F74D0-04C4-4383-908A-647D33A30071}" srcOrd="1" destOrd="0" presId="urn:microsoft.com/office/officeart/2005/8/layout/vProcess5"/>
    <dgm:cxn modelId="{09A41D6E-1B52-4C1C-884A-4E2450F7FF25}" type="presParOf" srcId="{1396E13A-2A55-4743-955C-BF1E4ED95C6F}" destId="{77E5FCE9-081A-40A8-BBD9-A09771002493}" srcOrd="2" destOrd="0" presId="urn:microsoft.com/office/officeart/2005/8/layout/vProcess5"/>
    <dgm:cxn modelId="{FBB82F05-D21C-407C-83B7-2973AAD0592C}" type="presParOf" srcId="{1396E13A-2A55-4743-955C-BF1E4ED95C6F}" destId="{869FB030-281A-43CF-8593-D021FCEEAB85}" srcOrd="3" destOrd="0" presId="urn:microsoft.com/office/officeart/2005/8/layout/vProcess5"/>
    <dgm:cxn modelId="{4B0C1C5E-1E88-47A6-A96A-4EF1FFF32330}" type="presParOf" srcId="{1396E13A-2A55-4743-955C-BF1E4ED95C6F}" destId="{7F3F7F56-2749-4A25-907F-6C98A3BF06AF}" srcOrd="4" destOrd="0" presId="urn:microsoft.com/office/officeart/2005/8/layout/vProcess5"/>
    <dgm:cxn modelId="{601F8082-6B4F-452F-B459-7CC340873C38}" type="presParOf" srcId="{1396E13A-2A55-4743-955C-BF1E4ED95C6F}" destId="{0A7C1D46-D775-4263-8E9E-FEDAE6A894D6}" srcOrd="5" destOrd="0" presId="urn:microsoft.com/office/officeart/2005/8/layout/vProcess5"/>
    <dgm:cxn modelId="{4682F24F-DA56-433C-A9AB-88BFE0F8B5AD}" type="presParOf" srcId="{1396E13A-2A55-4743-955C-BF1E4ED95C6F}" destId="{0C8391A0-864B-4587-8996-233C32C801B0}" srcOrd="6" destOrd="0" presId="urn:microsoft.com/office/officeart/2005/8/layout/vProcess5"/>
    <dgm:cxn modelId="{5EA484CC-86AD-429D-8EFF-0F0B7EE534DC}" type="presParOf" srcId="{1396E13A-2A55-4743-955C-BF1E4ED95C6F}" destId="{B36710B3-886A-4A90-A362-104FFB3F88EA}" srcOrd="7" destOrd="0" presId="urn:microsoft.com/office/officeart/2005/8/layout/vProcess5"/>
    <dgm:cxn modelId="{01C8DF19-713D-4BD9-BBC9-554CAD533126}" type="presParOf" srcId="{1396E13A-2A55-4743-955C-BF1E4ED95C6F}" destId="{DE45F14A-6588-4E6C-915E-06EA4262534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i="0" dirty="0"/>
            <a:t>Avanss 90% </a:t>
          </a:r>
        </a:p>
        <a:p>
          <a:pPr>
            <a:spcAft>
              <a:spcPct val="35000"/>
            </a:spcAft>
          </a:pPr>
          <a:r>
            <a:rPr lang="lv-LV" sz="2000" b="0" i="0" dirty="0"/>
            <a:t>no kopējām plānotajām izmaksām </a:t>
          </a:r>
        </a:p>
        <a:p>
          <a:pPr>
            <a:spcAft>
              <a:spcPct val="35000"/>
            </a:spcAft>
          </a:pPr>
          <a:r>
            <a:rPr lang="lv-LV" sz="2000" b="0" i="0" dirty="0"/>
            <a:t>(Līguma 4.1.p.)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2000" b="0" i="0" dirty="0"/>
            <a:t>Projekta īstenotājam jānodrošina </a:t>
          </a:r>
          <a:r>
            <a:rPr lang="lv-LV" sz="2000" b="0" i="0" dirty="0" err="1"/>
            <a:t>priekšfinansējums</a:t>
          </a:r>
          <a:r>
            <a:rPr lang="lv-LV" sz="2000" b="0" i="0" dirty="0"/>
            <a:t> 10% apmērā</a:t>
          </a:r>
        </a:p>
        <a:p>
          <a:r>
            <a:rPr lang="lv-LV" sz="2000" b="0" i="0" dirty="0"/>
            <a:t>(Līguma 4.1.p.) 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1" i="1" dirty="0"/>
            <a:t>Detalizēts aktivitātes apraksts</a:t>
          </a:r>
          <a:r>
            <a:rPr lang="lv-LV" sz="2000" b="0" i="1" dirty="0"/>
            <a:t> </a:t>
          </a:r>
          <a:endParaRPr lang="lv-LV" sz="2000" b="1" dirty="0"/>
        </a:p>
        <a:p>
          <a:pPr algn="l">
            <a:buFont typeface="+mj-lt"/>
            <a:buAutoNum type="arabicParenR"/>
          </a:pPr>
          <a:r>
            <a:rPr lang="lv-LV" sz="1600" b="0" i="1" dirty="0"/>
            <a:t>1) projekta īstenošanas gaita tiek atspoguļota pēc </a:t>
          </a:r>
          <a:r>
            <a:rPr lang="lv-LV" sz="1600" b="1" i="1" dirty="0"/>
            <a:t>uzkrājoša principa</a:t>
          </a:r>
          <a:r>
            <a:rPr lang="lv-LV" sz="1600" b="0" i="1" dirty="0"/>
            <a:t>;</a:t>
          </a:r>
          <a:endParaRPr lang="lv-LV" sz="1600" b="1" dirty="0"/>
        </a:p>
        <a:p>
          <a:pPr algn="l"/>
          <a:r>
            <a:rPr lang="lv-LV" sz="1600" i="1" dirty="0"/>
            <a:t>2) ietver informāciju par aktivitātes (pasākumu) tematiku, ieviešanas metodes, norises vietas, norises laiku un ilgumu, dalībnieku skaitu un sastāvu, iesaistīto personālu (par īstenošanu atbildīgos projekta speciālistus, iesaistītos ekspertus, lektorus) u.c. </a:t>
          </a:r>
          <a:endParaRPr lang="lv-LV" sz="16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840"/>
            </a:spcAft>
          </a:pPr>
          <a:r>
            <a:rPr lang="lv-LV" sz="2000" b="1" i="1" dirty="0"/>
            <a:t>Sasniegtie rezultāti</a:t>
          </a:r>
          <a:r>
            <a:rPr lang="lv-LV" sz="2000" b="0" i="1" dirty="0"/>
            <a:t>, t.sk.</a:t>
          </a:r>
          <a:r>
            <a:rPr lang="lv-LV" sz="2000" b="1" i="1" dirty="0"/>
            <a:t> </a:t>
          </a:r>
        </a:p>
        <a:p>
          <a:pPr>
            <a:spcAft>
              <a:spcPts val="840"/>
            </a:spcAft>
          </a:pPr>
          <a:r>
            <a:rPr lang="lv-LV" sz="1600" b="0" i="1" dirty="0"/>
            <a:t>1) atbilstoši Līguma pielikuma B7 sadaļā plānotajam jānorāda kvantitatīvos un kvalitatīvos rezultātus;</a:t>
          </a:r>
        </a:p>
        <a:p>
          <a:pPr>
            <a:spcAft>
              <a:spcPts val="0"/>
            </a:spcAft>
          </a:pPr>
          <a:r>
            <a:rPr lang="lv-LV" sz="1600" b="0" i="1" dirty="0"/>
            <a:t>2) atbilstoši Līguma pielikuma B2 sadaļā plānotajam              (jānorāda tikai numurs)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Pārskatam pievienotie pielikumi </a:t>
          </a:r>
          <a:r>
            <a:rPr lang="lv-LV" sz="1600" b="0" i="1" dirty="0"/>
            <a:t>– aktivitāšu norisi pamatojoši dokumenti, saskaņā ar Līguma pielikuma B7 sadaļā „Projekta aktivitātes” tabulas ailē “Informācijas avoti” norādītajam </a:t>
          </a:r>
          <a:r>
            <a:rPr lang="lv-LV" sz="1600" b="0" i="1" dirty="0">
              <a:hlinkClick xmlns:r="http://schemas.openxmlformats.org/officeDocument/2006/relationships" r:id="rId1"/>
            </a:rPr>
            <a:t>https://www.sif.gov.lv/lv/media/1317/download</a:t>
          </a:r>
          <a:r>
            <a:rPr lang="lv-LV" sz="1600" b="0" i="1" dirty="0"/>
            <a:t> </a:t>
          </a:r>
          <a:endParaRPr lang="lv-LV" sz="16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114729" custLinFactNeighborX="511" custLinFactNeighborY="-3134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 custScaleY="116403" custLinFactNeighborX="798" custLinFactNeighborY="3864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88902" custLinFactNeighborY="-2802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 custLinFactNeighborX="-953" custLinFactNeighborY="35271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0" i="1" dirty="0"/>
            <a:t>Pārskata veidlapas 4.punktā </a:t>
          </a:r>
          <a:r>
            <a:rPr lang="lv-LV" sz="2000" b="1" i="1" dirty="0"/>
            <a:t>“Pārskatam pievienotie pielikumi” </a:t>
          </a:r>
          <a:r>
            <a:rPr lang="lv-LV" sz="2000" b="0" i="1" u="sng" dirty="0"/>
            <a:t>norāda</a:t>
          </a:r>
          <a:r>
            <a:rPr lang="lv-LV" sz="2000" b="1" i="1" u="sng" dirty="0"/>
            <a:t> </a:t>
          </a:r>
          <a:r>
            <a:rPr lang="lv-LV" sz="2000" b="0" i="1" u="sng" dirty="0"/>
            <a:t>visus paredzētos un pieejamos </a:t>
          </a:r>
          <a:r>
            <a:rPr lang="lv-LV" sz="2000" i="1" dirty="0"/>
            <a:t>aktivitāšu norisi pamatojošos dokumentus atbilstoši pārskata periodā īstenotājām aktivitātēm:</a:t>
          </a:r>
        </a:p>
        <a:p>
          <a:pPr algn="l"/>
          <a:r>
            <a:rPr lang="lv-LV" sz="2000" i="1" dirty="0"/>
            <a:t>1) pievienotos pielikumus kārto atbilstoši aktivitātēm numurējot;</a:t>
          </a:r>
        </a:p>
        <a:p>
          <a:pPr algn="l"/>
          <a:r>
            <a:rPr lang="lv-LV" sz="2000" b="0" i="1" dirty="0"/>
            <a:t>2) norāda aktīvas saites uz elektroniski pieejamiem pielikumiem (pielikumos tie nav jādublē)</a:t>
          </a:r>
          <a:r>
            <a:rPr lang="lv-LV" sz="1600" i="1" dirty="0"/>
            <a:t> </a:t>
          </a:r>
          <a:endParaRPr lang="lv-LV" sz="16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Starpposma pārskatam </a:t>
          </a:r>
          <a:r>
            <a:rPr lang="lv-LV" sz="2000" b="1" i="1" dirty="0"/>
            <a:t>pievienotie pielikumi NAV atkārtoti jāpievieno</a:t>
          </a:r>
          <a:r>
            <a:rPr lang="lv-LV" sz="2000" b="0" i="1" dirty="0"/>
            <a:t> noslēguma pārskatam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Ja aktivitāte starpposma pārskata periodā nav īstenota pilnā apmērā</a:t>
          </a:r>
          <a:r>
            <a:rPr lang="lv-LV" sz="2000" i="1" dirty="0"/>
            <a:t>, tomēr ir jāpievieno pielikumi (apliecinoši dokumenti) par notikušajiem pasākumiem, piemēram par 3 no 4 kopumā plānotajiem semināriem </a:t>
          </a:r>
          <a:endParaRPr lang="lv-LV" sz="16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9813AD80-DAD9-4ED2-BD36-3EAF22A578DB}" type="pres">
      <dgm:prSet presAssocID="{8CEA7AD4-3039-4070-B98E-77D030D64A55}" presName="ThreeNodes_1" presStyleLbl="node1" presStyleIdx="0" presStyleCnt="3" custScaleY="185274" custLinFactNeighborX="718" custLinFactNeighborY="21235">
        <dgm:presLayoutVars>
          <dgm:bulletEnabled val="1"/>
        </dgm:presLayoutVars>
      </dgm:prSet>
      <dgm:spPr/>
    </dgm:pt>
    <dgm:pt modelId="{5E0F47F8-A1C5-422D-BE96-E44091399C8A}" type="pres">
      <dgm:prSet presAssocID="{8CEA7AD4-3039-4070-B98E-77D030D64A55}" presName="ThreeNodes_2" presStyleLbl="node1" presStyleIdx="1" presStyleCnt="3" custScaleY="54127" custLinFactNeighborX="-186" custLinFactNeighborY="35797">
        <dgm:presLayoutVars>
          <dgm:bulletEnabled val="1"/>
        </dgm:presLayoutVars>
      </dgm:prSet>
      <dgm:spPr/>
    </dgm:pt>
    <dgm:pt modelId="{ECD348F4-B158-49EE-A503-2942CB135128}" type="pres">
      <dgm:prSet presAssocID="{8CEA7AD4-3039-4070-B98E-77D030D64A55}" presName="ThreeNodes_3" presStyleLbl="node1" presStyleIdx="2" presStyleCnt="3" custScaleY="73893" custLinFactNeighborX="-206" custLinFactNeighborY="-8265">
        <dgm:presLayoutVars>
          <dgm:bulletEnabled val="1"/>
        </dgm:presLayoutVars>
      </dgm:prSet>
      <dgm:spPr/>
    </dgm:pt>
    <dgm:pt modelId="{4699E65F-0E9D-46D4-8C27-14D9D579AD0D}" type="pres">
      <dgm:prSet presAssocID="{8CEA7AD4-3039-4070-B98E-77D030D64A55}" presName="ThreeConn_1-2" presStyleLbl="fgAccFollowNode1" presStyleIdx="0" presStyleCnt="2" custLinFactY="15583" custLinFactNeighborX="1867" custLinFactNeighborY="100000">
        <dgm:presLayoutVars>
          <dgm:bulletEnabled val="1"/>
        </dgm:presLayoutVars>
      </dgm:prSet>
      <dgm:spPr/>
    </dgm:pt>
    <dgm:pt modelId="{C7486D69-99FA-4B19-827F-841309B3A169}" type="pres">
      <dgm:prSet presAssocID="{8CEA7AD4-3039-4070-B98E-77D030D64A55}" presName="ThreeConn_2-3" presStyleLbl="fgAccFollowNode1" presStyleIdx="1" presStyleCnt="2" custLinFactNeighborX="6512" custLinFactNeighborY="33603">
        <dgm:presLayoutVars>
          <dgm:bulletEnabled val="1"/>
        </dgm:presLayoutVars>
      </dgm:prSet>
      <dgm:spPr/>
    </dgm:pt>
    <dgm:pt modelId="{32915FD9-C1C8-48CF-A4CF-A162F8DC13FF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555430F7-CA3E-4F4F-AA09-CD7CCDD3612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921FACD5-1E98-4CDF-9492-B2F13AAC4DA6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B10FD0A-D308-47FA-AFE5-9D427DBB892D}" type="presOf" srcId="{8B424965-00B1-4182-A670-1385C6A77B8C}" destId="{ECD348F4-B158-49EE-A503-2942CB135128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EAED586D-4631-4EDB-99B8-0CEE452EBDA1}" type="presOf" srcId="{8B424965-00B1-4182-A670-1385C6A77B8C}" destId="{921FACD5-1E98-4CDF-9492-B2F13AAC4DA6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B8CD138C-6581-494F-BF83-FF28BFC99F43}" type="presOf" srcId="{A840C4A4-E34E-4527-81D0-965DF2B017BB}" destId="{9813AD80-DAD9-4ED2-BD36-3EAF22A578DB}" srcOrd="0" destOrd="0" presId="urn:microsoft.com/office/officeart/2005/8/layout/vProcess5"/>
    <dgm:cxn modelId="{5CD4BB8C-12A0-4CA9-9A30-1D247CEF4640}" type="presOf" srcId="{A840C4A4-E34E-4527-81D0-965DF2B017BB}" destId="{32915FD9-C1C8-48CF-A4CF-A162F8DC13FF}" srcOrd="1" destOrd="0" presId="urn:microsoft.com/office/officeart/2005/8/layout/vProcess5"/>
    <dgm:cxn modelId="{6FDC8A92-67EC-44FD-BE73-24995E284F91}" type="presOf" srcId="{5816C078-69AC-4EF5-8C27-40CD92226E90}" destId="{5E0F47F8-A1C5-422D-BE96-E44091399C8A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F93DBBA6-81F0-4DFB-9CF5-7E7CE0513FD7}" type="presOf" srcId="{416DB221-AED0-4A53-A08A-0CD19B381D4C}" destId="{4699E65F-0E9D-46D4-8C27-14D9D579AD0D}" srcOrd="0" destOrd="0" presId="urn:microsoft.com/office/officeart/2005/8/layout/vProcess5"/>
    <dgm:cxn modelId="{A4B5F8B4-EC5B-4CF2-AA72-2AA91C2378CE}" type="presOf" srcId="{68A37103-3736-498C-B427-8223FC8FF964}" destId="{C7486D69-99FA-4B19-827F-841309B3A169}" srcOrd="0" destOrd="0" presId="urn:microsoft.com/office/officeart/2005/8/layout/vProcess5"/>
    <dgm:cxn modelId="{D0F710CF-7DCA-4C22-B2E7-8BED829B82D6}" type="presOf" srcId="{5816C078-69AC-4EF5-8C27-40CD92226E90}" destId="{555430F7-CA3E-4F4F-AA09-CD7CCDD36122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DCC90CA-5034-48A6-8340-294E03F22A89}" type="presParOf" srcId="{1396E13A-2A55-4743-955C-BF1E4ED95C6F}" destId="{9813AD80-DAD9-4ED2-BD36-3EAF22A578DB}" srcOrd="1" destOrd="0" presId="urn:microsoft.com/office/officeart/2005/8/layout/vProcess5"/>
    <dgm:cxn modelId="{096C3DBF-20C4-40DC-809C-7C65C2CF2BAB}" type="presParOf" srcId="{1396E13A-2A55-4743-955C-BF1E4ED95C6F}" destId="{5E0F47F8-A1C5-422D-BE96-E44091399C8A}" srcOrd="2" destOrd="0" presId="urn:microsoft.com/office/officeart/2005/8/layout/vProcess5"/>
    <dgm:cxn modelId="{E8E2F25E-CCF7-4765-9E51-1AE198521F2E}" type="presParOf" srcId="{1396E13A-2A55-4743-955C-BF1E4ED95C6F}" destId="{ECD348F4-B158-49EE-A503-2942CB135128}" srcOrd="3" destOrd="0" presId="urn:microsoft.com/office/officeart/2005/8/layout/vProcess5"/>
    <dgm:cxn modelId="{F70098AD-DFD5-4B1F-94DC-2949A4164034}" type="presParOf" srcId="{1396E13A-2A55-4743-955C-BF1E4ED95C6F}" destId="{4699E65F-0E9D-46D4-8C27-14D9D579AD0D}" srcOrd="4" destOrd="0" presId="urn:microsoft.com/office/officeart/2005/8/layout/vProcess5"/>
    <dgm:cxn modelId="{F9E1401F-1888-4FEE-9ED7-6A0828D39448}" type="presParOf" srcId="{1396E13A-2A55-4743-955C-BF1E4ED95C6F}" destId="{C7486D69-99FA-4B19-827F-841309B3A169}" srcOrd="5" destOrd="0" presId="urn:microsoft.com/office/officeart/2005/8/layout/vProcess5"/>
    <dgm:cxn modelId="{25E8BE6F-3C77-4198-82BA-E7107E6D1FD6}" type="presParOf" srcId="{1396E13A-2A55-4743-955C-BF1E4ED95C6F}" destId="{32915FD9-C1C8-48CF-A4CF-A162F8DC13FF}" srcOrd="6" destOrd="0" presId="urn:microsoft.com/office/officeart/2005/8/layout/vProcess5"/>
    <dgm:cxn modelId="{248A8E4E-6986-4C36-858E-3B94E0C4F4D6}" type="presParOf" srcId="{1396E13A-2A55-4743-955C-BF1E4ED95C6F}" destId="{555430F7-CA3E-4F4F-AA09-CD7CCDD36122}" srcOrd="7" destOrd="0" presId="urn:microsoft.com/office/officeart/2005/8/layout/vProcess5"/>
    <dgm:cxn modelId="{26D8707F-20A1-4E2E-95E2-15AA83989D8F}" type="presParOf" srcId="{1396E13A-2A55-4743-955C-BF1E4ED95C6F}" destId="{921FACD5-1E98-4CDF-9492-B2F13AAC4DA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lv-LV" sz="2000" i="1" dirty="0"/>
            <a:t>Tiek iekļautas projekta attiecināmās izmaksas, </a:t>
          </a:r>
        </a:p>
        <a:p>
          <a:pPr algn="l">
            <a:spcAft>
              <a:spcPct val="35000"/>
            </a:spcAft>
          </a:pPr>
          <a:r>
            <a:rPr lang="lv-LV" sz="2000" i="1" dirty="0"/>
            <a:t>kas </a:t>
          </a:r>
          <a:r>
            <a:rPr lang="lv-LV" sz="2000" i="1" u="none" dirty="0"/>
            <a:t>faktiski radušās pārskata periodā un par kurām veikti maksājumi līdz pārskata iesniegšanai</a:t>
          </a:r>
          <a:endParaRPr lang="lv-LV" sz="2000" b="0" i="1" u="none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7A0AB31A-87E3-40DB-ABAE-5CA01F9946A9}">
      <dgm:prSet custT="1"/>
      <dgm:spPr/>
      <dgm:t>
        <a:bodyPr/>
        <a:lstStyle/>
        <a:p>
          <a:r>
            <a:rPr lang="lv-LV" sz="2000" b="1" i="0" dirty="0"/>
            <a:t>Pārliecinieties</a:t>
          </a:r>
          <a:r>
            <a:rPr lang="lv-LV" sz="2000" i="1" dirty="0"/>
            <a:t>, vai finanšu atskaite aizpildīta aritmētiski pareizi un precīzi atspoguļo projekta faktiskās izmaksas pārskata periodā</a:t>
          </a:r>
        </a:p>
      </dgm:t>
    </dgm:pt>
    <dgm:pt modelId="{A3E22325-33BA-4EB2-A667-3514567476E4}" type="parTrans" cxnId="{36A8DB40-B5CE-4828-B6AD-248538ED4E09}">
      <dgm:prSet/>
      <dgm:spPr/>
      <dgm:t>
        <a:bodyPr/>
        <a:lstStyle/>
        <a:p>
          <a:endParaRPr lang="lv-LV"/>
        </a:p>
      </dgm:t>
    </dgm:pt>
    <dgm:pt modelId="{61CFEB5B-10A1-43E0-B3B3-422CC6134B92}" type="sibTrans" cxnId="{36A8DB40-B5CE-4828-B6AD-248538ED4E09}">
      <dgm:prSet/>
      <dgm:spPr/>
      <dgm:t>
        <a:bodyPr/>
        <a:lstStyle/>
        <a:p>
          <a:endParaRPr lang="lv-LV"/>
        </a:p>
      </dgm:t>
    </dgm:pt>
    <dgm:pt modelId="{AA7ECBA4-FAD8-46EB-B2A9-7F30452977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0" dirty="0"/>
            <a:t>P</a:t>
          </a:r>
          <a:r>
            <a:rPr lang="en-GB" sz="2000" b="1" i="0" dirty="0" err="1"/>
            <a:t>rojekti</a:t>
          </a:r>
          <a:r>
            <a:rPr lang="en-GB" sz="2000" b="1" i="0" dirty="0"/>
            <a:t>, </a:t>
          </a:r>
          <a:r>
            <a:rPr lang="lv-LV" sz="2000" b="1" i="0" dirty="0"/>
            <a:t>kas īsāki par 5 mēnešiem</a:t>
          </a:r>
          <a:r>
            <a:rPr lang="lv-LV" sz="2000" b="0" i="1" dirty="0"/>
            <a:t>, iesniedz tikai Noslēguma pārskatu, kura finanšu atskaitē iekļautas izmaksas par visu projekta īstenošanas periodu</a:t>
          </a:r>
          <a:endParaRPr lang="lv-LV" sz="2000" dirty="0"/>
        </a:p>
      </dgm:t>
    </dgm:pt>
    <dgm:pt modelId="{0885FA4C-8522-40E8-AB82-48BC86AF864A}" type="parTrans" cxnId="{1583D386-335C-4AFE-98AF-B585EE29993A}">
      <dgm:prSet/>
      <dgm:spPr/>
      <dgm:t>
        <a:bodyPr/>
        <a:lstStyle/>
        <a:p>
          <a:endParaRPr lang="lv-LV"/>
        </a:p>
      </dgm:t>
    </dgm:pt>
    <dgm:pt modelId="{31CA729E-0F3C-4E6A-9097-776C15189E48}" type="sibTrans" cxnId="{1583D386-335C-4AFE-98AF-B585EE29993A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840"/>
            </a:spcAft>
          </a:pPr>
          <a:r>
            <a:rPr lang="en-GB" sz="2000" b="0" i="1" dirty="0" err="1"/>
            <a:t>Projekta</a:t>
          </a:r>
          <a:r>
            <a:rPr lang="en-GB" sz="2000" b="0" i="1" dirty="0"/>
            <a:t> </a:t>
          </a:r>
          <a:r>
            <a:rPr lang="en-GB" sz="2000" b="0" i="1" dirty="0" err="1"/>
            <a:t>kopējās</a:t>
          </a:r>
          <a:r>
            <a:rPr lang="en-GB" sz="2000" b="0" i="1" dirty="0"/>
            <a:t> </a:t>
          </a:r>
          <a:r>
            <a:rPr lang="en-GB" sz="2000" b="0" i="1" dirty="0" err="1"/>
            <a:t>attiecināmās</a:t>
          </a:r>
          <a:r>
            <a:rPr lang="en-GB" sz="2000" b="0" i="1" dirty="0"/>
            <a:t> </a:t>
          </a:r>
          <a:r>
            <a:rPr lang="en-GB" sz="2000" b="0" i="1" dirty="0" err="1"/>
            <a:t>izmaksas</a:t>
          </a:r>
          <a:r>
            <a:rPr lang="en-GB" sz="2000" b="0" i="1" dirty="0"/>
            <a:t> </a:t>
          </a:r>
          <a:r>
            <a:rPr lang="lv-LV" sz="2000" b="0" i="1" dirty="0"/>
            <a:t>= </a:t>
          </a:r>
        </a:p>
        <a:p>
          <a:pPr>
            <a:spcAft>
              <a:spcPts val="0"/>
            </a:spcAft>
          </a:pPr>
          <a:r>
            <a:rPr lang="lv-LV" sz="2000" b="0" i="1" dirty="0"/>
            <a:t>S</a:t>
          </a:r>
          <a:r>
            <a:rPr lang="en-GB" sz="2000" b="0" i="1" dirty="0" err="1"/>
            <a:t>tarpposm</a:t>
          </a:r>
          <a:r>
            <a:rPr lang="lv-LV" sz="2000" b="0" i="1" dirty="0"/>
            <a:t>a pārskatā + Noslēguma pārskatā attiecinātās izmaksas</a:t>
          </a:r>
          <a:endParaRPr lang="lv-LV" sz="2000" b="1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EB2F5523-B173-48B2-BBB0-1224922E1811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CD45E110-222E-4177-B8E2-F55EEB5259ED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97654286-A638-4B54-9B0A-9D699EFA038B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08E7D886-05DB-4BCD-8A1A-021AEE531414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2A24BEA9-038A-4C72-8F03-BF9EC6DF458A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407EBA47-761D-4556-BC4D-A32FAEF53259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ACB568BB-EC1E-490D-A49E-8590F286912B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1A64EB38-671F-441F-858D-3611A86C4452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C9A593B-AA6B-41EC-998C-6C6BE96BBCED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CE975A9A-A535-4B30-BB31-E8B0BA0CDF6D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B0D5DC18-3E48-46E6-844B-B601F0B6C128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B840109-2EF2-4D33-B6C5-4246926FBB4B}" type="presOf" srcId="{31CA729E-0F3C-4E6A-9097-776C15189E48}" destId="{ACB568BB-EC1E-490D-A49E-8590F286912B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3A24331D-2A46-4BB9-98BA-810BD99F96EC}" type="presOf" srcId="{416DB221-AED0-4A53-A08A-0CD19B381D4C}" destId="{2A24BEA9-038A-4C72-8F03-BF9EC6DF458A}" srcOrd="0" destOrd="0" presId="urn:microsoft.com/office/officeart/2005/8/layout/vProcess5"/>
    <dgm:cxn modelId="{52EF0A25-AC4F-4CBA-ADA4-672554AA2EB9}" type="presOf" srcId="{7A0AB31A-87E3-40DB-ABAE-5CA01F9946A9}" destId="{08E7D886-05DB-4BCD-8A1A-021AEE531414}" srcOrd="0" destOrd="0" presId="urn:microsoft.com/office/officeart/2005/8/layout/vProcess5"/>
    <dgm:cxn modelId="{9434C92E-7B75-49D4-A944-8CFE7489D51D}" type="presOf" srcId="{AA7ECBA4-FAD8-46EB-B2A9-7F3045297704}" destId="{97654286-A638-4B54-9B0A-9D699EFA038B}" srcOrd="0" destOrd="0" presId="urn:microsoft.com/office/officeart/2005/8/layout/vProcess5"/>
    <dgm:cxn modelId="{36A8DB40-B5CE-4828-B6AD-248538ED4E09}" srcId="{8CEA7AD4-3039-4070-B98E-77D030D64A55}" destId="{7A0AB31A-87E3-40DB-ABAE-5CA01F9946A9}" srcOrd="3" destOrd="0" parTransId="{A3E22325-33BA-4EB2-A667-3514567476E4}" sibTransId="{61CFEB5B-10A1-43E0-B3B3-422CC6134B92}"/>
    <dgm:cxn modelId="{9D883769-A40F-492F-AEAB-D154BC3B983C}" type="presOf" srcId="{7A0AB31A-87E3-40DB-ABAE-5CA01F9946A9}" destId="{B0D5DC18-3E48-46E6-844B-B601F0B6C128}" srcOrd="1" destOrd="0" presId="urn:microsoft.com/office/officeart/2005/8/layout/vProcess5"/>
    <dgm:cxn modelId="{FFB7DB4C-ADBF-4E77-A975-C036351C833F}" type="presOf" srcId="{68A37103-3736-498C-B427-8223FC8FF964}" destId="{407EBA47-761D-4556-BC4D-A32FAEF53259}" srcOrd="0" destOrd="0" presId="urn:microsoft.com/office/officeart/2005/8/layout/vProcess5"/>
    <dgm:cxn modelId="{CB931A70-5922-4A9C-A650-D539170399BA}" type="presOf" srcId="{5816C078-69AC-4EF5-8C27-40CD92226E90}" destId="{CD45E110-222E-4177-B8E2-F55EEB5259ED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1583D386-335C-4AFE-98AF-B585EE29993A}" srcId="{8CEA7AD4-3039-4070-B98E-77D030D64A55}" destId="{AA7ECBA4-FAD8-46EB-B2A9-7F3045297704}" srcOrd="2" destOrd="0" parTransId="{0885FA4C-8522-40E8-AB82-48BC86AF864A}" sibTransId="{31CA729E-0F3C-4E6A-9097-776C15189E48}"/>
    <dgm:cxn modelId="{46728C92-CDBB-42BD-BCEF-8625CDB39053}" type="presOf" srcId="{5816C078-69AC-4EF5-8C27-40CD92226E90}" destId="{FC9A593B-AA6B-41EC-998C-6C6BE96BBCED}" srcOrd="1" destOrd="0" presId="urn:microsoft.com/office/officeart/2005/8/layout/vProcess5"/>
    <dgm:cxn modelId="{AF0B8194-E122-40DC-8E74-0F6A34651F98}" type="presOf" srcId="{A840C4A4-E34E-4527-81D0-965DF2B017BB}" destId="{1A64EB38-671F-441F-858D-3611A86C4452}" srcOrd="1" destOrd="0" presId="urn:microsoft.com/office/officeart/2005/8/layout/vProcess5"/>
    <dgm:cxn modelId="{7027F9DC-C6CB-4092-8653-7B0A015F691E}" type="presOf" srcId="{A840C4A4-E34E-4527-81D0-965DF2B017BB}" destId="{EB2F5523-B173-48B2-BBB0-1224922E1811}" srcOrd="0" destOrd="0" presId="urn:microsoft.com/office/officeart/2005/8/layout/vProcess5"/>
    <dgm:cxn modelId="{F9BCA2E8-49CD-4862-8C88-6718A322F55E}" type="presOf" srcId="{AA7ECBA4-FAD8-46EB-B2A9-7F3045297704}" destId="{CE975A9A-A535-4B30-BB31-E8B0BA0CDF6D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58F0B58-F8C5-45E2-B944-A0433C07E533}" type="presParOf" srcId="{1396E13A-2A55-4743-955C-BF1E4ED95C6F}" destId="{EB2F5523-B173-48B2-BBB0-1224922E1811}" srcOrd="1" destOrd="0" presId="urn:microsoft.com/office/officeart/2005/8/layout/vProcess5"/>
    <dgm:cxn modelId="{2552030D-EC63-4EBD-9510-AEC715813D4F}" type="presParOf" srcId="{1396E13A-2A55-4743-955C-BF1E4ED95C6F}" destId="{CD45E110-222E-4177-B8E2-F55EEB5259ED}" srcOrd="2" destOrd="0" presId="urn:microsoft.com/office/officeart/2005/8/layout/vProcess5"/>
    <dgm:cxn modelId="{CFF2D084-37A7-488D-8CA8-8B2FD2FB7935}" type="presParOf" srcId="{1396E13A-2A55-4743-955C-BF1E4ED95C6F}" destId="{97654286-A638-4B54-9B0A-9D699EFA038B}" srcOrd="3" destOrd="0" presId="urn:microsoft.com/office/officeart/2005/8/layout/vProcess5"/>
    <dgm:cxn modelId="{AC511783-EA12-40D0-AFA0-E61558C86883}" type="presParOf" srcId="{1396E13A-2A55-4743-955C-BF1E4ED95C6F}" destId="{08E7D886-05DB-4BCD-8A1A-021AEE531414}" srcOrd="4" destOrd="0" presId="urn:microsoft.com/office/officeart/2005/8/layout/vProcess5"/>
    <dgm:cxn modelId="{1E70E49A-1F20-4062-BCBD-0CA3773D5131}" type="presParOf" srcId="{1396E13A-2A55-4743-955C-BF1E4ED95C6F}" destId="{2A24BEA9-038A-4C72-8F03-BF9EC6DF458A}" srcOrd="5" destOrd="0" presId="urn:microsoft.com/office/officeart/2005/8/layout/vProcess5"/>
    <dgm:cxn modelId="{3DF1FD12-1CE8-42FF-9983-24C4635FF0C8}" type="presParOf" srcId="{1396E13A-2A55-4743-955C-BF1E4ED95C6F}" destId="{407EBA47-761D-4556-BC4D-A32FAEF53259}" srcOrd="6" destOrd="0" presId="urn:microsoft.com/office/officeart/2005/8/layout/vProcess5"/>
    <dgm:cxn modelId="{0BC221A3-54C0-4639-9F8E-9463FE98EB19}" type="presParOf" srcId="{1396E13A-2A55-4743-955C-BF1E4ED95C6F}" destId="{ACB568BB-EC1E-490D-A49E-8590F286912B}" srcOrd="7" destOrd="0" presId="urn:microsoft.com/office/officeart/2005/8/layout/vProcess5"/>
    <dgm:cxn modelId="{324A5DCE-EAE4-4D05-9C31-0DB684C5B22B}" type="presParOf" srcId="{1396E13A-2A55-4743-955C-BF1E4ED95C6F}" destId="{1A64EB38-671F-441F-858D-3611A86C4452}" srcOrd="8" destOrd="0" presId="urn:microsoft.com/office/officeart/2005/8/layout/vProcess5"/>
    <dgm:cxn modelId="{F4C2F284-3A30-4929-89E1-3EFAE59F0E5A}" type="presParOf" srcId="{1396E13A-2A55-4743-955C-BF1E4ED95C6F}" destId="{FC9A593B-AA6B-41EC-998C-6C6BE96BBCED}" srcOrd="9" destOrd="0" presId="urn:microsoft.com/office/officeart/2005/8/layout/vProcess5"/>
    <dgm:cxn modelId="{63186D68-713E-494D-8D2A-10BB1F13D1FE}" type="presParOf" srcId="{1396E13A-2A55-4743-955C-BF1E4ED95C6F}" destId="{CE975A9A-A535-4B30-BB31-E8B0BA0CDF6D}" srcOrd="10" destOrd="0" presId="urn:microsoft.com/office/officeart/2005/8/layout/vProcess5"/>
    <dgm:cxn modelId="{5D201F45-6D6B-4C5B-A748-5683DAE2B8EB}" type="presParOf" srcId="{1396E13A-2A55-4743-955C-BF1E4ED95C6F}" destId="{B0D5DC18-3E48-46E6-844B-B601F0B6C12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Projekta Valsts kases konta izdruka par maksājumiem, kas iekļauti pārskata perioda finanšu atskaitē</a:t>
          </a:r>
          <a:endParaRPr lang="lv-LV" sz="2000" b="0" i="1" u="none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7A0AB31A-87E3-40DB-ABAE-5CA01F9946A9}">
      <dgm:prSet custT="1"/>
      <dgm:spPr/>
      <dgm:t>
        <a:bodyPr/>
        <a:lstStyle/>
        <a:p>
          <a:r>
            <a:rPr lang="lv-LV" sz="2000" b="1" i="0" dirty="0"/>
            <a:t>UZMANĪBU! </a:t>
          </a:r>
          <a:r>
            <a:rPr lang="lv-LV" sz="2000" b="0" i="1" dirty="0"/>
            <a:t>Pielikumus, kas jau iesniegti pie Starpposma pārskata, pie Noslēguma pārskata finanšu atskaites atkārtoti nav jāiesniedz</a:t>
          </a:r>
          <a:endParaRPr lang="lv-LV" sz="2000" i="1" dirty="0"/>
        </a:p>
      </dgm:t>
    </dgm:pt>
    <dgm:pt modelId="{A3E22325-33BA-4EB2-A667-3514567476E4}" type="parTrans" cxnId="{36A8DB40-B5CE-4828-B6AD-248538ED4E09}">
      <dgm:prSet/>
      <dgm:spPr/>
      <dgm:t>
        <a:bodyPr/>
        <a:lstStyle/>
        <a:p>
          <a:endParaRPr lang="lv-LV"/>
        </a:p>
      </dgm:t>
    </dgm:pt>
    <dgm:pt modelId="{61CFEB5B-10A1-43E0-B3B3-422CC6134B92}" type="sibTrans" cxnId="{36A8DB40-B5CE-4828-B6AD-248538ED4E09}">
      <dgm:prSet/>
      <dgm:spPr/>
      <dgm:t>
        <a:bodyPr/>
        <a:lstStyle/>
        <a:p>
          <a:endParaRPr lang="lv-LV"/>
        </a:p>
      </dgm:t>
    </dgm:pt>
    <dgm:pt modelId="{AA7ECBA4-FAD8-46EB-B2A9-7F30452977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Projekta izmaksas pamatojošie darījumu </a:t>
          </a:r>
          <a:r>
            <a:rPr lang="lv-LV" sz="2000" i="1" u="none" dirty="0"/>
            <a:t>dokumenti </a:t>
          </a:r>
          <a:r>
            <a:rPr lang="lv-LV" sz="2000" i="1" dirty="0"/>
            <a:t>par pārskata periodu, kas sakārtoti atbilstoši budžeta pozīciju (un finanšu atskaites) numerācijai </a:t>
          </a:r>
          <a:r>
            <a:rPr lang="lv-LV" sz="2000" i="1" dirty="0">
              <a:hlinkClick xmlns:r="http://schemas.openxmlformats.org/officeDocument/2006/relationships" r:id="rId1"/>
            </a:rPr>
            <a:t>https://www.sif.gov.lv/lv/media/1315/download</a:t>
          </a:r>
          <a:r>
            <a:rPr lang="lv-LV" sz="2000" i="1" dirty="0"/>
            <a:t> </a:t>
          </a:r>
          <a:endParaRPr lang="lv-LV" sz="2000" dirty="0"/>
        </a:p>
      </dgm:t>
    </dgm:pt>
    <dgm:pt modelId="{0885FA4C-8522-40E8-AB82-48BC86AF864A}" type="parTrans" cxnId="{1583D386-335C-4AFE-98AF-B585EE29993A}">
      <dgm:prSet/>
      <dgm:spPr/>
      <dgm:t>
        <a:bodyPr/>
        <a:lstStyle/>
        <a:p>
          <a:endParaRPr lang="lv-LV"/>
        </a:p>
      </dgm:t>
    </dgm:pt>
    <dgm:pt modelId="{31CA729E-0F3C-4E6A-9097-776C15189E48}" type="sibTrans" cxnId="{1583D386-335C-4AFE-98AF-B585EE29993A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No organizācijas komercbankas konta veiktos un finanšu atskaitē iekļautos projekta maksājumus apliecinoši dokumenti (ja attiecināms) </a:t>
          </a:r>
          <a:endParaRPr lang="lv-LV" sz="2000" b="1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5C455A43-C358-4516-B045-87EC4F03FDFC}" type="pres">
      <dgm:prSet presAssocID="{8CEA7AD4-3039-4070-B98E-77D030D64A55}" presName="FourNodes_1" presStyleLbl="node1" presStyleIdx="0" presStyleCnt="4" custScaleY="77716" custLinFactNeighborY="-6019">
        <dgm:presLayoutVars>
          <dgm:bulletEnabled val="1"/>
        </dgm:presLayoutVars>
      </dgm:prSet>
      <dgm:spPr/>
    </dgm:pt>
    <dgm:pt modelId="{EC31C5CA-88F3-4576-BC9A-622E1CA4DDB9}" type="pres">
      <dgm:prSet presAssocID="{8CEA7AD4-3039-4070-B98E-77D030D64A55}" presName="FourNodes_2" presStyleLbl="node1" presStyleIdx="1" presStyleCnt="4" custLinFactNeighborX="218" custLinFactNeighborY="-22706">
        <dgm:presLayoutVars>
          <dgm:bulletEnabled val="1"/>
        </dgm:presLayoutVars>
      </dgm:prSet>
      <dgm:spPr/>
    </dgm:pt>
    <dgm:pt modelId="{D62838D9-7FE4-4D32-9466-1AD3CD3D5C6A}" type="pres">
      <dgm:prSet presAssocID="{8CEA7AD4-3039-4070-B98E-77D030D64A55}" presName="FourNodes_3" presStyleLbl="node1" presStyleIdx="2" presStyleCnt="4" custScaleY="130185" custLinFactNeighborX="45" custLinFactNeighborY="-12897">
        <dgm:presLayoutVars>
          <dgm:bulletEnabled val="1"/>
        </dgm:presLayoutVars>
      </dgm:prSet>
      <dgm:spPr/>
    </dgm:pt>
    <dgm:pt modelId="{6EFFDF4F-95DC-47C6-87A0-88A638C4B8C0}" type="pres">
      <dgm:prSet presAssocID="{8CEA7AD4-3039-4070-B98E-77D030D64A55}" presName="FourNodes_4" presStyleLbl="node1" presStyleIdx="3" presStyleCnt="4" custLinFactNeighborY="8598">
        <dgm:presLayoutVars>
          <dgm:bulletEnabled val="1"/>
        </dgm:presLayoutVars>
      </dgm:prSet>
      <dgm:spPr/>
    </dgm:pt>
    <dgm:pt modelId="{76FA9085-E780-4CB7-A786-FF2BBE856155}" type="pres">
      <dgm:prSet presAssocID="{8CEA7AD4-3039-4070-B98E-77D030D64A55}" presName="FourConn_1-2" presStyleLbl="fgAccFollowNode1" presStyleIdx="0" presStyleCnt="3" custLinFactNeighborX="-2646" custLinFactNeighborY="-13228">
        <dgm:presLayoutVars>
          <dgm:bulletEnabled val="1"/>
        </dgm:presLayoutVars>
      </dgm:prSet>
      <dgm:spPr/>
    </dgm:pt>
    <dgm:pt modelId="{99E966AE-96C4-463D-A3A5-79FF35276C68}" type="pres">
      <dgm:prSet presAssocID="{8CEA7AD4-3039-4070-B98E-77D030D64A55}" presName="FourConn_2-3" presStyleLbl="fgAccFollowNode1" presStyleIdx="1" presStyleCnt="3" custLinFactNeighborX="0" custLinFactNeighborY="-20759">
        <dgm:presLayoutVars>
          <dgm:bulletEnabled val="1"/>
        </dgm:presLayoutVars>
      </dgm:prSet>
      <dgm:spPr/>
    </dgm:pt>
    <dgm:pt modelId="{26CFAFC0-8EEE-47D6-9FB6-2F17E8662CF3}" type="pres">
      <dgm:prSet presAssocID="{8CEA7AD4-3039-4070-B98E-77D030D64A55}" presName="FourConn_3-4" presStyleLbl="fgAccFollowNode1" presStyleIdx="2" presStyleCnt="3" custLinFactNeighborX="551" custLinFactNeighborY="18519">
        <dgm:presLayoutVars>
          <dgm:bulletEnabled val="1"/>
        </dgm:presLayoutVars>
      </dgm:prSet>
      <dgm:spPr/>
    </dgm:pt>
    <dgm:pt modelId="{F0AC072C-F7AD-43AE-BE82-2835DBECBC1C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6FC2986-E903-4440-9CA1-44C35D1A071D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B535BF5C-26A0-4E10-909A-0322CF3ADE1B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81B2E9E7-6AF1-4383-B31D-66C79E6BC898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133B681C-F871-486B-90B9-A863ED6FD2EF}" type="presOf" srcId="{7A0AB31A-87E3-40DB-ABAE-5CA01F9946A9}" destId="{81B2E9E7-6AF1-4383-B31D-66C79E6BC898}" srcOrd="1" destOrd="0" presId="urn:microsoft.com/office/officeart/2005/8/layout/vProcess5"/>
    <dgm:cxn modelId="{36A8DB40-B5CE-4828-B6AD-248538ED4E09}" srcId="{8CEA7AD4-3039-4070-B98E-77D030D64A55}" destId="{7A0AB31A-87E3-40DB-ABAE-5CA01F9946A9}" srcOrd="3" destOrd="0" parTransId="{A3E22325-33BA-4EB2-A667-3514567476E4}" sibTransId="{61CFEB5B-10A1-43E0-B3B3-422CC6134B92}"/>
    <dgm:cxn modelId="{258A845E-F748-4498-881F-703AA83F26B1}" type="presOf" srcId="{7A0AB31A-87E3-40DB-ABAE-5CA01F9946A9}" destId="{6EFFDF4F-95DC-47C6-87A0-88A638C4B8C0}" srcOrd="0" destOrd="0" presId="urn:microsoft.com/office/officeart/2005/8/layout/vProcess5"/>
    <dgm:cxn modelId="{AFDCDF6D-7F3E-40FC-B609-9B8AC91A8E6A}" type="presOf" srcId="{68A37103-3736-498C-B427-8223FC8FF964}" destId="{99E966AE-96C4-463D-A3A5-79FF35276C68}" srcOrd="0" destOrd="0" presId="urn:microsoft.com/office/officeart/2005/8/layout/vProcess5"/>
    <dgm:cxn modelId="{4F240B53-D0C2-4E4F-B7F2-577E1A25714E}" type="presOf" srcId="{5816C078-69AC-4EF5-8C27-40CD92226E90}" destId="{EC31C5CA-88F3-4576-BC9A-622E1CA4DDB9}" srcOrd="0" destOrd="0" presId="urn:microsoft.com/office/officeart/2005/8/layout/vProcess5"/>
    <dgm:cxn modelId="{FBBA2D78-84E2-4281-B6BE-87B52297D279}" type="presOf" srcId="{A840C4A4-E34E-4527-81D0-965DF2B017BB}" destId="{F0AC072C-F7AD-43AE-BE82-2835DBECBC1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1583D386-335C-4AFE-98AF-B585EE29993A}" srcId="{8CEA7AD4-3039-4070-B98E-77D030D64A55}" destId="{AA7ECBA4-FAD8-46EB-B2A9-7F3045297704}" srcOrd="2" destOrd="0" parTransId="{0885FA4C-8522-40E8-AB82-48BC86AF864A}" sibTransId="{31CA729E-0F3C-4E6A-9097-776C15189E48}"/>
    <dgm:cxn modelId="{80B3D986-CD61-4233-AA6E-330939928E67}" type="presOf" srcId="{5816C078-69AC-4EF5-8C27-40CD92226E90}" destId="{F6FC2986-E903-4440-9CA1-44C35D1A071D}" srcOrd="1" destOrd="0" presId="urn:microsoft.com/office/officeart/2005/8/layout/vProcess5"/>
    <dgm:cxn modelId="{62509A9E-05DE-4E20-8000-858B0FBEF940}" type="presOf" srcId="{416DB221-AED0-4A53-A08A-0CD19B381D4C}" destId="{76FA9085-E780-4CB7-A786-FF2BBE856155}" srcOrd="0" destOrd="0" presId="urn:microsoft.com/office/officeart/2005/8/layout/vProcess5"/>
    <dgm:cxn modelId="{581B77D9-9BA2-42A8-B6C0-74DE95698ACA}" type="presOf" srcId="{AA7ECBA4-FAD8-46EB-B2A9-7F3045297704}" destId="{B535BF5C-26A0-4E10-909A-0322CF3ADE1B}" srcOrd="1" destOrd="0" presId="urn:microsoft.com/office/officeart/2005/8/layout/vProcess5"/>
    <dgm:cxn modelId="{E6C18EE3-480F-4C96-9211-CB520E6BCCEB}" type="presOf" srcId="{A840C4A4-E34E-4527-81D0-965DF2B017BB}" destId="{5C455A43-C358-4516-B045-87EC4F03FDFC}" srcOrd="0" destOrd="0" presId="urn:microsoft.com/office/officeart/2005/8/layout/vProcess5"/>
    <dgm:cxn modelId="{0DD6A9E5-8337-4527-B398-9CD257909BA4}" type="presOf" srcId="{31CA729E-0F3C-4E6A-9097-776C15189E48}" destId="{26CFAFC0-8EEE-47D6-9FB6-2F17E8662CF3}" srcOrd="0" destOrd="0" presId="urn:microsoft.com/office/officeart/2005/8/layout/vProcess5"/>
    <dgm:cxn modelId="{1B68B4E6-C5C8-4C2B-95A4-FBA0D65C52F7}" type="presOf" srcId="{AA7ECBA4-FAD8-46EB-B2A9-7F3045297704}" destId="{D62838D9-7FE4-4D32-9466-1AD3CD3D5C6A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E36AC659-C8F5-481F-AF2A-9743B942C631}" type="presParOf" srcId="{1396E13A-2A55-4743-955C-BF1E4ED95C6F}" destId="{5C455A43-C358-4516-B045-87EC4F03FDFC}" srcOrd="1" destOrd="0" presId="urn:microsoft.com/office/officeart/2005/8/layout/vProcess5"/>
    <dgm:cxn modelId="{92EA4381-5563-4961-95D7-9EA2CEB12F37}" type="presParOf" srcId="{1396E13A-2A55-4743-955C-BF1E4ED95C6F}" destId="{EC31C5CA-88F3-4576-BC9A-622E1CA4DDB9}" srcOrd="2" destOrd="0" presId="urn:microsoft.com/office/officeart/2005/8/layout/vProcess5"/>
    <dgm:cxn modelId="{86E0C93F-506E-4E65-A027-73C8E1E0E8B4}" type="presParOf" srcId="{1396E13A-2A55-4743-955C-BF1E4ED95C6F}" destId="{D62838D9-7FE4-4D32-9466-1AD3CD3D5C6A}" srcOrd="3" destOrd="0" presId="urn:microsoft.com/office/officeart/2005/8/layout/vProcess5"/>
    <dgm:cxn modelId="{B4B2B891-73DC-470E-AB07-10480EDED1C1}" type="presParOf" srcId="{1396E13A-2A55-4743-955C-BF1E4ED95C6F}" destId="{6EFFDF4F-95DC-47C6-87A0-88A638C4B8C0}" srcOrd="4" destOrd="0" presId="urn:microsoft.com/office/officeart/2005/8/layout/vProcess5"/>
    <dgm:cxn modelId="{B6D0A49B-0CD4-44C6-92E9-237DD6531503}" type="presParOf" srcId="{1396E13A-2A55-4743-955C-BF1E4ED95C6F}" destId="{76FA9085-E780-4CB7-A786-FF2BBE856155}" srcOrd="5" destOrd="0" presId="urn:microsoft.com/office/officeart/2005/8/layout/vProcess5"/>
    <dgm:cxn modelId="{0379D7FB-33A3-4C98-B059-8CBB0985600B}" type="presParOf" srcId="{1396E13A-2A55-4743-955C-BF1E4ED95C6F}" destId="{99E966AE-96C4-463D-A3A5-79FF35276C68}" srcOrd="6" destOrd="0" presId="urn:microsoft.com/office/officeart/2005/8/layout/vProcess5"/>
    <dgm:cxn modelId="{C6B01C48-7E78-478F-A73F-0E974C4D36CF}" type="presParOf" srcId="{1396E13A-2A55-4743-955C-BF1E4ED95C6F}" destId="{26CFAFC0-8EEE-47D6-9FB6-2F17E8662CF3}" srcOrd="7" destOrd="0" presId="urn:microsoft.com/office/officeart/2005/8/layout/vProcess5"/>
    <dgm:cxn modelId="{12FD1C90-9CB4-4F6B-A109-459D18D2EBA1}" type="presParOf" srcId="{1396E13A-2A55-4743-955C-BF1E4ED95C6F}" destId="{F0AC072C-F7AD-43AE-BE82-2835DBECBC1C}" srcOrd="8" destOrd="0" presId="urn:microsoft.com/office/officeart/2005/8/layout/vProcess5"/>
    <dgm:cxn modelId="{4E0CF0FB-DE25-4FD2-B8A9-9F72FA5B9A7D}" type="presParOf" srcId="{1396E13A-2A55-4743-955C-BF1E4ED95C6F}" destId="{F6FC2986-E903-4440-9CA1-44C35D1A071D}" srcOrd="9" destOrd="0" presId="urn:microsoft.com/office/officeart/2005/8/layout/vProcess5"/>
    <dgm:cxn modelId="{A95822F9-BA1E-43C9-9CED-9813A0DAF52C}" type="presParOf" srcId="{1396E13A-2A55-4743-955C-BF1E4ED95C6F}" destId="{B535BF5C-26A0-4E10-909A-0322CF3ADE1B}" srcOrd="10" destOrd="0" presId="urn:microsoft.com/office/officeart/2005/8/layout/vProcess5"/>
    <dgm:cxn modelId="{9B9EE9E4-3355-4043-8B97-E7B22DC99BE8}" type="presParOf" srcId="{1396E13A-2A55-4743-955C-BF1E4ED95C6F}" destId="{81B2E9E7-6AF1-4383-B31D-66C79E6BC89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Dublējot Valsts kases konta (VKK) izdruku par pārskata periodā veiktajiem projekta maksājumiem, PAPILDUS tiek iesniegti arī atsevišķi VKK maksājumu uzdevumi</a:t>
          </a:r>
          <a:endParaRPr lang="lv-LV" sz="2000" b="0" i="1" u="none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7A0AB31A-87E3-40DB-ABAE-5CA01F9946A9}">
      <dgm:prSet custT="1"/>
      <dgm:spPr/>
      <dgm:t>
        <a:bodyPr/>
        <a:lstStyle/>
        <a:p>
          <a:r>
            <a:rPr lang="lv-LV" sz="2000" b="0" i="1" dirty="0"/>
            <a:t>Daļēji no projekta apmaksātiem rēķiniem nav norādīta uz projektu attiecināmā rēķina izmaksu daļa</a:t>
          </a:r>
          <a:endParaRPr lang="lv-LV" sz="2000" i="1" dirty="0"/>
        </a:p>
      </dgm:t>
    </dgm:pt>
    <dgm:pt modelId="{A3E22325-33BA-4EB2-A667-3514567476E4}" type="parTrans" cxnId="{36A8DB40-B5CE-4828-B6AD-248538ED4E09}">
      <dgm:prSet/>
      <dgm:spPr/>
      <dgm:t>
        <a:bodyPr/>
        <a:lstStyle/>
        <a:p>
          <a:endParaRPr lang="lv-LV"/>
        </a:p>
      </dgm:t>
    </dgm:pt>
    <dgm:pt modelId="{61CFEB5B-10A1-43E0-B3B3-422CC6134B92}" type="sibTrans" cxnId="{36A8DB40-B5CE-4828-B6AD-248538ED4E09}">
      <dgm:prSet/>
      <dgm:spPr/>
      <dgm:t>
        <a:bodyPr/>
        <a:lstStyle/>
        <a:p>
          <a:endParaRPr lang="lv-LV"/>
        </a:p>
      </dgm:t>
    </dgm:pt>
    <dgm:pt modelId="{AA7ECBA4-FAD8-46EB-B2A9-7F30452977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Transporta izmaksas nav pamatotas ar maršruta lapām, kuras satur informāciju par braucienu laiku (datumu), maršrutu (vietas, km), nolūku (saistību ar projekta aktivitāti)</a:t>
          </a:r>
          <a:endParaRPr lang="lv-LV" sz="2000" dirty="0"/>
        </a:p>
      </dgm:t>
    </dgm:pt>
    <dgm:pt modelId="{0885FA4C-8522-40E8-AB82-48BC86AF864A}" type="parTrans" cxnId="{1583D386-335C-4AFE-98AF-B585EE29993A}">
      <dgm:prSet/>
      <dgm:spPr/>
      <dgm:t>
        <a:bodyPr/>
        <a:lstStyle/>
        <a:p>
          <a:endParaRPr lang="lv-LV"/>
        </a:p>
      </dgm:t>
    </dgm:pt>
    <dgm:pt modelId="{31CA729E-0F3C-4E6A-9097-776C15189E48}" type="sibTrans" cxnId="{1583D386-335C-4AFE-98AF-B585EE29993A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Iesniegti neparakstīti izmaksas pamatojošie dokumenti, kam nav juridiska spēka – algu aprēķinu saraksti, pieņemšanas-nodošanas akti, rīkojumi, maršruta lapas utt.</a:t>
          </a:r>
          <a:endParaRPr lang="lv-LV" sz="2000" b="1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5C455A43-C358-4516-B045-87EC4F03FDFC}" type="pres">
      <dgm:prSet presAssocID="{8CEA7AD4-3039-4070-B98E-77D030D64A55}" presName="FourNodes_1" presStyleLbl="node1" presStyleIdx="0" presStyleCnt="4" custScaleX="107630">
        <dgm:presLayoutVars>
          <dgm:bulletEnabled val="1"/>
        </dgm:presLayoutVars>
      </dgm:prSet>
      <dgm:spPr/>
    </dgm:pt>
    <dgm:pt modelId="{EC31C5CA-88F3-4576-BC9A-622E1CA4DDB9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D62838D9-7FE4-4D32-9466-1AD3CD3D5C6A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6EFFDF4F-95DC-47C6-87A0-88A638C4B8C0}" type="pres">
      <dgm:prSet presAssocID="{8CEA7AD4-3039-4070-B98E-77D030D64A55}" presName="FourNodes_4" presStyleLbl="node1" presStyleIdx="3" presStyleCnt="4" custLinFactNeighborY="0">
        <dgm:presLayoutVars>
          <dgm:bulletEnabled val="1"/>
        </dgm:presLayoutVars>
      </dgm:prSet>
      <dgm:spPr/>
    </dgm:pt>
    <dgm:pt modelId="{76FA9085-E780-4CB7-A786-FF2BBE856155}" type="pres">
      <dgm:prSet presAssocID="{8CEA7AD4-3039-4070-B98E-77D030D64A55}" presName="FourConn_1-2" presStyleLbl="fgAccFollowNode1" presStyleIdx="0" presStyleCnt="3" custLinFactNeighborY="18519">
        <dgm:presLayoutVars>
          <dgm:bulletEnabled val="1"/>
        </dgm:presLayoutVars>
      </dgm:prSet>
      <dgm:spPr/>
    </dgm:pt>
    <dgm:pt modelId="{99E966AE-96C4-463D-A3A5-79FF35276C68}" type="pres">
      <dgm:prSet presAssocID="{8CEA7AD4-3039-4070-B98E-77D030D64A55}" presName="FourConn_2-3" presStyleLbl="fgAccFollowNode1" presStyleIdx="1" presStyleCnt="3" custLinFactNeighborX="-1323" custLinFactNeighborY="16280">
        <dgm:presLayoutVars>
          <dgm:bulletEnabled val="1"/>
        </dgm:presLayoutVars>
      </dgm:prSet>
      <dgm:spPr/>
    </dgm:pt>
    <dgm:pt modelId="{26CFAFC0-8EEE-47D6-9FB6-2F17E8662CF3}" type="pres">
      <dgm:prSet presAssocID="{8CEA7AD4-3039-4070-B98E-77D030D64A55}" presName="FourConn_3-4" presStyleLbl="fgAccFollowNode1" presStyleIdx="2" presStyleCnt="3" custLinFactNeighborX="551" custLinFactNeighborY="18519">
        <dgm:presLayoutVars>
          <dgm:bulletEnabled val="1"/>
        </dgm:presLayoutVars>
      </dgm:prSet>
      <dgm:spPr/>
    </dgm:pt>
    <dgm:pt modelId="{F0AC072C-F7AD-43AE-BE82-2835DBECBC1C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6FC2986-E903-4440-9CA1-44C35D1A071D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B535BF5C-26A0-4E10-909A-0322CF3ADE1B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81B2E9E7-6AF1-4383-B31D-66C79E6BC898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133B681C-F871-486B-90B9-A863ED6FD2EF}" type="presOf" srcId="{7A0AB31A-87E3-40DB-ABAE-5CA01F9946A9}" destId="{81B2E9E7-6AF1-4383-B31D-66C79E6BC898}" srcOrd="1" destOrd="0" presId="urn:microsoft.com/office/officeart/2005/8/layout/vProcess5"/>
    <dgm:cxn modelId="{36A8DB40-B5CE-4828-B6AD-248538ED4E09}" srcId="{8CEA7AD4-3039-4070-B98E-77D030D64A55}" destId="{7A0AB31A-87E3-40DB-ABAE-5CA01F9946A9}" srcOrd="3" destOrd="0" parTransId="{A3E22325-33BA-4EB2-A667-3514567476E4}" sibTransId="{61CFEB5B-10A1-43E0-B3B3-422CC6134B92}"/>
    <dgm:cxn modelId="{258A845E-F748-4498-881F-703AA83F26B1}" type="presOf" srcId="{7A0AB31A-87E3-40DB-ABAE-5CA01F9946A9}" destId="{6EFFDF4F-95DC-47C6-87A0-88A638C4B8C0}" srcOrd="0" destOrd="0" presId="urn:microsoft.com/office/officeart/2005/8/layout/vProcess5"/>
    <dgm:cxn modelId="{AFDCDF6D-7F3E-40FC-B609-9B8AC91A8E6A}" type="presOf" srcId="{68A37103-3736-498C-B427-8223FC8FF964}" destId="{99E966AE-96C4-463D-A3A5-79FF35276C68}" srcOrd="0" destOrd="0" presId="urn:microsoft.com/office/officeart/2005/8/layout/vProcess5"/>
    <dgm:cxn modelId="{4F240B53-D0C2-4E4F-B7F2-577E1A25714E}" type="presOf" srcId="{5816C078-69AC-4EF5-8C27-40CD92226E90}" destId="{EC31C5CA-88F3-4576-BC9A-622E1CA4DDB9}" srcOrd="0" destOrd="0" presId="urn:microsoft.com/office/officeart/2005/8/layout/vProcess5"/>
    <dgm:cxn modelId="{FBBA2D78-84E2-4281-B6BE-87B52297D279}" type="presOf" srcId="{A840C4A4-E34E-4527-81D0-965DF2B017BB}" destId="{F0AC072C-F7AD-43AE-BE82-2835DBECBC1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1583D386-335C-4AFE-98AF-B585EE29993A}" srcId="{8CEA7AD4-3039-4070-B98E-77D030D64A55}" destId="{AA7ECBA4-FAD8-46EB-B2A9-7F3045297704}" srcOrd="2" destOrd="0" parTransId="{0885FA4C-8522-40E8-AB82-48BC86AF864A}" sibTransId="{31CA729E-0F3C-4E6A-9097-776C15189E48}"/>
    <dgm:cxn modelId="{80B3D986-CD61-4233-AA6E-330939928E67}" type="presOf" srcId="{5816C078-69AC-4EF5-8C27-40CD92226E90}" destId="{F6FC2986-E903-4440-9CA1-44C35D1A071D}" srcOrd="1" destOrd="0" presId="urn:microsoft.com/office/officeart/2005/8/layout/vProcess5"/>
    <dgm:cxn modelId="{62509A9E-05DE-4E20-8000-858B0FBEF940}" type="presOf" srcId="{416DB221-AED0-4A53-A08A-0CD19B381D4C}" destId="{76FA9085-E780-4CB7-A786-FF2BBE856155}" srcOrd="0" destOrd="0" presId="urn:microsoft.com/office/officeart/2005/8/layout/vProcess5"/>
    <dgm:cxn modelId="{581B77D9-9BA2-42A8-B6C0-74DE95698ACA}" type="presOf" srcId="{AA7ECBA4-FAD8-46EB-B2A9-7F3045297704}" destId="{B535BF5C-26A0-4E10-909A-0322CF3ADE1B}" srcOrd="1" destOrd="0" presId="urn:microsoft.com/office/officeart/2005/8/layout/vProcess5"/>
    <dgm:cxn modelId="{E6C18EE3-480F-4C96-9211-CB520E6BCCEB}" type="presOf" srcId="{A840C4A4-E34E-4527-81D0-965DF2B017BB}" destId="{5C455A43-C358-4516-B045-87EC4F03FDFC}" srcOrd="0" destOrd="0" presId="urn:microsoft.com/office/officeart/2005/8/layout/vProcess5"/>
    <dgm:cxn modelId="{0DD6A9E5-8337-4527-B398-9CD257909BA4}" type="presOf" srcId="{31CA729E-0F3C-4E6A-9097-776C15189E48}" destId="{26CFAFC0-8EEE-47D6-9FB6-2F17E8662CF3}" srcOrd="0" destOrd="0" presId="urn:microsoft.com/office/officeart/2005/8/layout/vProcess5"/>
    <dgm:cxn modelId="{1B68B4E6-C5C8-4C2B-95A4-FBA0D65C52F7}" type="presOf" srcId="{AA7ECBA4-FAD8-46EB-B2A9-7F3045297704}" destId="{D62838D9-7FE4-4D32-9466-1AD3CD3D5C6A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E36AC659-C8F5-481F-AF2A-9743B942C631}" type="presParOf" srcId="{1396E13A-2A55-4743-955C-BF1E4ED95C6F}" destId="{5C455A43-C358-4516-B045-87EC4F03FDFC}" srcOrd="1" destOrd="0" presId="urn:microsoft.com/office/officeart/2005/8/layout/vProcess5"/>
    <dgm:cxn modelId="{92EA4381-5563-4961-95D7-9EA2CEB12F37}" type="presParOf" srcId="{1396E13A-2A55-4743-955C-BF1E4ED95C6F}" destId="{EC31C5CA-88F3-4576-BC9A-622E1CA4DDB9}" srcOrd="2" destOrd="0" presId="urn:microsoft.com/office/officeart/2005/8/layout/vProcess5"/>
    <dgm:cxn modelId="{86E0C93F-506E-4E65-A027-73C8E1E0E8B4}" type="presParOf" srcId="{1396E13A-2A55-4743-955C-BF1E4ED95C6F}" destId="{D62838D9-7FE4-4D32-9466-1AD3CD3D5C6A}" srcOrd="3" destOrd="0" presId="urn:microsoft.com/office/officeart/2005/8/layout/vProcess5"/>
    <dgm:cxn modelId="{B4B2B891-73DC-470E-AB07-10480EDED1C1}" type="presParOf" srcId="{1396E13A-2A55-4743-955C-BF1E4ED95C6F}" destId="{6EFFDF4F-95DC-47C6-87A0-88A638C4B8C0}" srcOrd="4" destOrd="0" presId="urn:microsoft.com/office/officeart/2005/8/layout/vProcess5"/>
    <dgm:cxn modelId="{B6D0A49B-0CD4-44C6-92E9-237DD6531503}" type="presParOf" srcId="{1396E13A-2A55-4743-955C-BF1E4ED95C6F}" destId="{76FA9085-E780-4CB7-A786-FF2BBE856155}" srcOrd="5" destOrd="0" presId="urn:microsoft.com/office/officeart/2005/8/layout/vProcess5"/>
    <dgm:cxn modelId="{0379D7FB-33A3-4C98-B059-8CBB0985600B}" type="presParOf" srcId="{1396E13A-2A55-4743-955C-BF1E4ED95C6F}" destId="{99E966AE-96C4-463D-A3A5-79FF35276C68}" srcOrd="6" destOrd="0" presId="urn:microsoft.com/office/officeart/2005/8/layout/vProcess5"/>
    <dgm:cxn modelId="{C6B01C48-7E78-478F-A73F-0E974C4D36CF}" type="presParOf" srcId="{1396E13A-2A55-4743-955C-BF1E4ED95C6F}" destId="{26CFAFC0-8EEE-47D6-9FB6-2F17E8662CF3}" srcOrd="7" destOrd="0" presId="urn:microsoft.com/office/officeart/2005/8/layout/vProcess5"/>
    <dgm:cxn modelId="{12FD1C90-9CB4-4F6B-A109-459D18D2EBA1}" type="presParOf" srcId="{1396E13A-2A55-4743-955C-BF1E4ED95C6F}" destId="{F0AC072C-F7AD-43AE-BE82-2835DBECBC1C}" srcOrd="8" destOrd="0" presId="urn:microsoft.com/office/officeart/2005/8/layout/vProcess5"/>
    <dgm:cxn modelId="{4E0CF0FB-DE25-4FD2-B8A9-9F72FA5B9A7D}" type="presParOf" srcId="{1396E13A-2A55-4743-955C-BF1E4ED95C6F}" destId="{F6FC2986-E903-4440-9CA1-44C35D1A071D}" srcOrd="9" destOrd="0" presId="urn:microsoft.com/office/officeart/2005/8/layout/vProcess5"/>
    <dgm:cxn modelId="{A95822F9-BA1E-43C9-9CED-9813A0DAF52C}" type="presParOf" srcId="{1396E13A-2A55-4743-955C-BF1E4ED95C6F}" destId="{B535BF5C-26A0-4E10-909A-0322CF3ADE1B}" srcOrd="10" destOrd="0" presId="urn:microsoft.com/office/officeart/2005/8/layout/vProcess5"/>
    <dgm:cxn modelId="{9B9EE9E4-3355-4043-8B97-E7B22DC99BE8}" type="presParOf" srcId="{1396E13A-2A55-4743-955C-BF1E4ED95C6F}" destId="{81B2E9E7-6AF1-4383-B31D-66C79E6BC89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5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dirty="0"/>
            <a:t>Ja Projektā </a:t>
          </a:r>
          <a:r>
            <a:rPr lang="lv-LV" sz="2000" b="1" i="0" dirty="0"/>
            <a:t>nav sasniegti visi plānotie rezultāti</a:t>
          </a:r>
          <a:r>
            <a:rPr lang="lv-LV" sz="1800" i="1" dirty="0"/>
            <a:t>, Fonds var samazināt programmas finansējumu līdz apmēram, kas proporcionāls faktiskajiem rezultātiem </a:t>
          </a:r>
          <a:r>
            <a:rPr lang="lv-LV" sz="1800" b="0" i="1" dirty="0"/>
            <a:t>(Līguma 3.3.punkts)</a:t>
          </a:r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D0021264-A0D0-484B-9524-E8FC5E61820D}">
      <dgm:prSet custT="1"/>
      <dgm:spPr/>
      <dgm:t>
        <a:bodyPr/>
        <a:lstStyle/>
        <a:p>
          <a:pPr algn="l"/>
          <a:r>
            <a:rPr lang="lv-LV" sz="1800" i="1" dirty="0"/>
            <a:t>Ja Fonds konstatē, ka Projektā plānotie rezultāti nav sasniegti tādā apmērā, ka </a:t>
          </a:r>
          <a:r>
            <a:rPr lang="lv-LV" sz="2000" b="1" i="0" dirty="0"/>
            <a:t>netiek sasniegts Projekta mērķis</a:t>
          </a:r>
          <a:r>
            <a:rPr lang="lv-LV" sz="1800" i="1" dirty="0"/>
            <a:t>, Fonds var atzīt visus Projekta izdevumus par izlietotiem neatbilstoši Līgumam un normatīvajiem aktiem           </a:t>
          </a:r>
          <a:r>
            <a:rPr lang="lv-LV" sz="1800" b="0" i="1" dirty="0"/>
            <a:t>(Līguma 3.3.punkts)</a:t>
          </a:r>
        </a:p>
      </dgm:t>
    </dgm:pt>
    <dgm:pt modelId="{F4303DB2-96CE-469B-AA49-E5EB1C53E978}" type="parTrans" cxnId="{8E06201E-FC41-4D9F-B2FD-F6A68636CB52}">
      <dgm:prSet/>
      <dgm:spPr/>
      <dgm:t>
        <a:bodyPr/>
        <a:lstStyle/>
        <a:p>
          <a:endParaRPr lang="lv-LV"/>
        </a:p>
      </dgm:t>
    </dgm:pt>
    <dgm:pt modelId="{9491A83C-277B-4EF0-A21A-28223DE5E428}" type="sibTrans" cxnId="{8E06201E-FC41-4D9F-B2FD-F6A68636CB52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i="1" dirty="0"/>
            <a:t>Projekta īstenotājs nodrošina projekta ietvaros iegūto materiālo rezultātu uzturēšanu un izmantošanu Projektā paredzētajiem mērķiem </a:t>
          </a:r>
          <a:r>
            <a:rPr lang="lv-LV" sz="2000" b="1" i="0" dirty="0"/>
            <a:t>vismaz trīs gadus pēc projekta noslēguma pārskata apstiprināšanas             </a:t>
          </a:r>
          <a:r>
            <a:rPr lang="lv-LV" sz="1800" b="0" i="1" dirty="0"/>
            <a:t>(Līguma 2.4.punkts)</a:t>
          </a:r>
          <a:endParaRPr lang="lv-LV" sz="1800" b="0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1AB627D5-516D-4848-B6CB-723CB7DB8415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1DEAFB76-B304-4F95-9E35-C7A3738A4D6D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9E746A0A-3BBD-499E-8983-240C7964B573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6436A6DC-021B-4EF1-9A1B-6F80F11F6DEC}" type="pres">
      <dgm:prSet presAssocID="{8CEA7AD4-3039-4070-B98E-77D030D64A55}" presName="ThreeConn_1-2" presStyleLbl="fgAccFollowNode1" presStyleIdx="0" presStyleCnt="2">
        <dgm:presLayoutVars>
          <dgm:bulletEnabled val="1"/>
        </dgm:presLayoutVars>
      </dgm:prSet>
      <dgm:spPr/>
    </dgm:pt>
    <dgm:pt modelId="{F284DB6E-7F9D-4428-A171-0C953BF16788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25EA4342-8A9C-4791-BDE6-0ED4C0C8833C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29F0ABB-C965-4415-A0BF-7BD99B6B6ED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64CF2599-B3B7-4E22-81E6-7263D6E17072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8E06201E-FC41-4D9F-B2FD-F6A68636CB52}" srcId="{8CEA7AD4-3039-4070-B98E-77D030D64A55}" destId="{D0021264-A0D0-484B-9524-E8FC5E61820D}" srcOrd="1" destOrd="0" parTransId="{F4303DB2-96CE-469B-AA49-E5EB1C53E978}" sibTransId="{9491A83C-277B-4EF0-A21A-28223DE5E428}"/>
    <dgm:cxn modelId="{5E405366-7BF6-41D1-8AE8-4D20A6621105}" type="presOf" srcId="{D0021264-A0D0-484B-9524-E8FC5E61820D}" destId="{629F0ABB-C965-4415-A0BF-7BD99B6B6ED2}" srcOrd="1" destOrd="0" presId="urn:microsoft.com/office/officeart/2005/8/layout/vProcess5"/>
    <dgm:cxn modelId="{1AA33058-4571-4F4D-A6A1-5D673D9CB5AD}" srcId="{8CEA7AD4-3039-4070-B98E-77D030D64A55}" destId="{5816C078-69AC-4EF5-8C27-40CD92226E90}" srcOrd="2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333E9284-895C-4D36-B770-EA7BBBA9971A}" type="presOf" srcId="{A840C4A4-E34E-4527-81D0-965DF2B017BB}" destId="{1AB627D5-516D-4848-B6CB-723CB7DB8415}" srcOrd="0" destOrd="0" presId="urn:microsoft.com/office/officeart/2005/8/layout/vProcess5"/>
    <dgm:cxn modelId="{3E59D3A8-4FA4-4C4C-B40A-D008248C5818}" type="presOf" srcId="{5816C078-69AC-4EF5-8C27-40CD92226E90}" destId="{64CF2599-B3B7-4E22-81E6-7263D6E17072}" srcOrd="1" destOrd="0" presId="urn:microsoft.com/office/officeart/2005/8/layout/vProcess5"/>
    <dgm:cxn modelId="{48DA6DAA-2C65-43BE-9434-B8C56447F6B0}" type="presOf" srcId="{416DB221-AED0-4A53-A08A-0CD19B381D4C}" destId="{6436A6DC-021B-4EF1-9A1B-6F80F11F6DEC}" srcOrd="0" destOrd="0" presId="urn:microsoft.com/office/officeart/2005/8/layout/vProcess5"/>
    <dgm:cxn modelId="{06FE25C5-8614-4329-97B0-52681580D331}" type="presOf" srcId="{A840C4A4-E34E-4527-81D0-965DF2B017BB}" destId="{25EA4342-8A9C-4791-BDE6-0ED4C0C8833C}" srcOrd="1" destOrd="0" presId="urn:microsoft.com/office/officeart/2005/8/layout/vProcess5"/>
    <dgm:cxn modelId="{93CF8BDE-B14C-4146-BF17-73E2A989404E}" type="presOf" srcId="{9491A83C-277B-4EF0-A21A-28223DE5E428}" destId="{F284DB6E-7F9D-4428-A171-0C953BF16788}" srcOrd="0" destOrd="0" presId="urn:microsoft.com/office/officeart/2005/8/layout/vProcess5"/>
    <dgm:cxn modelId="{54BEA0FA-50A0-43BA-91C4-D19C71612E6A}" type="presOf" srcId="{5816C078-69AC-4EF5-8C27-40CD92226E90}" destId="{9E746A0A-3BBD-499E-8983-240C7964B573}" srcOrd="0" destOrd="0" presId="urn:microsoft.com/office/officeart/2005/8/layout/vProcess5"/>
    <dgm:cxn modelId="{2FED88FD-7123-40AF-B588-C32E5D37DAFE}" type="presOf" srcId="{D0021264-A0D0-484B-9524-E8FC5E61820D}" destId="{1DEAFB76-B304-4F95-9E35-C7A3738A4D6D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419E6831-1F3E-4829-BF8B-2FF9306FBEB7}" type="presParOf" srcId="{1396E13A-2A55-4743-955C-BF1E4ED95C6F}" destId="{1AB627D5-516D-4848-B6CB-723CB7DB8415}" srcOrd="1" destOrd="0" presId="urn:microsoft.com/office/officeart/2005/8/layout/vProcess5"/>
    <dgm:cxn modelId="{B864C8A7-23B6-435C-ABBB-538805CA7C06}" type="presParOf" srcId="{1396E13A-2A55-4743-955C-BF1E4ED95C6F}" destId="{1DEAFB76-B304-4F95-9E35-C7A3738A4D6D}" srcOrd="2" destOrd="0" presId="urn:microsoft.com/office/officeart/2005/8/layout/vProcess5"/>
    <dgm:cxn modelId="{E1D30968-DE8A-41DB-BB94-AF84FA902B49}" type="presParOf" srcId="{1396E13A-2A55-4743-955C-BF1E4ED95C6F}" destId="{9E746A0A-3BBD-499E-8983-240C7964B573}" srcOrd="3" destOrd="0" presId="urn:microsoft.com/office/officeart/2005/8/layout/vProcess5"/>
    <dgm:cxn modelId="{19E15DEA-E27A-4480-B2ED-4613361BF837}" type="presParOf" srcId="{1396E13A-2A55-4743-955C-BF1E4ED95C6F}" destId="{6436A6DC-021B-4EF1-9A1B-6F80F11F6DEC}" srcOrd="4" destOrd="0" presId="urn:microsoft.com/office/officeart/2005/8/layout/vProcess5"/>
    <dgm:cxn modelId="{3180D697-74C2-44BF-8ED1-D4F8D52E14D0}" type="presParOf" srcId="{1396E13A-2A55-4743-955C-BF1E4ED95C6F}" destId="{F284DB6E-7F9D-4428-A171-0C953BF16788}" srcOrd="5" destOrd="0" presId="urn:microsoft.com/office/officeart/2005/8/layout/vProcess5"/>
    <dgm:cxn modelId="{6B466D7D-D89F-4662-8222-E85A3F411D8F}" type="presParOf" srcId="{1396E13A-2A55-4743-955C-BF1E4ED95C6F}" destId="{25EA4342-8A9C-4791-BDE6-0ED4C0C8833C}" srcOrd="6" destOrd="0" presId="urn:microsoft.com/office/officeart/2005/8/layout/vProcess5"/>
    <dgm:cxn modelId="{478D653A-7ECE-4EF4-A9E9-1C179285A4F8}" type="presParOf" srcId="{1396E13A-2A55-4743-955C-BF1E4ED95C6F}" destId="{629F0ABB-C965-4415-A0BF-7BD99B6B6ED2}" srcOrd="7" destOrd="0" presId="urn:microsoft.com/office/officeart/2005/8/layout/vProcess5"/>
    <dgm:cxn modelId="{1A4D6011-65EA-4AB1-B458-73D9C880913A}" type="presParOf" srcId="{1396E13A-2A55-4743-955C-BF1E4ED95C6F}" destId="{64CF2599-B3B7-4E22-81E6-7263D6E1707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6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2000" b="1" i="0" dirty="0"/>
            <a:t>Ja aktivitāte netiek īstenota</a:t>
          </a:r>
          <a:r>
            <a:rPr lang="lv-LV" sz="1800" i="1" dirty="0"/>
            <a:t>, tai paredzētais finansējums paliek neizlietots. Pārdalīt to, lai papildus finansētu citas projektā paredzētās aktivitātes, nedrīkst</a:t>
          </a:r>
          <a:endParaRPr lang="lv-LV" sz="1800" b="0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3E0CF2BA-9D47-4D57-BCEA-2997DA55800B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b="1" i="0" dirty="0"/>
            <a:t>IESPĒJA</a:t>
          </a:r>
          <a:r>
            <a:rPr lang="lv-LV" sz="1800" i="1" dirty="0"/>
            <a:t> – ja aktivitāti nav iespējams īstenot, īstenotājs var ierosināt Līguma grozījumus, </a:t>
          </a:r>
        </a:p>
        <a:p>
          <a:pPr>
            <a:spcAft>
              <a:spcPts val="1200"/>
            </a:spcAft>
          </a:pPr>
          <a:r>
            <a:rPr lang="lv-LV" sz="1800" i="1" dirty="0"/>
            <a:t>paredzot </a:t>
          </a:r>
          <a:r>
            <a:rPr lang="lv-LV" sz="2000" b="1" i="0" dirty="0"/>
            <a:t>alternatīvu aktivitāti</a:t>
          </a:r>
          <a:r>
            <a:rPr lang="lv-LV" sz="1800" i="1" dirty="0"/>
            <a:t>, kas sekmē projekta mērķa sasniegšanu un kuras īstenošanai var izmantot atceltās aktivitātes īstenošanai plānoto finansējumu</a:t>
          </a:r>
          <a:endParaRPr lang="lv-LV" sz="1800" b="0" i="0" dirty="0"/>
        </a:p>
      </dgm:t>
    </dgm:pt>
    <dgm:pt modelId="{829D4A98-889B-4ABC-9AD2-5948B04C8577}" type="parTrans" cxnId="{6D9D1602-2059-453E-BDD1-91C33C5BC1CC}">
      <dgm:prSet/>
      <dgm:spPr/>
      <dgm:t>
        <a:bodyPr/>
        <a:lstStyle/>
        <a:p>
          <a:endParaRPr lang="lv-LV"/>
        </a:p>
      </dgm:t>
    </dgm:pt>
    <dgm:pt modelId="{744AAFF5-78AD-4AFC-9BE2-8B08DD95ED3C}" type="sibTrans" cxnId="{6D9D1602-2059-453E-BDD1-91C33C5BC1CC}">
      <dgm:prSet/>
      <dgm:spPr/>
      <dgm:t>
        <a:bodyPr/>
        <a:lstStyle/>
        <a:p>
          <a:endParaRPr lang="lv-LV"/>
        </a:p>
      </dgm:t>
    </dgm:pt>
    <dgm:pt modelId="{F6B4786A-E411-4443-9D07-C76D607956DA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b="1" i="0" dirty="0"/>
            <a:t>Ja, īstenojot aktivitāti un sasniedzot plānoto rezultātu, radusies finansējuma ekonomija</a:t>
          </a:r>
          <a:r>
            <a:rPr lang="lv-LV" sz="1800" i="1" dirty="0"/>
            <a:t>, </a:t>
          </a:r>
        </a:p>
        <a:p>
          <a:pPr>
            <a:spcAft>
              <a:spcPts val="1200"/>
            </a:spcAft>
          </a:pPr>
          <a:r>
            <a:rPr lang="lv-LV" sz="1800" i="1" dirty="0"/>
            <a:t>to iespējams novirzīt, lai uzlabotu citas plānotās aktivitātes rezultātus, piemēram, palielināt mērķa grupas skaitu vai papildus piesaistīt lektoru/ekspertu semināram utt.</a:t>
          </a:r>
          <a:endParaRPr lang="lv-LV" sz="1800" b="0" i="0" dirty="0"/>
        </a:p>
      </dgm:t>
    </dgm:pt>
    <dgm:pt modelId="{A9C30BB8-904D-4CB1-997C-9E183338BDDB}" type="parTrans" cxnId="{91AE416C-4C6B-4ECB-988D-852A0804CD0F}">
      <dgm:prSet/>
      <dgm:spPr/>
      <dgm:t>
        <a:bodyPr/>
        <a:lstStyle/>
        <a:p>
          <a:endParaRPr lang="lv-LV"/>
        </a:p>
      </dgm:t>
    </dgm:pt>
    <dgm:pt modelId="{56670C1B-D67D-4B1D-8139-C41E59FAC8D6}" type="sibTrans" cxnId="{91AE416C-4C6B-4ECB-988D-852A0804CD0F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23BE506C-3C0A-4E8E-8384-62023022F0D9}" type="pres">
      <dgm:prSet presAssocID="{8CEA7AD4-3039-4070-B98E-77D030D64A55}" presName="ThreeNodes_1" presStyleLbl="node1" presStyleIdx="0" presStyleCnt="3" custScaleY="74315" custLinFactNeighborY="-7630">
        <dgm:presLayoutVars>
          <dgm:bulletEnabled val="1"/>
        </dgm:presLayoutVars>
      </dgm:prSet>
      <dgm:spPr/>
    </dgm:pt>
    <dgm:pt modelId="{A1F08854-9CD0-4423-BE1C-061C389EC930}" type="pres">
      <dgm:prSet presAssocID="{8CEA7AD4-3039-4070-B98E-77D030D64A55}" presName="ThreeNodes_2" presStyleLbl="node1" presStyleIdx="1" presStyleCnt="3" custScaleY="111326" custLinFactNeighborX="-186" custLinFactNeighborY="-15650">
        <dgm:presLayoutVars>
          <dgm:bulletEnabled val="1"/>
        </dgm:presLayoutVars>
      </dgm:prSet>
      <dgm:spPr/>
    </dgm:pt>
    <dgm:pt modelId="{A0CD4829-66BD-412C-807C-0AB38A9F501D}" type="pres">
      <dgm:prSet presAssocID="{8CEA7AD4-3039-4070-B98E-77D030D64A55}" presName="ThreeNodes_3" presStyleLbl="node1" presStyleIdx="2" presStyleCnt="3" custScaleY="107493" custLinFactNeighborX="-205" custLinFactNeighborY="-3289">
        <dgm:presLayoutVars>
          <dgm:bulletEnabled val="1"/>
        </dgm:presLayoutVars>
      </dgm:prSet>
      <dgm:spPr/>
    </dgm:pt>
    <dgm:pt modelId="{A35646AC-84E2-49D8-8908-03C38B7EFAF7}" type="pres">
      <dgm:prSet presAssocID="{8CEA7AD4-3039-4070-B98E-77D030D64A55}" presName="ThreeConn_1-2" presStyleLbl="fgAccFollowNode1" presStyleIdx="0" presStyleCnt="2" custLinFactNeighborX="993" custLinFactNeighborY="-15886">
        <dgm:presLayoutVars>
          <dgm:bulletEnabled val="1"/>
        </dgm:presLayoutVars>
      </dgm:prSet>
      <dgm:spPr/>
    </dgm:pt>
    <dgm:pt modelId="{1FFC8D38-6980-4034-A371-DCE2F44E926A}" type="pres">
      <dgm:prSet presAssocID="{8CEA7AD4-3039-4070-B98E-77D030D64A55}" presName="ThreeConn_2-3" presStyleLbl="fgAccFollowNode1" presStyleIdx="1" presStyleCnt="2" custLinFactNeighborX="3742" custLinFactNeighborY="5957">
        <dgm:presLayoutVars>
          <dgm:bulletEnabled val="1"/>
        </dgm:presLayoutVars>
      </dgm:prSet>
      <dgm:spPr/>
    </dgm:pt>
    <dgm:pt modelId="{DD935407-F485-4349-BBED-2DD857CFE1A3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8FBDC344-45B0-4A9E-B038-1B940FD7C514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4E72A5B-636F-4F60-8F45-FDCFD7607CC3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D9D1602-2059-453E-BDD1-91C33C5BC1CC}" srcId="{8CEA7AD4-3039-4070-B98E-77D030D64A55}" destId="{3E0CF2BA-9D47-4D57-BCEA-2997DA55800B}" srcOrd="1" destOrd="0" parTransId="{829D4A98-889B-4ABC-9AD2-5948B04C8577}" sibTransId="{744AAFF5-78AD-4AFC-9BE2-8B08DD95ED3C}"/>
    <dgm:cxn modelId="{54065818-E023-4226-ABE9-439560A67EBA}" type="presOf" srcId="{3E0CF2BA-9D47-4D57-BCEA-2997DA55800B}" destId="{A1F08854-9CD0-4423-BE1C-061C389EC930}" srcOrd="0" destOrd="0" presId="urn:microsoft.com/office/officeart/2005/8/layout/vProcess5"/>
    <dgm:cxn modelId="{90B4601C-CC2D-4E79-ADAA-B7A89618EB22}" type="presOf" srcId="{3E0CF2BA-9D47-4D57-BCEA-2997DA55800B}" destId="{8FBDC344-45B0-4A9E-B038-1B940FD7C514}" srcOrd="1" destOrd="0" presId="urn:microsoft.com/office/officeart/2005/8/layout/vProcess5"/>
    <dgm:cxn modelId="{AD615F43-F3B3-450C-B989-AFC8974F852B}" type="presOf" srcId="{F6B4786A-E411-4443-9D07-C76D607956DA}" destId="{A0CD4829-66BD-412C-807C-0AB38A9F501D}" srcOrd="0" destOrd="0" presId="urn:microsoft.com/office/officeart/2005/8/layout/vProcess5"/>
    <dgm:cxn modelId="{9F50F84A-9F2F-4297-9045-B9910AFCC953}" type="presOf" srcId="{5816C078-69AC-4EF5-8C27-40CD92226E90}" destId="{DD935407-F485-4349-BBED-2DD857CFE1A3}" srcOrd="1" destOrd="0" presId="urn:microsoft.com/office/officeart/2005/8/layout/vProcess5"/>
    <dgm:cxn modelId="{91AE416C-4C6B-4ECB-988D-852A0804CD0F}" srcId="{8CEA7AD4-3039-4070-B98E-77D030D64A55}" destId="{F6B4786A-E411-4443-9D07-C76D607956DA}" srcOrd="2" destOrd="0" parTransId="{A9C30BB8-904D-4CB1-997C-9E183338BDDB}" sibTransId="{56670C1B-D67D-4B1D-8139-C41E59FAC8D6}"/>
    <dgm:cxn modelId="{1AA33058-4571-4F4D-A6A1-5D673D9CB5AD}" srcId="{8CEA7AD4-3039-4070-B98E-77D030D64A55}" destId="{5816C078-69AC-4EF5-8C27-40CD92226E90}" srcOrd="0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A1510787-736B-4A3E-A1D5-1889F8E1A353}" type="presOf" srcId="{68A37103-3736-498C-B427-8223FC8FF964}" destId="{A35646AC-84E2-49D8-8908-03C38B7EFAF7}" srcOrd="0" destOrd="0" presId="urn:microsoft.com/office/officeart/2005/8/layout/vProcess5"/>
    <dgm:cxn modelId="{BEF2D188-9D02-4700-A9F3-F1B1635F916B}" type="presOf" srcId="{5816C078-69AC-4EF5-8C27-40CD92226E90}" destId="{23BE506C-3C0A-4E8E-8384-62023022F0D9}" srcOrd="0" destOrd="0" presId="urn:microsoft.com/office/officeart/2005/8/layout/vProcess5"/>
    <dgm:cxn modelId="{17FD9695-F2BF-44F4-B3C8-5AD89FBE3953}" type="presOf" srcId="{744AAFF5-78AD-4AFC-9BE2-8B08DD95ED3C}" destId="{1FFC8D38-6980-4034-A371-DCE2F44E926A}" srcOrd="0" destOrd="0" presId="urn:microsoft.com/office/officeart/2005/8/layout/vProcess5"/>
    <dgm:cxn modelId="{EDF41CD6-0D61-46F4-B6D6-75F4C8B7051E}" type="presOf" srcId="{F6B4786A-E411-4443-9D07-C76D607956DA}" destId="{B4E72A5B-636F-4F60-8F45-FDCFD7607CC3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1C4F12E0-9321-43B3-AE9C-CC923429D88C}" type="presParOf" srcId="{1396E13A-2A55-4743-955C-BF1E4ED95C6F}" destId="{23BE506C-3C0A-4E8E-8384-62023022F0D9}" srcOrd="1" destOrd="0" presId="urn:microsoft.com/office/officeart/2005/8/layout/vProcess5"/>
    <dgm:cxn modelId="{89C7B671-920B-43A4-A3D9-0814B9A83E91}" type="presParOf" srcId="{1396E13A-2A55-4743-955C-BF1E4ED95C6F}" destId="{A1F08854-9CD0-4423-BE1C-061C389EC930}" srcOrd="2" destOrd="0" presId="urn:microsoft.com/office/officeart/2005/8/layout/vProcess5"/>
    <dgm:cxn modelId="{F1C90E8B-3D08-4176-8F4D-E160F7B69F49}" type="presParOf" srcId="{1396E13A-2A55-4743-955C-BF1E4ED95C6F}" destId="{A0CD4829-66BD-412C-807C-0AB38A9F501D}" srcOrd="3" destOrd="0" presId="urn:microsoft.com/office/officeart/2005/8/layout/vProcess5"/>
    <dgm:cxn modelId="{9E1C9D1F-CFAD-403A-AE16-EB53941B40E2}" type="presParOf" srcId="{1396E13A-2A55-4743-955C-BF1E4ED95C6F}" destId="{A35646AC-84E2-49D8-8908-03C38B7EFAF7}" srcOrd="4" destOrd="0" presId="urn:microsoft.com/office/officeart/2005/8/layout/vProcess5"/>
    <dgm:cxn modelId="{3C91CCFA-8B7D-4045-A612-FB4980BB7980}" type="presParOf" srcId="{1396E13A-2A55-4743-955C-BF1E4ED95C6F}" destId="{1FFC8D38-6980-4034-A371-DCE2F44E926A}" srcOrd="5" destOrd="0" presId="urn:microsoft.com/office/officeart/2005/8/layout/vProcess5"/>
    <dgm:cxn modelId="{B881D25A-331C-4843-B69F-669AF8272B68}" type="presParOf" srcId="{1396E13A-2A55-4743-955C-BF1E4ED95C6F}" destId="{DD935407-F485-4349-BBED-2DD857CFE1A3}" srcOrd="6" destOrd="0" presId="urn:microsoft.com/office/officeart/2005/8/layout/vProcess5"/>
    <dgm:cxn modelId="{7D180314-3741-4991-B362-2AEEB9BD2AA8}" type="presParOf" srcId="{1396E13A-2A55-4743-955C-BF1E4ED95C6F}" destId="{8FBDC344-45B0-4A9E-B038-1B940FD7C514}" srcOrd="7" destOrd="0" presId="urn:microsoft.com/office/officeart/2005/8/layout/vProcess5"/>
    <dgm:cxn modelId="{7FF6574D-B364-4B1C-9D79-FA42DA633E1D}" type="presParOf" srcId="{1396E13A-2A55-4743-955C-BF1E4ED95C6F}" destId="{B4E72A5B-636F-4F60-8F45-FDCFD7607CC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7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dirty="0"/>
            <a:t>Līguma 7.8.punkts: Projekta īstenotājam jānodrošina </a:t>
          </a:r>
          <a:r>
            <a:rPr lang="lv-LV" sz="2000" b="1" i="0" dirty="0"/>
            <a:t>pietiekama</a:t>
          </a:r>
          <a:r>
            <a:rPr lang="lv-LV" sz="2000" b="1" i="1" dirty="0"/>
            <a:t> </a:t>
          </a:r>
          <a:r>
            <a:rPr lang="lv-LV" sz="1800" b="0" i="1" dirty="0"/>
            <a:t>programmas finansējuma publicitāte </a:t>
          </a:r>
          <a:endParaRPr lang="lv-LV" sz="1800" b="0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600"/>
            </a:spcAft>
          </a:pPr>
          <a:r>
            <a:rPr lang="lv-LV" sz="1800" b="0" i="1" dirty="0"/>
            <a:t>Visos </a:t>
          </a:r>
          <a:r>
            <a:rPr lang="lv-LV" sz="1800" b="0" i="1" u="none" dirty="0"/>
            <a:t>Projekta ietvaros sagatavotajos materiālos </a:t>
          </a:r>
          <a:r>
            <a:rPr lang="lv-LV" sz="1800" b="0" i="1" dirty="0"/>
            <a:t>jāpublicē </a:t>
          </a:r>
          <a:r>
            <a:rPr lang="lv-LV" sz="2000" b="1" i="0" dirty="0"/>
            <a:t>Kultūras ministrijas un Fonda logo </a:t>
          </a:r>
        </a:p>
        <a:p>
          <a:pPr>
            <a:spcAft>
              <a:spcPts val="600"/>
            </a:spcAft>
          </a:pPr>
          <a:r>
            <a:rPr lang="lv-LV" sz="1600" b="1" i="0" dirty="0">
              <a:hlinkClick xmlns:r="http://schemas.openxmlformats.org/officeDocument/2006/relationships" r:id="rId1"/>
            </a:rPr>
            <a:t>https://www.km.gov.lv/lv/km-logo?utm_source=https%3A%2F%2Fwww.google.com%2F</a:t>
          </a:r>
          <a:r>
            <a:rPr lang="lv-LV" sz="1600" b="1" i="0" dirty="0"/>
            <a:t> </a:t>
          </a:r>
        </a:p>
        <a:p>
          <a:pPr>
            <a:spcAft>
              <a:spcPts val="0"/>
            </a:spcAft>
          </a:pPr>
          <a:r>
            <a:rPr lang="lv-LV" sz="1600" b="1" i="0" dirty="0">
              <a:hlinkClick xmlns:r="http://schemas.openxmlformats.org/officeDocument/2006/relationships" r:id="rId2"/>
            </a:rPr>
            <a:t>https://www.sif.gov.lv/lv/logo</a:t>
          </a:r>
          <a:r>
            <a:rPr lang="lv-LV" sz="1600" b="1" i="0" dirty="0"/>
            <a:t> </a:t>
          </a:r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„</a:t>
          </a:r>
          <a:r>
            <a:rPr lang="lv-LV" sz="2000" b="1" i="0" dirty="0"/>
            <a:t>Pasākumu finansiāli atbalsta </a:t>
          </a:r>
          <a:r>
            <a:rPr lang="lv-LV" sz="1800" b="0" i="1" dirty="0"/>
            <a:t>Sabiedrības integrācijas fonds no Kultūras ministrijas piešķirtajiem Latvijas valsts budžeta līdzekļiem.”</a:t>
          </a:r>
          <a:endParaRPr lang="lv-LV" sz="18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F3861E20-EFB8-405F-8E9F-3368727CE40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“</a:t>
          </a:r>
          <a:r>
            <a:rPr lang="lv-LV" sz="2000" b="1" i="0" dirty="0"/>
            <a:t>&lt;Materiāla nosaukums&gt; ir sagatavots </a:t>
          </a:r>
          <a:r>
            <a:rPr lang="lv-LV" sz="1800" b="0" i="1" dirty="0"/>
            <a:t>ar Sabiedrības integrācijas fonda finansiālu atbalstu no Latvijas valsts budžeta līdzekļiem. Par &lt;materiāla nosaukums&gt; saturu atbild &lt;Projekta īstenotāja vai materiāla autora nosaukums&gt;” </a:t>
          </a:r>
          <a:endParaRPr lang="lv-LV" sz="1800" b="1" i="0" dirty="0">
            <a:solidFill>
              <a:srgbClr val="C00000"/>
            </a:solidFill>
          </a:endParaRPr>
        </a:p>
      </dgm:t>
    </dgm:pt>
    <dgm:pt modelId="{F1706DFB-20A5-41CA-BD2A-64B83A4B591A}" type="parTrans" cxnId="{596163D6-F1E0-4B32-94C7-B0176EB88187}">
      <dgm:prSet/>
      <dgm:spPr/>
      <dgm:t>
        <a:bodyPr/>
        <a:lstStyle/>
        <a:p>
          <a:endParaRPr lang="lv-LV"/>
        </a:p>
      </dgm:t>
    </dgm:pt>
    <dgm:pt modelId="{F1CBB250-2D4A-459D-9638-0A9CB83401FA}" type="sibTrans" cxnId="{596163D6-F1E0-4B32-94C7-B0176EB88187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3A3042DC-F9B9-42B4-BD8F-9CC727D8027A}" type="pres">
      <dgm:prSet presAssocID="{8CEA7AD4-3039-4070-B98E-77D030D64A55}" presName="FourNodes_1" presStyleLbl="node1" presStyleIdx="0" presStyleCnt="4" custScaleY="90485" custLinFactNeighborX="111" custLinFactNeighborY="3513">
        <dgm:presLayoutVars>
          <dgm:bulletEnabled val="1"/>
        </dgm:presLayoutVars>
      </dgm:prSet>
      <dgm:spPr/>
    </dgm:pt>
    <dgm:pt modelId="{CD350459-401F-48F4-8932-D2F42816F316}" type="pres">
      <dgm:prSet presAssocID="{8CEA7AD4-3039-4070-B98E-77D030D64A55}" presName="FourNodes_2" presStyleLbl="node1" presStyleIdx="1" presStyleCnt="4" custScaleY="125028" custLinFactNeighborX="216" custLinFactNeighborY="-1766">
        <dgm:presLayoutVars>
          <dgm:bulletEnabled val="1"/>
        </dgm:presLayoutVars>
      </dgm:prSet>
      <dgm:spPr/>
    </dgm:pt>
    <dgm:pt modelId="{DAB5B97B-7E8D-4CE3-816B-4FB2B3E60300}" type="pres">
      <dgm:prSet presAssocID="{8CEA7AD4-3039-4070-B98E-77D030D64A55}" presName="FourNodes_3" presStyleLbl="node1" presStyleIdx="2" presStyleCnt="4" custScaleY="81553" custLinFactNeighborX="45" custLinFactNeighborY="-12300">
        <dgm:presLayoutVars>
          <dgm:bulletEnabled val="1"/>
        </dgm:presLayoutVars>
      </dgm:prSet>
      <dgm:spPr/>
    </dgm:pt>
    <dgm:pt modelId="{72B44DB7-4A3C-46B1-842F-C714992159E5}" type="pres">
      <dgm:prSet presAssocID="{8CEA7AD4-3039-4070-B98E-77D030D64A55}" presName="FourNodes_4" presStyleLbl="node1" presStyleIdx="3" presStyleCnt="4" custScaleY="127510" custLinFactNeighborY="-18244">
        <dgm:presLayoutVars>
          <dgm:bulletEnabled val="1"/>
        </dgm:presLayoutVars>
      </dgm:prSet>
      <dgm:spPr/>
    </dgm:pt>
    <dgm:pt modelId="{52120FA6-4078-48F4-AB3B-ABD9C8C063FF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1DBA7A7D-3C28-49E3-A439-B5C6F4F22F52}" type="pres">
      <dgm:prSet presAssocID="{8CEA7AD4-3039-4070-B98E-77D030D64A55}" presName="FourConn_2-3" presStyleLbl="fgAccFollowNode1" presStyleIdx="1" presStyleCnt="3" custLinFactNeighborX="8747" custLinFactNeighborY="13371">
        <dgm:presLayoutVars>
          <dgm:bulletEnabled val="1"/>
        </dgm:presLayoutVars>
      </dgm:prSet>
      <dgm:spPr/>
    </dgm:pt>
    <dgm:pt modelId="{E87BC2AA-5B55-4BC1-8301-862F49C149C2}" type="pres">
      <dgm:prSet presAssocID="{8CEA7AD4-3039-4070-B98E-77D030D64A55}" presName="FourConn_3-4" presStyleLbl="fgAccFollowNode1" presStyleIdx="2" presStyleCnt="3" custLinFactNeighborX="-647" custLinFactNeighborY="-31731">
        <dgm:presLayoutVars>
          <dgm:bulletEnabled val="1"/>
        </dgm:presLayoutVars>
      </dgm:prSet>
      <dgm:spPr/>
    </dgm:pt>
    <dgm:pt modelId="{9CDEFF1A-90AB-4C0A-A04E-02F43F7AE491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ED2EF76-6F71-4A8E-905B-EEE1E9783A85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73409E0D-EE21-4BCC-A0EC-1F3E931D8D63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092E8A02-315E-44EF-A9BD-7171B24D42D9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199490D-644E-42B3-BE19-11A1B9D40474}" type="presOf" srcId="{8B424965-00B1-4182-A670-1385C6A77B8C}" destId="{73409E0D-EE21-4BCC-A0EC-1F3E931D8D63}" srcOrd="1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BC97531C-1F05-4B62-A23E-0709D1B4F285}" type="presOf" srcId="{F3861E20-EFB8-405F-8E9F-3368727CE400}" destId="{72B44DB7-4A3C-46B1-842F-C714992159E5}" srcOrd="0" destOrd="0" presId="urn:microsoft.com/office/officeart/2005/8/layout/vProcess5"/>
    <dgm:cxn modelId="{FF11EC1F-DFCA-492F-A68F-CA837F49FAED}" type="presOf" srcId="{5816C078-69AC-4EF5-8C27-40CD92226E90}" destId="{FED2EF76-6F71-4A8E-905B-EEE1E9783A85}" srcOrd="1" destOrd="0" presId="urn:microsoft.com/office/officeart/2005/8/layout/vProcess5"/>
    <dgm:cxn modelId="{52FD002D-FBC9-4052-BBB9-8039DE91B6D4}" type="presOf" srcId="{A840C4A4-E34E-4527-81D0-965DF2B017BB}" destId="{3A3042DC-F9B9-42B4-BD8F-9CC727D8027A}" srcOrd="0" destOrd="0" presId="urn:microsoft.com/office/officeart/2005/8/layout/vProcess5"/>
    <dgm:cxn modelId="{7B3C9351-ED18-4639-8136-78C658883304}" type="presOf" srcId="{F3861E20-EFB8-405F-8E9F-3368727CE400}" destId="{092E8A02-315E-44EF-A9BD-7171B24D42D9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CAF89488-0006-4D7F-9623-FA8A5084DF18}" type="presOf" srcId="{BDCBE804-ECBD-4901-A4EB-8F77B20FA041}" destId="{E87BC2AA-5B55-4BC1-8301-862F49C149C2}" srcOrd="0" destOrd="0" presId="urn:microsoft.com/office/officeart/2005/8/layout/vProcess5"/>
    <dgm:cxn modelId="{AF4DD08C-B4A1-42AD-BB40-C265FA4468B5}" type="presOf" srcId="{A840C4A4-E34E-4527-81D0-965DF2B017BB}" destId="{9CDEFF1A-90AB-4C0A-A04E-02F43F7AE491}" srcOrd="1" destOrd="0" presId="urn:microsoft.com/office/officeart/2005/8/layout/vProcess5"/>
    <dgm:cxn modelId="{29D27890-D0AE-4477-BEAA-384E6351C68C}" type="presOf" srcId="{8B424965-00B1-4182-A670-1385C6A77B8C}" destId="{DAB5B97B-7E8D-4CE3-816B-4FB2B3E60300}" srcOrd="0" destOrd="0" presId="urn:microsoft.com/office/officeart/2005/8/layout/vProcess5"/>
    <dgm:cxn modelId="{6EB85B95-4207-412E-B984-40BB39A4E60E}" type="presOf" srcId="{5816C078-69AC-4EF5-8C27-40CD92226E90}" destId="{CD350459-401F-48F4-8932-D2F42816F316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340BD5AB-75D2-4A21-A22E-CDC8259BED9F}" type="presOf" srcId="{68A37103-3736-498C-B427-8223FC8FF964}" destId="{1DBA7A7D-3C28-49E3-A439-B5C6F4F22F52}" srcOrd="0" destOrd="0" presId="urn:microsoft.com/office/officeart/2005/8/layout/vProcess5"/>
    <dgm:cxn modelId="{596163D6-F1E0-4B32-94C7-B0176EB88187}" srcId="{8CEA7AD4-3039-4070-B98E-77D030D64A55}" destId="{F3861E20-EFB8-405F-8E9F-3368727CE400}" srcOrd="3" destOrd="0" parTransId="{F1706DFB-20A5-41CA-BD2A-64B83A4B591A}" sibTransId="{F1CBB250-2D4A-459D-9638-0A9CB83401FA}"/>
    <dgm:cxn modelId="{99CB42E0-67E5-4F97-8DA4-681384227A64}" type="presOf" srcId="{416DB221-AED0-4A53-A08A-0CD19B381D4C}" destId="{52120FA6-4078-48F4-AB3B-ABD9C8C063FF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DA57D8C5-41C8-4B1A-A13F-D518A1B93907}" type="presParOf" srcId="{1396E13A-2A55-4743-955C-BF1E4ED95C6F}" destId="{3A3042DC-F9B9-42B4-BD8F-9CC727D8027A}" srcOrd="1" destOrd="0" presId="urn:microsoft.com/office/officeart/2005/8/layout/vProcess5"/>
    <dgm:cxn modelId="{8FD13EF1-1BC1-48FE-8F5A-2C7797BDD8BA}" type="presParOf" srcId="{1396E13A-2A55-4743-955C-BF1E4ED95C6F}" destId="{CD350459-401F-48F4-8932-D2F42816F316}" srcOrd="2" destOrd="0" presId="urn:microsoft.com/office/officeart/2005/8/layout/vProcess5"/>
    <dgm:cxn modelId="{301EA603-93BA-4C8F-B590-18EF5266F172}" type="presParOf" srcId="{1396E13A-2A55-4743-955C-BF1E4ED95C6F}" destId="{DAB5B97B-7E8D-4CE3-816B-4FB2B3E60300}" srcOrd="3" destOrd="0" presId="urn:microsoft.com/office/officeart/2005/8/layout/vProcess5"/>
    <dgm:cxn modelId="{50DD5D76-02C2-4659-9BF8-D5E3551E0254}" type="presParOf" srcId="{1396E13A-2A55-4743-955C-BF1E4ED95C6F}" destId="{72B44DB7-4A3C-46B1-842F-C714992159E5}" srcOrd="4" destOrd="0" presId="urn:microsoft.com/office/officeart/2005/8/layout/vProcess5"/>
    <dgm:cxn modelId="{6DDEA699-273B-4ECD-8F35-70DDA3FAAEB6}" type="presParOf" srcId="{1396E13A-2A55-4743-955C-BF1E4ED95C6F}" destId="{52120FA6-4078-48F4-AB3B-ABD9C8C063FF}" srcOrd="5" destOrd="0" presId="urn:microsoft.com/office/officeart/2005/8/layout/vProcess5"/>
    <dgm:cxn modelId="{245DD785-3C45-40CB-BC01-1DDC6C3AA39C}" type="presParOf" srcId="{1396E13A-2A55-4743-955C-BF1E4ED95C6F}" destId="{1DBA7A7D-3C28-49E3-A439-B5C6F4F22F52}" srcOrd="6" destOrd="0" presId="urn:microsoft.com/office/officeart/2005/8/layout/vProcess5"/>
    <dgm:cxn modelId="{15F252A8-7217-44C8-B13A-B115EB235368}" type="presParOf" srcId="{1396E13A-2A55-4743-955C-BF1E4ED95C6F}" destId="{E87BC2AA-5B55-4BC1-8301-862F49C149C2}" srcOrd="7" destOrd="0" presId="urn:microsoft.com/office/officeart/2005/8/layout/vProcess5"/>
    <dgm:cxn modelId="{77BC23A6-A4FF-45D8-9EE2-DB6B98E4113F}" type="presParOf" srcId="{1396E13A-2A55-4743-955C-BF1E4ED95C6F}" destId="{9CDEFF1A-90AB-4C0A-A04E-02F43F7AE491}" srcOrd="8" destOrd="0" presId="urn:microsoft.com/office/officeart/2005/8/layout/vProcess5"/>
    <dgm:cxn modelId="{3C5323A4-888E-4A7E-A771-5FEBDC803965}" type="presParOf" srcId="{1396E13A-2A55-4743-955C-BF1E4ED95C6F}" destId="{FED2EF76-6F71-4A8E-905B-EEE1E9783A85}" srcOrd="9" destOrd="0" presId="urn:microsoft.com/office/officeart/2005/8/layout/vProcess5"/>
    <dgm:cxn modelId="{649E9513-BA01-4DC1-BD42-D88350BB4597}" type="presParOf" srcId="{1396E13A-2A55-4743-955C-BF1E4ED95C6F}" destId="{73409E0D-EE21-4BCC-A0EC-1F3E931D8D63}" srcOrd="10" destOrd="0" presId="urn:microsoft.com/office/officeart/2005/8/layout/vProcess5"/>
    <dgm:cxn modelId="{C5B1433B-A228-4A9A-B802-DF4A65EA6BF2}" type="presParOf" srcId="{1396E13A-2A55-4743-955C-BF1E4ED95C6F}" destId="{092E8A02-315E-44EF-A9BD-7171B24D42D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8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u="none" dirty="0"/>
            <a:t>Sociālajos tīklos </a:t>
          </a:r>
          <a:r>
            <a:rPr lang="lv-LV" sz="1800" i="1" dirty="0"/>
            <a:t>publicētai informācijai par Projekta norisi jālieto </a:t>
          </a:r>
          <a:r>
            <a:rPr lang="lv-LV" sz="1800" i="1" dirty="0" err="1"/>
            <a:t>tēmturis</a:t>
          </a:r>
          <a:r>
            <a:rPr lang="lv-LV" sz="1800" i="1" dirty="0"/>
            <a:t> </a:t>
          </a:r>
          <a:r>
            <a:rPr lang="lv-LV" sz="2000" b="1" i="0" dirty="0"/>
            <a:t>#NVOfonds2022</a:t>
          </a:r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1800" i="1" dirty="0"/>
            <a:t>Projekta īstenotājam jāievieto informācija par Projektu savā </a:t>
          </a:r>
          <a:r>
            <a:rPr lang="lv-LV" sz="2000" b="1" i="0" dirty="0"/>
            <a:t>tīmekļa vietnē </a:t>
          </a:r>
          <a:r>
            <a:rPr lang="lv-LV" sz="1800" i="1" dirty="0"/>
            <a:t>(ja tāda ir) un jānodrošina tās regulāra aktualizēšana</a:t>
          </a:r>
          <a:endParaRPr lang="lv-LV" sz="18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44CB903A-C9B7-4A17-BC9C-C0FF795D7F08}" type="pres">
      <dgm:prSet presAssocID="{8CEA7AD4-3039-4070-B98E-77D030D64A55}" presName="TwoNodes_1" presStyleLbl="node1" presStyleIdx="0" presStyleCnt="2" custScaleY="57569">
        <dgm:presLayoutVars>
          <dgm:bulletEnabled val="1"/>
        </dgm:presLayoutVars>
      </dgm:prSet>
      <dgm:spPr/>
    </dgm:pt>
    <dgm:pt modelId="{1FF3A6B2-50F5-4117-A6A4-F83AE2BC7BBE}" type="pres">
      <dgm:prSet presAssocID="{8CEA7AD4-3039-4070-B98E-77D030D64A55}" presName="TwoNodes_2" presStyleLbl="node1" presStyleIdx="1" presStyleCnt="2" custScaleY="64050" custLinFactNeighborX="-314" custLinFactNeighborY="-48050">
        <dgm:presLayoutVars>
          <dgm:bulletEnabled val="1"/>
        </dgm:presLayoutVars>
      </dgm:prSet>
      <dgm:spPr/>
    </dgm:pt>
    <dgm:pt modelId="{E6357065-2855-4AE1-B79E-EA6728A4FA5D}" type="pres">
      <dgm:prSet presAssocID="{8CEA7AD4-3039-4070-B98E-77D030D64A55}" presName="TwoConn_1-2" presStyleLbl="fgAccFollowNode1" presStyleIdx="0" presStyleCnt="1" custLinFactNeighborX="-1332" custLinFactNeighborY="-25973">
        <dgm:presLayoutVars>
          <dgm:bulletEnabled val="1"/>
        </dgm:presLayoutVars>
      </dgm:prSet>
      <dgm:spPr/>
    </dgm:pt>
    <dgm:pt modelId="{1384D73D-E6F7-4DD9-BE9A-324B3FE8671C}" type="pres">
      <dgm:prSet presAssocID="{8CEA7AD4-3039-4070-B98E-77D030D64A55}" presName="TwoNodes_1_text" presStyleLbl="node1" presStyleIdx="1" presStyleCnt="2">
        <dgm:presLayoutVars>
          <dgm:bulletEnabled val="1"/>
        </dgm:presLayoutVars>
      </dgm:prSet>
      <dgm:spPr/>
    </dgm:pt>
    <dgm:pt modelId="{5019C9B3-638C-4D60-808A-87A1616A6B54}" type="pres">
      <dgm:prSet presAssocID="{8CEA7AD4-3039-4070-B98E-77D030D64A5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55DB8802-F07B-4CEB-B4B8-14005B9F8F99}" type="presOf" srcId="{A840C4A4-E34E-4527-81D0-965DF2B017BB}" destId="{44CB903A-C9B7-4A17-BC9C-C0FF795D7F08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F7AD638-2B79-4EBB-B6D0-AF4A66ED1809}" type="presOf" srcId="{5816C078-69AC-4EF5-8C27-40CD92226E90}" destId="{1FF3A6B2-50F5-4117-A6A4-F83AE2BC7BBE}" srcOrd="0" destOrd="0" presId="urn:microsoft.com/office/officeart/2005/8/layout/vProcess5"/>
    <dgm:cxn modelId="{55DE9162-12CA-47BD-B19B-2C06666F09D2}" type="presOf" srcId="{416DB221-AED0-4A53-A08A-0CD19B381D4C}" destId="{E6357065-2855-4AE1-B79E-EA6728A4FA5D}" srcOrd="0" destOrd="0" presId="urn:microsoft.com/office/officeart/2005/8/layout/vProcess5"/>
    <dgm:cxn modelId="{52D3656C-BC3C-4DAC-A978-4647312383A2}" type="presOf" srcId="{A840C4A4-E34E-4527-81D0-965DF2B017BB}" destId="{1384D73D-E6F7-4DD9-BE9A-324B3FE8671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A66C88C1-6F6D-47BA-BC5D-325E9F8BE7E6}" type="presOf" srcId="{5816C078-69AC-4EF5-8C27-40CD92226E90}" destId="{5019C9B3-638C-4D60-808A-87A1616A6B54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91038DFC-B120-47EA-80BC-C3D93AEAE0B1}" type="presParOf" srcId="{1396E13A-2A55-4743-955C-BF1E4ED95C6F}" destId="{44CB903A-C9B7-4A17-BC9C-C0FF795D7F08}" srcOrd="1" destOrd="0" presId="urn:microsoft.com/office/officeart/2005/8/layout/vProcess5"/>
    <dgm:cxn modelId="{6CBA052F-AC19-43E8-A507-D2BE01EC7D84}" type="presParOf" srcId="{1396E13A-2A55-4743-955C-BF1E4ED95C6F}" destId="{1FF3A6B2-50F5-4117-A6A4-F83AE2BC7BBE}" srcOrd="2" destOrd="0" presId="urn:microsoft.com/office/officeart/2005/8/layout/vProcess5"/>
    <dgm:cxn modelId="{B94E4D96-F52B-4B12-B078-0CBE5B575B47}" type="presParOf" srcId="{1396E13A-2A55-4743-955C-BF1E4ED95C6F}" destId="{E6357065-2855-4AE1-B79E-EA6728A4FA5D}" srcOrd="3" destOrd="0" presId="urn:microsoft.com/office/officeart/2005/8/layout/vProcess5"/>
    <dgm:cxn modelId="{DC71BE9A-DBE4-426B-8696-E9AE17627036}" type="presParOf" srcId="{1396E13A-2A55-4743-955C-BF1E4ED95C6F}" destId="{1384D73D-E6F7-4DD9-BE9A-324B3FE8671C}" srcOrd="4" destOrd="0" presId="urn:microsoft.com/office/officeart/2005/8/layout/vProcess5"/>
    <dgm:cxn modelId="{55DBE053-5E01-4405-A175-7D847E8E3073}" type="presParOf" srcId="{1396E13A-2A55-4743-955C-BF1E4ED95C6F}" destId="{5019C9B3-638C-4D60-808A-87A1616A6B5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lv-LV" sz="2000" b="0" i="0" dirty="0">
              <a:solidFill>
                <a:schemeClr val="bg1"/>
              </a:solidFill>
              <a:effectLst/>
              <a:latin typeface="+mj-lt"/>
            </a:rPr>
            <a:t>Jau divus gadus 2020. un 2021. gadā pēc Sabiedrības integrācijas fonda pasūtījuma veikti NVO fonda darbības rezultātu </a:t>
          </a:r>
          <a:r>
            <a:rPr lang="lv-LV" sz="2000" b="0" i="0" dirty="0" err="1">
              <a:solidFill>
                <a:schemeClr val="bg1"/>
              </a:solidFill>
              <a:effectLst/>
              <a:latin typeface="+mj-lt"/>
            </a:rPr>
            <a:t>izvērtējumi</a:t>
          </a:r>
          <a:endParaRPr lang="lv-LV" sz="2000" b="0" i="0" dirty="0">
            <a:solidFill>
              <a:schemeClr val="bg1"/>
            </a:solidFill>
            <a:effectLst/>
            <a:latin typeface="+mj-lt"/>
          </a:endParaRPr>
        </a:p>
        <a:p>
          <a:pPr>
            <a:lnSpc>
              <a:spcPct val="100000"/>
            </a:lnSpc>
            <a:spcAft>
              <a:spcPts val="600"/>
            </a:spcAft>
          </a:pPr>
          <a:r>
            <a:rPr lang="lv-LV" sz="2000" b="0" i="0" dirty="0">
              <a:solidFill>
                <a:schemeClr val="bg1"/>
              </a:solidFill>
              <a:effectLst/>
              <a:latin typeface="+mj-lt"/>
            </a:rPr>
            <a:t> </a:t>
          </a:r>
          <a:r>
            <a:rPr lang="lv-LV" sz="2000" b="0" i="0" dirty="0">
              <a:solidFill>
                <a:schemeClr val="tx1"/>
              </a:solidFill>
              <a:effectLst/>
              <a:latin typeface="+mj-lt"/>
              <a:hlinkClick xmlns:r="http://schemas.openxmlformats.org/officeDocument/2006/relationships" r:id="rId1"/>
            </a:rPr>
            <a:t>https://www.sif.gov.lv/lv/petijumi#programmas-nvo-fonds-darbibas-rezultatu-un-ieguldijuma-izvertesana-2020-2021</a:t>
          </a:r>
          <a:r>
            <a:rPr lang="lv-LV" sz="2000" b="0" i="0" dirty="0">
              <a:solidFill>
                <a:schemeClr val="tx1"/>
              </a:solidFill>
              <a:effectLst/>
              <a:latin typeface="+mj-lt"/>
            </a:rPr>
            <a:t> 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336960" custLinFactNeighborX="0" custLinFactNeighborY="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Projektam tiek atvērts atsevišķs </a:t>
          </a:r>
          <a:r>
            <a:rPr lang="lv-LV" sz="2400" b="1" dirty="0"/>
            <a:t>konts Valsts kasē (VK)</a:t>
          </a:r>
          <a:r>
            <a:rPr lang="lv-LV" sz="1800" dirty="0"/>
            <a:t>, uz kuru tiek veikti avansa maksājumi projektam (Līguma 4.3.punkts)</a:t>
          </a:r>
          <a:endParaRPr lang="lv-LV" sz="18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lv-LV" sz="2000" b="0" i="0" dirty="0">
              <a:solidFill>
                <a:schemeClr val="bg1"/>
              </a:solidFill>
              <a:effectLst/>
              <a:latin typeface="+mj-lt"/>
            </a:rPr>
            <a:t>Lai apzinātu sabiedrības aktivitāti un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lv-LV" sz="2000" b="0" i="0" dirty="0">
              <a:solidFill>
                <a:schemeClr val="bg1"/>
              </a:solidFill>
              <a:effectLst/>
              <a:latin typeface="+mj-lt"/>
            </a:rPr>
            <a:t>iesaisti NVO aktivitātēs un brīvprātīgajā darbā, </a:t>
          </a:r>
        </a:p>
        <a:p>
          <a:pPr>
            <a:lnSpc>
              <a:spcPct val="100000"/>
            </a:lnSpc>
            <a:spcAft>
              <a:spcPts val="600"/>
            </a:spcAft>
            <a:buNone/>
          </a:pPr>
          <a:r>
            <a:rPr lang="lv-LV" sz="2000" b="0" i="0" dirty="0">
              <a:solidFill>
                <a:schemeClr val="bg1"/>
              </a:solidFill>
              <a:effectLst/>
              <a:latin typeface="+mj-lt"/>
            </a:rPr>
            <a:t>aicinām NVO fonda projektus īstenojošās organizācijas                                 izplatīt savos pasākumos aptaujas anketu!</a:t>
          </a:r>
        </a:p>
        <a:p>
          <a:pPr>
            <a:lnSpc>
              <a:spcPct val="100000"/>
            </a:lnSpc>
            <a:spcAft>
              <a:spcPts val="600"/>
            </a:spcAft>
            <a:buNone/>
          </a:pPr>
          <a:r>
            <a:rPr lang="lv-LV" sz="2000" b="0" dirty="0">
              <a:latin typeface="+mj-lt"/>
              <a:hlinkClick xmlns:r="http://schemas.openxmlformats.org/officeDocument/2006/relationships" r:id="rId1"/>
            </a:rPr>
            <a:t>https://forms.office.com/Pages/ResponsePage.aspx?id=ajzcN__Z2kG7c8hX90MsPw1niqdq6lRKqd1lwpLVYXxUOFJYUzQ1SUdCTjMxRzNBUlJSQUdNV01ZTS4u</a:t>
          </a:r>
          <a:r>
            <a:rPr lang="lv-LV" sz="2000" b="0" dirty="0">
              <a:latin typeface="+mj-lt"/>
            </a:rPr>
            <a:t> </a:t>
          </a:r>
          <a:endParaRPr lang="lv-LV" sz="1600" b="0" i="0" dirty="0">
            <a:solidFill>
              <a:schemeClr val="bg1"/>
            </a:solidFill>
            <a:latin typeface="+mj-lt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375201" custLinFactNeighborX="-6445" custLinFactNeighborY="1683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Līdz starpposma vai noslēguma pārskatā iekļauto izmaksu apstiprināšanai avanss VK  kontā ir uzskatāms par valsts īpašumā esošiem līdzekļiem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No VK konta drīkst veikt tikai ar projektu saistītus maksājumus</a:t>
          </a: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Ja rēķina izmaksas tiek dalītas starp vairākiem projektiem, no projekta VK konta veic tikai maksājuma daļu, kas tiek attiecināta uz projektu</a:t>
          </a:r>
          <a:r>
            <a:rPr lang="lv-LV" sz="1800" i="0" dirty="0"/>
            <a:t> 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 err="1"/>
            <a:t>Priekšfinansējumu</a:t>
          </a:r>
          <a:r>
            <a:rPr lang="lv-LV" sz="1800" i="1" dirty="0"/>
            <a:t> var ieskaitīt projekta VK kontā, lai visus projekta maksājumus veiktu no tā 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Maksājumu veikšana </a:t>
          </a:r>
          <a:r>
            <a:rPr lang="lv-LV" sz="1800" b="1" dirty="0"/>
            <a:t>no organizācijas komercbankas konta</a:t>
          </a:r>
          <a:endParaRPr lang="lv-LV" sz="18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Projekta īstenošanas periodā           pirms 1.avansa saņemšanas        projekta Valsts kases kontā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II.</a:t>
          </a:r>
          <a:r>
            <a:rPr lang="lv-LV" sz="1800" i="1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Projekta noslēgumā                             pēc tam, kad izlietots projekta finansējuma avanss (90%)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i="1" kern="1200" dirty="0"/>
        </a:p>
      </dsp:txBody>
      <dsp:txXfrm>
        <a:off x="5175929" y="0"/>
        <a:ext cx="5066616" cy="15582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Jāveic no organizācijas komercbankas  konta veikto projekta izmaksu pārgrāmatošana uz projektu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1" kern="1200" dirty="0"/>
            <a:t>III.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Atsevišķi maksājumi, kurus no Valsts kases konta nav iespējams veikt     (ZOOM abonēšana, FB reklāmas)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9936" y="5"/>
          <a:ext cx="10232609" cy="122200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Noslēguma maksājumu </a:t>
          </a:r>
          <a:r>
            <a:rPr lang="lv-LV" sz="1800" kern="1200" dirty="0"/>
            <a:t>Fonds var ieskaitīt citā Projekta īstenotāja bankas kontā, kas atvērts Projekta īstenotāja pamatdarbības nodrošināšanai un kura rekvizīti norādīti Projekta noslēguma pārskata finanšu atskaitē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(Līguma 4.4.punkts)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9936" y="5"/>
        <a:ext cx="10232609" cy="122200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nepieciešamas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projekta aktivitāšu īstenošanai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paredzētas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 apstiprinātajā projekta pieteikumā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4595" y="701"/>
        <a:ext cx="5337169" cy="125677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731298" y="0"/>
          <a:ext cx="8788302" cy="167556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Ja tās ir veiktas, ievērojot drošas finanšu vadības principus,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tai skaitā </a:t>
          </a:r>
          <a:r>
            <a:rPr lang="lv-LV" sz="2000" b="1" kern="1200" dirty="0"/>
            <a:t>ievērojot izmaksu lietderības, ekonomiskuma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efektivitātes principus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731298" y="0"/>
        <a:ext cx="8788302" cy="167556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Fondam ir tiesības prasīt iesniegt skaidrojošus/apliecinošus dokumentus par atsevišķu </a:t>
          </a:r>
          <a:r>
            <a:rPr lang="lv-LV" sz="1800" b="0" i="1" kern="1200" dirty="0"/>
            <a:t>izmaksu atbilstību </a:t>
          </a:r>
          <a:r>
            <a:rPr lang="lv-LV" sz="1800" b="1" i="1" kern="1200" dirty="0"/>
            <a:t>izmaksu lietderības, ekonomiskuma un efektivitātes principiem</a:t>
          </a:r>
          <a:r>
            <a:rPr lang="lv-LV" sz="1800" i="1" kern="1200" dirty="0"/>
            <a:t>, ja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pakalpojumu sniedzējs vai piegādātājs nav minēts projekta pieteikumā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faktiskās izmaksas rada šaubas par atbilstību minētajiem principiem</a:t>
          </a:r>
          <a:endParaRPr lang="lv-LV" sz="1800" b="1" i="0" u="none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435995" y="3"/>
          <a:ext cx="5412031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izveidotas jaunas izmaksu pozīcijas</a:t>
          </a:r>
        </a:p>
      </dsp:txBody>
      <dsp:txXfrm>
        <a:off x="2435995" y="3"/>
        <a:ext cx="5412031" cy="158369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813044" y="0"/>
          <a:ext cx="4401350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radušās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izmaksu </a:t>
          </a:r>
          <a:r>
            <a:rPr lang="lv-LV" sz="2000" b="1" kern="1200" dirty="0" err="1"/>
            <a:t>attiecināmības</a:t>
          </a:r>
          <a:r>
            <a:rPr lang="lv-LV" sz="2000" b="1" kern="1200" dirty="0"/>
            <a:t> periodā,      </a:t>
          </a:r>
          <a:r>
            <a:rPr lang="lv-LV" sz="2000" b="0" kern="1200" dirty="0"/>
            <a:t>kas noteikts Līguma 2.1.punktā</a:t>
          </a:r>
        </a:p>
      </dsp:txBody>
      <dsp:txXfrm>
        <a:off x="813044" y="0"/>
        <a:ext cx="4401350" cy="1907161"/>
      </dsp:txXfrm>
    </dsp:sp>
    <dsp:sp modelId="{739616C3-BCAB-45E4-907F-1512EE7E7D28}">
      <dsp:nvSpPr>
        <dsp:cNvPr id="0" name=""/>
        <dsp:cNvSpPr/>
      </dsp:nvSpPr>
      <dsp:spPr>
        <a:xfrm>
          <a:off x="5519642" y="1568"/>
          <a:ext cx="4400542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faktiski veiktas līdz projekta noslēguma pārskata apstiprināšanas dienai</a:t>
          </a:r>
        </a:p>
      </dsp:txBody>
      <dsp:txXfrm>
        <a:off x="5519642" y="1568"/>
        <a:ext cx="4400542" cy="1907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2700777" y="249"/>
          <a:ext cx="4906414" cy="165750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Tās ir </a:t>
          </a:r>
          <a:r>
            <a:rPr lang="lv-LV" sz="2000" b="1" kern="1200" dirty="0"/>
            <a:t>reāli apmaksājis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īstenotājs </a:t>
          </a:r>
        </a:p>
      </dsp:txBody>
      <dsp:txXfrm>
        <a:off x="2700777" y="249"/>
        <a:ext cx="4906414" cy="165750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44914" y="0"/>
          <a:ext cx="3961766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uzskaitītas projekta īstenotāja grāmatvedības uzskaitē</a:t>
          </a:r>
        </a:p>
      </dsp:txBody>
      <dsp:txXfrm>
        <a:off x="144914" y="0"/>
        <a:ext cx="3961766" cy="2146405"/>
      </dsp:txXfrm>
    </dsp:sp>
    <dsp:sp modelId="{739616C3-BCAB-45E4-907F-1512EE7E7D28}">
      <dsp:nvSpPr>
        <dsp:cNvPr id="0" name=""/>
        <dsp:cNvSpPr/>
      </dsp:nvSpPr>
      <dsp:spPr>
        <a:xfrm>
          <a:off x="4309223" y="0"/>
          <a:ext cx="4170353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identificējamas, nodalītas no pārējām izmaksām un pārbaudāmas</a:t>
          </a:r>
        </a:p>
      </dsp:txBody>
      <dsp:txXfrm>
        <a:off x="4309223" y="0"/>
        <a:ext cx="4170353" cy="214640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958955" y="249"/>
          <a:ext cx="8324634" cy="165750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Ja tās </a:t>
          </a:r>
          <a:r>
            <a:rPr lang="lv-LV" sz="2000" b="1" kern="1200" dirty="0"/>
            <a:t>apliecina attiecīgu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kern="1200" dirty="0"/>
            <a:t>attaisnojuma dokumentu oriģināli vai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atbilstoši noformēti elektroniski dokumenti </a:t>
          </a:r>
          <a:r>
            <a:rPr lang="lv-LV" sz="2000" b="1" kern="1200" dirty="0">
              <a:hlinkClick xmlns:r="http://schemas.openxmlformats.org/officeDocument/2006/relationships" r:id="rId1"/>
            </a:rPr>
            <a:t>https://www.sif.gov.lv/lv/media/1315/download</a:t>
          </a:r>
          <a:r>
            <a:rPr lang="lv-LV" sz="2000" b="1" kern="1200" dirty="0"/>
            <a:t> </a:t>
          </a:r>
        </a:p>
      </dsp:txBody>
      <dsp:txXfrm>
        <a:off x="958955" y="249"/>
        <a:ext cx="8324634" cy="1657507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Netiek pārsniegti Konkursa nolikuma 4.2.punktā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noteiktie izmaksu ierobežojumus</a:t>
          </a:r>
          <a:endParaRPr lang="lv-LV" sz="20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25006" y="0"/>
          <a:ext cx="4543704" cy="172773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Projekta </a:t>
          </a:r>
          <a:r>
            <a:rPr lang="lv-LV" sz="1800" b="1" kern="1200" dirty="0"/>
            <a:t>administratīvās izmaksas nepārsniedz 20%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 projekta kopējām attiecināmām izmaksām</a:t>
          </a:r>
        </a:p>
      </dsp:txBody>
      <dsp:txXfrm>
        <a:off x="425006" y="0"/>
        <a:ext cx="4543704" cy="1727736"/>
      </dsp:txXfrm>
    </dsp:sp>
    <dsp:sp modelId="{B20FE097-981F-45CD-9B55-501E99619A47}">
      <dsp:nvSpPr>
        <dsp:cNvPr id="0" name=""/>
        <dsp:cNvSpPr/>
      </dsp:nvSpPr>
      <dsp:spPr>
        <a:xfrm>
          <a:off x="5173630" y="0"/>
          <a:ext cx="4643909" cy="172974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Inventāra un/vai pamatlīdzekļu iegādes izmaksas kopā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nepārsniedz 20%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 projekta kopējām attiecināmajām izmaksām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3630" y="0"/>
        <a:ext cx="4643909" cy="172974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2017812" y="0"/>
          <a:ext cx="6214671" cy="188281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kern="1200" dirty="0"/>
            <a:t>Ja projekta faktiskās kopējās attiecināmās izmaksas ir mazākas par sākotnēji plānotajām</a:t>
          </a:r>
          <a:r>
            <a:rPr lang="lv-LV" sz="1600" i="1" kern="1200" dirty="0"/>
            <a:t>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i="1" kern="1200" dirty="0"/>
            <a:t>  </a:t>
          </a:r>
          <a:r>
            <a:rPr lang="lv-LV" sz="1600" i="1" strike="noStrike" kern="1200" dirty="0"/>
            <a:t>administratīvo izmaksu, </a:t>
          </a:r>
          <a:r>
            <a:rPr lang="lv-LV" sz="1600" i="1" kern="1200" dirty="0"/>
            <a:t>inventāra un pamatlīdzekļu iegādes summa </a:t>
          </a:r>
          <a:r>
            <a:rPr lang="lv-LV" sz="1600" b="1" i="1" kern="1200" dirty="0"/>
            <a:t>nedrīkst pārsniegt noteiktos proporcionālos ierobežojumus</a:t>
          </a:r>
          <a:endParaRPr lang="lv-LV" sz="1600" b="1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017812" y="0"/>
        <a:ext cx="6214671" cy="1882816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609123" y="0"/>
          <a:ext cx="4823543" cy="362132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Izmaksas ir radušās,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veicot bezskaidras naudas darījumus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5.2.4.punkts)</a:t>
          </a:r>
        </a:p>
      </dsp:txBody>
      <dsp:txXfrm>
        <a:off x="609123" y="0"/>
        <a:ext cx="4823543" cy="3621320"/>
      </dsp:txXfrm>
    </dsp:sp>
    <dsp:sp modelId="{739616C3-BCAB-45E4-907F-1512EE7E7D28}">
      <dsp:nvSpPr>
        <dsp:cNvPr id="0" name=""/>
        <dsp:cNvSpPr/>
      </dsp:nvSpPr>
      <dsp:spPr>
        <a:xfrm>
          <a:off x="5506091" y="2971"/>
          <a:ext cx="4783199" cy="361728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Likumdošanā noteiktās ar projekta personālu saistītās izmaksas: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b="1" i="1" kern="1200" dirty="0"/>
            <a:t>Atvaļinājuma kompensācija </a:t>
          </a:r>
          <a:r>
            <a:rPr lang="lv-LV" sz="1600" i="1" kern="1200" dirty="0"/>
            <a:t>–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(kalkulācija atbilstoši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faktiski nostrādātajam laikam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un darba samaksai projektā)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b="1" i="1" kern="1200" dirty="0"/>
            <a:t>Uzņēmējdarbības riska nodeva 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6091" y="2971"/>
        <a:ext cx="4783199" cy="3617288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Izmaksas, par kurām nav iesniegti izdevumus pamatojoši un maksājumus apliecinoši dokumenti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5.2.3.punkts)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Jebkādas skaidrā naudā veiktas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5.2.4.punkts)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4595" y="701"/>
        <a:ext cx="5337169" cy="1256771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Izmaksas, kas jau tiek finansētas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no citiem finanšu avotiem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5.3.4.punkts)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NVO fonda projekta pieteikuma sagatavošanas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7759" y="44428"/>
        <a:ext cx="5357574" cy="116931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Aizdevuma pamatsummas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procentu maksājumu vai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citu saistību segšanas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Debeta procentu maksājumi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par finanšu darījumiem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7759" y="44428"/>
        <a:ext cx="5357574" cy="1169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E001D-7865-4BCF-8822-5BD33A2A0860}">
      <dsp:nvSpPr>
        <dsp:cNvPr id="0" name=""/>
        <dsp:cNvSpPr/>
      </dsp:nvSpPr>
      <dsp:spPr>
        <a:xfrm>
          <a:off x="0" y="0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Projekta finansējums</a:t>
          </a:r>
        </a:p>
      </dsp:txBody>
      <dsp:txXfrm>
        <a:off x="26502" y="26502"/>
        <a:ext cx="5250506" cy="851855"/>
      </dsp:txXfrm>
    </dsp:sp>
    <dsp:sp modelId="{95C95E23-45FD-4398-BA97-2CC5FEF3C7D0}">
      <dsp:nvSpPr>
        <dsp:cNvPr id="0" name=""/>
        <dsp:cNvSpPr/>
      </dsp:nvSpPr>
      <dsp:spPr>
        <a:xfrm>
          <a:off x="527908" y="1069379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sp:txBody>
      <dsp:txXfrm>
        <a:off x="554410" y="1095881"/>
        <a:ext cx="5134309" cy="851855"/>
      </dsp:txXfrm>
    </dsp:sp>
    <dsp:sp modelId="{0E1BCE61-C12B-4376-AAF7-C96C30AC06F2}">
      <dsp:nvSpPr>
        <dsp:cNvPr id="0" name=""/>
        <dsp:cNvSpPr/>
      </dsp:nvSpPr>
      <dsp:spPr>
        <a:xfrm>
          <a:off x="1047936" y="2138758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Līguma grozījumi</a:t>
          </a:r>
        </a:p>
      </dsp:txBody>
      <dsp:txXfrm>
        <a:off x="1074438" y="2165260"/>
        <a:ext cx="5142188" cy="851855"/>
      </dsp:txXfrm>
    </dsp:sp>
    <dsp:sp modelId="{42D449CA-12FE-478B-B918-E3B7B0B06E53}">
      <dsp:nvSpPr>
        <dsp:cNvPr id="0" name=""/>
        <dsp:cNvSpPr/>
      </dsp:nvSpPr>
      <dsp:spPr>
        <a:xfrm>
          <a:off x="1575844" y="3208138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Starpposma un noslēguma pārskats</a:t>
          </a:r>
        </a:p>
      </dsp:txBody>
      <dsp:txXfrm>
        <a:off x="1602346" y="3234640"/>
        <a:ext cx="5134309" cy="851855"/>
      </dsp:txXfrm>
    </dsp:sp>
    <dsp:sp modelId="{B82FBD89-4810-495C-A792-7DFC238CAD8B}">
      <dsp:nvSpPr>
        <dsp:cNvPr id="0" name=""/>
        <dsp:cNvSpPr/>
      </dsp:nvSpPr>
      <dsp:spPr>
        <a:xfrm>
          <a:off x="5715221" y="693040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5847557" y="693040"/>
        <a:ext cx="323486" cy="442589"/>
      </dsp:txXfrm>
    </dsp:sp>
    <dsp:sp modelId="{55EF9679-F742-48F0-BAFC-00E812541187}">
      <dsp:nvSpPr>
        <dsp:cNvPr id="0" name=""/>
        <dsp:cNvSpPr/>
      </dsp:nvSpPr>
      <dsp:spPr>
        <a:xfrm>
          <a:off x="6243129" y="1762419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6375465" y="1762419"/>
        <a:ext cx="323486" cy="442589"/>
      </dsp:txXfrm>
    </dsp:sp>
    <dsp:sp modelId="{C6635062-A069-4436-A8D0-823D1D4C8714}">
      <dsp:nvSpPr>
        <dsp:cNvPr id="0" name=""/>
        <dsp:cNvSpPr/>
      </dsp:nvSpPr>
      <dsp:spPr>
        <a:xfrm>
          <a:off x="6763158" y="2831799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6895494" y="2831799"/>
        <a:ext cx="323486" cy="442589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4474" y="2010"/>
          <a:ext cx="5388192" cy="180462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Personālam izmaksātās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prēmijas un dāvanas,               veselības apdrošināšana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vai jebkurš cits gūtais labums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r>
            <a:rPr lang="lv-LV" sz="1600" kern="1200" dirty="0"/>
            <a:t> 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4474" y="2010"/>
        <a:ext cx="5388192" cy="1804620"/>
      </dsp:txXfrm>
    </dsp:sp>
    <dsp:sp modelId="{739616C3-BCAB-45E4-907F-1512EE7E7D28}">
      <dsp:nvSpPr>
        <dsp:cNvPr id="0" name=""/>
        <dsp:cNvSpPr/>
      </dsp:nvSpPr>
      <dsp:spPr>
        <a:xfrm>
          <a:off x="5514686" y="9524"/>
          <a:ext cx="5343125" cy="178758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IZŅĒMUMS!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Ar brīvprātīgo iesaisti saistītas izmaksas, piemēram, nelaimes gadījumu apdrošināšana</a:t>
          </a:r>
        </a:p>
      </dsp:txBody>
      <dsp:txXfrm>
        <a:off x="5514686" y="9524"/>
        <a:ext cx="5343125" cy="178758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9461" y="1031"/>
          <a:ext cx="5429254" cy="96470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Zemes un nekustamā īpašuma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iegādes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19461" y="1031"/>
        <a:ext cx="5429254" cy="964700"/>
      </dsp:txXfrm>
    </dsp:sp>
    <dsp:sp modelId="{739616C3-BCAB-45E4-907F-1512EE7E7D28}">
      <dsp:nvSpPr>
        <dsp:cNvPr id="0" name=""/>
        <dsp:cNvSpPr/>
      </dsp:nvSpPr>
      <dsp:spPr>
        <a:xfrm>
          <a:off x="5511339" y="4888"/>
          <a:ext cx="5330900" cy="96084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Būvniecības un telpu remonta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1339" y="4888"/>
        <a:ext cx="5330900" cy="96084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270364" y="0"/>
          <a:ext cx="6324605" cy="14803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Naudas sodi, līgumsodi, nokavējuma procenti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un tiesvedību izdevumi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kern="1200" dirty="0"/>
        </a:p>
      </dsp:txBody>
      <dsp:txXfrm>
        <a:off x="2270364" y="0"/>
        <a:ext cx="6324605" cy="148037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2535" y="1691"/>
          <a:ext cx="10842797" cy="136345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Izmaksas, kas veiktas, pieļaujot interešu konfliktu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Ja slēdzamā līguma vērtība ir mazāka par 70 000 EUR piegādēm un pakalpojumiem, (publiskā) finansējuma saņēmējam ir </a:t>
          </a:r>
          <a:r>
            <a:rPr lang="lv-LV" sz="1600" b="1" i="0" u="none" kern="1200" dirty="0"/>
            <a:t>rīcības brīvība attiecībā uz to, kādā procedūrā noslēgt līgumu</a:t>
          </a:r>
          <a:r>
            <a:rPr lang="lv-LV" sz="1600" i="1" kern="1200" dirty="0"/>
            <a:t>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tomēr piegādātāja </a:t>
          </a:r>
          <a:r>
            <a:rPr lang="lv-LV" sz="1600" b="1" i="0" u="none" kern="1200" dirty="0"/>
            <a:t>izvēle ir ierobežota ar interešu konflikta novēršanas noteikumiem</a:t>
          </a:r>
          <a:r>
            <a:rPr lang="lv-LV" sz="1600" i="1" kern="1200" dirty="0"/>
            <a:t>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kā arī finansējuma administrēšanā iesaistītās institūcijas veic tā izdevumu efektivitātes izvērtēšanu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2535" y="1691"/>
        <a:ext cx="10842797" cy="1363456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353729" cy="30676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Projekta pārskata veidlapas 7.punktā integrēts «</a:t>
          </a:r>
          <a:r>
            <a:rPr lang="lv-LV" sz="2000" b="1" kern="1200" dirty="0"/>
            <a:t>Attiecināmo izdevumu apliecinājums»</a:t>
          </a:r>
          <a:r>
            <a:rPr lang="lv-LV" sz="1600" b="0" kern="1200" dirty="0"/>
            <a:t>,</a:t>
          </a:r>
          <a:r>
            <a:rPr lang="lv-LV" sz="2000" kern="1200" dirty="0"/>
            <a:t> </a:t>
          </a:r>
          <a:r>
            <a:rPr lang="lv-LV" sz="1600" kern="1200" dirty="0"/>
            <a:t>kurā t.sk. projekta īstenotājs apliecina: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ka ir veikti visi nepieciešamie pasākumi, lai izvairītos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no interešu konflikta situācijām</a:t>
          </a:r>
        </a:p>
      </dsp:txBody>
      <dsp:txXfrm>
        <a:off x="0" y="0"/>
        <a:ext cx="4353729" cy="3067621"/>
      </dsp:txXfrm>
    </dsp:sp>
    <dsp:sp modelId="{739616C3-BCAB-45E4-907F-1512EE7E7D28}">
      <dsp:nvSpPr>
        <dsp:cNvPr id="0" name=""/>
        <dsp:cNvSpPr/>
      </dsp:nvSpPr>
      <dsp:spPr>
        <a:xfrm>
          <a:off x="4414001" y="8846"/>
          <a:ext cx="6451332" cy="30676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MK 28.02.2017. noteikumi Nr.104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kern="1200" dirty="0"/>
            <a:t>„</a:t>
          </a:r>
          <a:r>
            <a:rPr lang="lv-LV" sz="1600" i="1" kern="1200" dirty="0"/>
            <a:t>Noteikumi par iepirkuma procedūru un tās piemērošanas kārtību pasūtītāja finansētiem projektiem</a:t>
          </a:r>
          <a:r>
            <a:rPr lang="lv-LV" sz="1600" kern="1200" dirty="0"/>
            <a:t>”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1800"/>
            </a:spcAft>
            <a:buNone/>
          </a:pPr>
          <a:r>
            <a:rPr lang="lv-LV" sz="1600" i="1" kern="1200" dirty="0">
              <a:hlinkClick xmlns:r="http://schemas.openxmlformats.org/officeDocument/2006/relationships" r:id="rId1"/>
            </a:rPr>
            <a:t>https://likumi.lv/ta/id/289082-noteikumi-par-iepirkuma-proceduru-un-tas-piemerosanas-kartibu-pasutitaja-finansetiem-projektiem</a:t>
          </a:r>
          <a:r>
            <a:rPr lang="lv-LV" sz="16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1800"/>
            </a:spcAft>
            <a:buNone/>
          </a:pPr>
          <a:r>
            <a:rPr lang="lv-LV" sz="2000" b="1" kern="1200" dirty="0"/>
            <a:t>13.punkts </a:t>
          </a:r>
          <a:r>
            <a:rPr lang="lv-LV" sz="1600" b="1" kern="1200" dirty="0"/>
            <a:t>– izņēmuma gadījumi, </a:t>
          </a:r>
          <a:r>
            <a:rPr lang="lv-LV" sz="1600" b="0" kern="1200" dirty="0"/>
            <a:t>kad finansējuma saņēmējs un piegādātājs neatrodas interešu konfliktā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1.pielikums </a:t>
          </a:r>
          <a:r>
            <a:rPr lang="lv-LV" sz="2000" b="0" kern="1200" dirty="0"/>
            <a:t>–</a:t>
          </a:r>
          <a:r>
            <a:rPr lang="lv-LV" sz="2000" b="1" kern="1200" dirty="0"/>
            <a:t> </a:t>
          </a:r>
          <a:r>
            <a:rPr lang="lv-LV" sz="1600" b="1" i="0" kern="1200" dirty="0"/>
            <a:t>«Apliecinājums par interešu konflikta </a:t>
          </a:r>
          <a:r>
            <a:rPr lang="lv-LV" sz="1600" b="1" i="0" kern="1200" dirty="0" err="1"/>
            <a:t>neesību</a:t>
          </a:r>
          <a:r>
            <a:rPr lang="lv-LV" sz="1600" b="1" i="0" kern="1200" dirty="0"/>
            <a:t>» </a:t>
          </a:r>
          <a:r>
            <a:rPr lang="lv-LV" sz="1600" b="0" i="0" kern="1200" dirty="0"/>
            <a:t>-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414001" y="8846"/>
        <a:ext cx="6451332" cy="3067621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STANDARTA GROZĪJUMI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Projekta īstenotājs iesniedz Fondā argumentētu Līguma grozījumu pieprasījumu </a:t>
          </a:r>
          <a:r>
            <a:rPr lang="lv-LV" sz="2000" b="1" kern="1200" dirty="0"/>
            <a:t>ne vēlāk kā 10 darbdienas pirms</a:t>
          </a:r>
          <a:r>
            <a:rPr lang="lv-LV" sz="1800" b="1" kern="1200" dirty="0"/>
            <a:t> </a:t>
          </a:r>
          <a:r>
            <a:rPr lang="lv-LV" sz="1800" b="0" i="1" kern="1200" dirty="0"/>
            <a:t>paredzamo izmaiņu spēkā stāšanās </a:t>
          </a:r>
          <a:r>
            <a:rPr lang="lv-LV" sz="1800" i="1" kern="1200" dirty="0"/>
            <a:t>(Līguma 9.1.punkts)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2000" b="1" kern="1200" dirty="0"/>
            <a:t>Fonds 7 darbdienu laikā izskata</a:t>
          </a:r>
          <a:r>
            <a:rPr lang="lv-LV" sz="2000" kern="1200" dirty="0"/>
            <a:t> </a:t>
          </a:r>
          <a:r>
            <a:rPr lang="lv-LV" sz="1800" i="1" kern="1200" dirty="0"/>
            <a:t>Līguma grozījumu pieprasījumu un, ja piekrīt ierosinātajām izmaiņām, sagatavo Līguma grozījumus (Līguma 9.2.punkts)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Līguma grozījumi </a:t>
          </a:r>
          <a:r>
            <a:rPr lang="lv-LV" sz="2000" b="1" kern="1200" dirty="0"/>
            <a:t>stājas spēkā, kad tos parakstījušas abas Puses            </a:t>
          </a:r>
          <a:r>
            <a:rPr lang="lv-LV" sz="1800" i="1" kern="1200" dirty="0"/>
            <a:t>(Līguma 9.2.punkts)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GROZĪJUMI IZŅĒMUMA GADĪJUMOS </a:t>
          </a:r>
          <a:r>
            <a:rPr lang="lv-LV" sz="2000" i="0" kern="1200" dirty="0"/>
            <a:t>(Līguma 9.4.punkts)</a:t>
          </a:r>
          <a:endParaRPr lang="lv-LV" sz="160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Līguma grozījumu pieprasījumu var iesniegt arī īsākā termiņā vai pēc attiecīgo izmaiņu veikšanas Projektā, bet</a:t>
          </a:r>
          <a:r>
            <a:rPr lang="lv-LV" sz="1800" kern="1200" dirty="0"/>
            <a:t> </a:t>
          </a:r>
          <a:r>
            <a:rPr lang="lv-LV" sz="2000" b="1" kern="1200" dirty="0"/>
            <a:t>ne vēlāk kā līdz Projekta noslēguma pārskata papildinājumu iesniegšanai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pastāv objektīvi, no Projekta īstenotāja neatkarīgi un attaisnojoši apstākļi, kuru dēļ Līguma grozījumu pieprasījumu nevarēja iesniegt savlaicīgi un </a:t>
          </a:r>
          <a:r>
            <a:rPr lang="lv-LV" sz="2000" b="1" kern="1200" dirty="0"/>
            <a:t>Projekta īstenotājs pamatojis (skaidrojis)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Fonds piekrīt Projektā veiktajām izmaiņām,</a:t>
          </a:r>
          <a:r>
            <a:rPr lang="lv-LV" sz="1800" kern="1200" dirty="0"/>
            <a:t> </a:t>
          </a:r>
          <a:r>
            <a:rPr lang="lv-LV" sz="2000" b="1" kern="1200" dirty="0"/>
            <a:t>grozījumiem ir atpakaļējs spēks </a:t>
          </a:r>
          <a:r>
            <a:rPr lang="lv-LV" sz="1800" i="1" kern="1200" dirty="0"/>
            <a:t>–  tiek noteikts konkrēts grozījumu spēkā stāšanās datums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411002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1. Sazināties ar projekta kontaktpersonu, lai noskaidrotu, vai konkrētajā gadījumā nepieciešami projekta Līguma grozījumi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b="1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b="1" i="1" kern="1200" dirty="0"/>
            <a:t>2. Ja formāli grozījumi ir nepieciešami, </a:t>
          </a:r>
          <a:r>
            <a:rPr lang="lv-LV" sz="1800" b="0" i="1" kern="1200" dirty="0"/>
            <a:t>adresē </a:t>
          </a:r>
          <a:r>
            <a:rPr lang="lv-LV" sz="1800" b="0" i="1" kern="1200" dirty="0">
              <a:hlinkClick xmlns:r="http://schemas.openxmlformats.org/officeDocument/2006/relationships" r:id="rId1"/>
            </a:rPr>
            <a:t>pasts@sif.gov.lv</a:t>
          </a:r>
          <a:r>
            <a:rPr lang="lv-LV" sz="1800" b="0" i="1" kern="1200" dirty="0"/>
            <a:t> iesniegt elektroniski parakstītu grozījumu pieprasījumu, kas ietver: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b="0" i="1" kern="1200" dirty="0"/>
            <a:t>	a) grozījumu nepieciešamības </a:t>
          </a:r>
          <a:r>
            <a:rPr lang="lv-LV" sz="1800" b="1" i="1" kern="1200" dirty="0"/>
            <a:t>pamatojuma vēstuli; </a:t>
          </a:r>
          <a:endParaRPr lang="lv-LV" sz="1800" b="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b="0" i="1" kern="1200" dirty="0"/>
            <a:t>	b) Līguma pielikumu (</a:t>
          </a:r>
          <a:r>
            <a:rPr lang="lv-LV" sz="1800" b="0" i="1" kern="1200" dirty="0" err="1"/>
            <a:t>word</a:t>
          </a:r>
          <a:r>
            <a:rPr lang="lv-LV" sz="1800" b="0" i="1" kern="1200" dirty="0"/>
            <a:t>), kurā </a:t>
          </a:r>
          <a:r>
            <a:rPr lang="lv-LV" sz="1800" b="1" i="1" kern="1200" dirty="0"/>
            <a:t>marķēta mainītā informācija </a:t>
          </a:r>
          <a:r>
            <a:rPr lang="lv-LV" sz="1800" b="0" i="1" kern="1200" dirty="0"/>
            <a:t>(ja attiecināms)</a:t>
          </a:r>
          <a:r>
            <a:rPr lang="lv-LV" sz="1800" b="1" i="1" kern="1200" dirty="0"/>
            <a:t>; </a:t>
          </a:r>
          <a:endParaRPr lang="lv-LV" sz="1800" b="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b="0" i="1" kern="1200" dirty="0"/>
            <a:t>	c) projekta budžetu (</a:t>
          </a:r>
          <a:r>
            <a:rPr lang="lv-LV" sz="1800" b="0" i="1" kern="1200" dirty="0" err="1"/>
            <a:t>excel</a:t>
          </a:r>
          <a:r>
            <a:rPr lang="lv-LV" sz="1800" b="0" i="1" kern="1200" dirty="0"/>
            <a:t>), kurā </a:t>
          </a:r>
          <a:r>
            <a:rPr lang="lv-LV" sz="1800" b="1" i="1" kern="1200" dirty="0"/>
            <a:t>marķēta mainītā informācija </a:t>
          </a:r>
          <a:r>
            <a:rPr lang="lv-LV" sz="1800" b="0" i="1" kern="1200" dirty="0"/>
            <a:t>(ja attiecināms)</a:t>
          </a:r>
          <a:endParaRPr lang="lv-LV" sz="20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3. Ja grozījumiem nepieciešams atpakaļējs spēks grozījumu nepieciešamības pamatojuma vēstulē sniegt</a:t>
          </a:r>
          <a:r>
            <a:rPr lang="lv-LV" sz="2000" b="1" kern="1200" dirty="0"/>
            <a:t> </a:t>
          </a:r>
          <a:r>
            <a:rPr lang="lv-LV" sz="1800" b="1" kern="1200" dirty="0"/>
            <a:t>pamatojumu (skaidrojumu) </a:t>
          </a:r>
          <a:r>
            <a:rPr lang="lv-LV" sz="1800" i="1" kern="1200" dirty="0"/>
            <a:t>un norādīt </a:t>
          </a:r>
          <a:r>
            <a:rPr lang="lv-LV" sz="1800" b="1" i="0" kern="1200" dirty="0"/>
            <a:t>konkrētu grozījumu spēkā stāšanās datumu</a:t>
          </a:r>
          <a:endParaRPr lang="lv-LV" sz="1800" b="1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41100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15147" cy="105828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Programmas finansējums veido 100%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no projekta kopējām attiecināmajām izmaksām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(Līguma 3.1.punkts)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15147" cy="1058282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FONDA IEROSINĀTI LĪGUMA GROZĪJUMI </a:t>
          </a:r>
          <a:r>
            <a:rPr lang="lv-LV" sz="2000" b="0" kern="1200" dirty="0"/>
            <a:t>(Līguma 9.5.punkts)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" y="454"/>
        <a:ext cx="10865329" cy="824837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kern="1200" dirty="0"/>
            <a:t>Projekta īstenotājam nav tiesību atteikt izdarīt tādus Līguma grozījumus, kas izriet no izmaiņām ārējos normatīvajos aktos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kern="1200" dirty="0"/>
            <a:t>Šāda veida grozījumi stājas spēkā bez Projekta īstenotāja piekrišanas uzreiz pēc to paziņošanas Projekta īstenotājam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NAV PIEĻAUJAMI LĪGUMA GROZĪJUMI </a:t>
          </a:r>
          <a:r>
            <a:rPr lang="lv-LV" sz="2000" b="0" kern="1200" dirty="0"/>
            <a:t>(Līguma 9.6.punkts)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Kas ir </a:t>
          </a:r>
          <a:r>
            <a:rPr lang="lv-LV" sz="2000" b="1" kern="1200" dirty="0"/>
            <a:t>pretrunā programmas Konkursa nolikumā vai Fonda padomes lēmumā </a:t>
          </a:r>
          <a:r>
            <a:rPr lang="lv-LV" sz="1800" i="1" kern="1200" dirty="0"/>
            <a:t>par Projekta pieteikuma apstiprināšanu ar nosacījumu</a:t>
          </a:r>
          <a:r>
            <a:rPr lang="lv-LV" sz="1800" kern="1200" dirty="0"/>
            <a:t> </a:t>
          </a:r>
          <a:r>
            <a:rPr lang="lv-LV" sz="2000" b="1" kern="1200" dirty="0"/>
            <a:t>ietvertajiem nosacījumiem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Kas ir </a:t>
          </a:r>
          <a:r>
            <a:rPr lang="lv-LV" sz="2000" b="1" kern="1200" dirty="0"/>
            <a:t>pretrunā vienādas attieksmes principam </a:t>
          </a:r>
          <a:r>
            <a:rPr lang="lv-LV" sz="1800" i="1" kern="1200" dirty="0"/>
            <a:t>pret visiem projektu iesniedzējiem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kern="1200" dirty="0"/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Kas</a:t>
          </a:r>
          <a:r>
            <a:rPr lang="lv-LV" sz="1800" kern="1200" dirty="0"/>
            <a:t> </a:t>
          </a:r>
          <a:r>
            <a:rPr lang="lv-LV" sz="2000" b="1" kern="1200" dirty="0"/>
            <a:t>būtu varējuši ietekmēt Fonda padomes lēmumu</a:t>
          </a:r>
          <a:r>
            <a:rPr lang="lv-LV" sz="2000" kern="1200" dirty="0"/>
            <a:t> </a:t>
          </a:r>
          <a:r>
            <a:rPr lang="lv-LV" sz="1800" i="1" kern="1200" dirty="0"/>
            <a:t>par programmas finansējuma piešķiršanu Projektam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LĪGUMA GROZĪJUMI NAV NEPIECIEŠAMI </a:t>
          </a:r>
          <a:r>
            <a:rPr lang="lv-LV" sz="2000" b="0" kern="1200" dirty="0"/>
            <a:t>(Līguma 9.7.punkts)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32004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Ja attiecīgajā budžeta izmaksu </a:t>
          </a:r>
          <a:r>
            <a:rPr lang="lv-LV" sz="1800" i="1" kern="1200" dirty="0" err="1"/>
            <a:t>apakšpozīcijā</a:t>
          </a:r>
          <a:r>
            <a:rPr lang="lv-LV" sz="1800" i="1" kern="1200" dirty="0"/>
            <a:t> </a:t>
          </a:r>
          <a:r>
            <a:rPr lang="lv-LV" sz="2000" b="1" kern="1200" dirty="0"/>
            <a:t>faktisko izmaksu pieaugums nepārsniedz 250 EUR vai 20% no attiecīgās izmaksu </a:t>
          </a:r>
          <a:r>
            <a:rPr lang="lv-LV" sz="2000" b="1" kern="1200" dirty="0" err="1"/>
            <a:t>apakšpozīcijas</a:t>
          </a:r>
          <a:r>
            <a:rPr lang="lv-LV" sz="1800" kern="1200" dirty="0"/>
            <a:t>, </a:t>
          </a:r>
          <a:r>
            <a:rPr lang="lv-LV" sz="1800" i="1" kern="1200" dirty="0"/>
            <a:t>ja izmaksu pieauguma summa pārsniedz 250 EUR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tiek veiktas tādas izmaiņas, kas </a:t>
          </a:r>
          <a:r>
            <a:rPr lang="lv-LV" sz="2000" b="1" kern="1200" dirty="0"/>
            <a:t>nemaina Projektu pēc būtības </a:t>
          </a:r>
          <a:r>
            <a:rPr lang="lv-LV" sz="1800" i="1" kern="1200" dirty="0"/>
            <a:t>un tiks sasniegti Projektā plānotie mērķi un rezultāti (piemēram, mainīta aktivitātes norises vieta vai laiks, ja tas nepagarina Projekta īstenošanas periodu, pagarināts starpposma pārskata iesniegšanas termiņš u.tml.)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2000" b="1" kern="1200" dirty="0"/>
            <a:t>Ja mainās Pušu rekvizīti </a:t>
          </a:r>
          <a:r>
            <a:rPr lang="lv-LV" sz="1800" i="1" kern="1200" dirty="0"/>
            <a:t>(kontaktinformācija vai norēķinu rekvizīti); tādā gadījumā Puse, kuras rekvizīti mainās, par to rakstiski paziņo otrai Pusei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32004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37704" y="301008"/>
          <a:ext cx="9286816" cy="142407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Pārskatu periodi un iesniegšanas termiņi norādīti attiecīgi Līguma 6.1.1.punktā (ja projekts garāks par 5 mēnešiem) un 6.2.1.4.punktā</a:t>
          </a:r>
          <a:endParaRPr lang="lv-LV" sz="2000" b="1" i="1" kern="1200" dirty="0"/>
        </a:p>
      </dsp:txBody>
      <dsp:txXfrm>
        <a:off x="79414" y="342718"/>
        <a:ext cx="7661813" cy="1340651"/>
      </dsp:txXfrm>
    </dsp:sp>
    <dsp:sp modelId="{6F9F75D8-4278-4F4C-A1D7-61CEED484D36}">
      <dsp:nvSpPr>
        <dsp:cNvPr id="0" name=""/>
        <dsp:cNvSpPr/>
      </dsp:nvSpPr>
      <dsp:spPr>
        <a:xfrm>
          <a:off x="819424" y="1756171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Starpposma pārskata iesniegšanas termiņš –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5 darbdienas </a:t>
          </a:r>
          <a:r>
            <a:rPr lang="lv-LV" sz="2000" b="0" i="1" kern="1200" dirty="0"/>
            <a:t>– noteikts, lai samazinātu laiku, kas nepieciešams, lai projektam pēc pārskata apstiprināšanas varētu veikt 2.avansa maksājumu</a:t>
          </a:r>
          <a:endParaRPr lang="lv-LV" sz="2000" b="1" i="1" kern="1200" dirty="0"/>
        </a:p>
      </dsp:txBody>
      <dsp:txXfrm>
        <a:off x="863668" y="1800415"/>
        <a:ext cx="7397003" cy="1422126"/>
      </dsp:txXfrm>
    </dsp:sp>
    <dsp:sp modelId="{C6BAE2EA-E68B-4FAA-B9D7-F7B36FC11236}">
      <dsp:nvSpPr>
        <dsp:cNvPr id="0" name=""/>
        <dsp:cNvSpPr/>
      </dsp:nvSpPr>
      <dsp:spPr>
        <a:xfrm>
          <a:off x="1638849" y="3308164"/>
          <a:ext cx="9286816" cy="153546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Noslēguma pārskata iesniegšanas termiņš –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10 darbdienas</a:t>
          </a:r>
          <a:endParaRPr lang="lv-LV" sz="2000" b="0" i="0" kern="1200" dirty="0"/>
        </a:p>
      </dsp:txBody>
      <dsp:txXfrm>
        <a:off x="1683821" y="3353136"/>
        <a:ext cx="7395547" cy="1445520"/>
      </dsp:txXfrm>
    </dsp:sp>
    <dsp:sp modelId="{802533FD-FEA1-47D7-8B38-3E83D41E6DF7}">
      <dsp:nvSpPr>
        <dsp:cNvPr id="0" name=""/>
        <dsp:cNvSpPr/>
      </dsp:nvSpPr>
      <dsp:spPr>
        <a:xfrm>
          <a:off x="8370900" y="1365576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91827" y="1365576"/>
        <a:ext cx="540045" cy="738879"/>
      </dsp:txXfrm>
    </dsp:sp>
    <dsp:sp modelId="{E0538F33-EC24-4899-8A16-93EEE7578E40}">
      <dsp:nvSpPr>
        <dsp:cNvPr id="0" name=""/>
        <dsp:cNvSpPr/>
      </dsp:nvSpPr>
      <dsp:spPr>
        <a:xfrm>
          <a:off x="9124341" y="2891649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5268" y="2891649"/>
        <a:ext cx="540045" cy="738879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2EB5D-3470-4F23-9F1E-FD00DFF407ED}">
      <dsp:nvSpPr>
        <dsp:cNvPr id="0" name=""/>
        <dsp:cNvSpPr/>
      </dsp:nvSpPr>
      <dsp:spPr>
        <a:xfrm>
          <a:off x="0" y="0"/>
          <a:ext cx="9286816" cy="15147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Elektroniska dokumentu aprite nodrošina iespējami operatīvu dokumentu un informācijas apmaiņu </a:t>
          </a:r>
          <a:endParaRPr lang="lv-LV" sz="2000" b="1" i="0" kern="1200" dirty="0"/>
        </a:p>
      </dsp:txBody>
      <dsp:txXfrm>
        <a:off x="44365" y="44365"/>
        <a:ext cx="7652293" cy="1426010"/>
      </dsp:txXfrm>
    </dsp:sp>
    <dsp:sp modelId="{2265C3AF-1E73-4606-BE7E-840B6F25FAE3}">
      <dsp:nvSpPr>
        <dsp:cNvPr id="0" name=""/>
        <dsp:cNvSpPr/>
      </dsp:nvSpPr>
      <dsp:spPr>
        <a:xfrm>
          <a:off x="819424" y="1767196"/>
          <a:ext cx="9286816" cy="15147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Visi Līgumi 2022.gadā NVO fondā īstenojamiem projektiem tika noslēgti elektroniski</a:t>
          </a:r>
        </a:p>
      </dsp:txBody>
      <dsp:txXfrm>
        <a:off x="863789" y="1811561"/>
        <a:ext cx="7394080" cy="1426010"/>
      </dsp:txXfrm>
    </dsp:sp>
    <dsp:sp modelId="{E87889FF-BE9B-4809-A70E-6056583CA5E4}">
      <dsp:nvSpPr>
        <dsp:cNvPr id="0" name=""/>
        <dsp:cNvSpPr/>
      </dsp:nvSpPr>
      <dsp:spPr>
        <a:xfrm>
          <a:off x="1638849" y="3534393"/>
          <a:ext cx="9286816" cy="15147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Mērķis – elektroniski iesniegti visi projektu starpposma un noslēguma pārskati </a:t>
          </a:r>
          <a:endParaRPr lang="lv-LV" sz="2000" b="1" i="0" kern="1200" dirty="0"/>
        </a:p>
      </dsp:txBody>
      <dsp:txXfrm>
        <a:off x="1683214" y="3578758"/>
        <a:ext cx="7394080" cy="1426010"/>
      </dsp:txXfrm>
    </dsp:sp>
    <dsp:sp modelId="{6DF8D099-99BE-4EFC-B479-CE0FD6DD4E52}">
      <dsp:nvSpPr>
        <dsp:cNvPr id="0" name=""/>
        <dsp:cNvSpPr/>
      </dsp:nvSpPr>
      <dsp:spPr>
        <a:xfrm>
          <a:off x="8302234" y="1148677"/>
          <a:ext cx="984581" cy="9845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23765" y="1148677"/>
        <a:ext cx="541519" cy="740897"/>
      </dsp:txXfrm>
    </dsp:sp>
    <dsp:sp modelId="{26B196DC-1540-42F7-A7CD-4EE814CAB0B3}">
      <dsp:nvSpPr>
        <dsp:cNvPr id="0" name=""/>
        <dsp:cNvSpPr/>
      </dsp:nvSpPr>
      <dsp:spPr>
        <a:xfrm>
          <a:off x="9121659" y="2905776"/>
          <a:ext cx="984581" cy="9845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3190" y="2905776"/>
        <a:ext cx="541519" cy="740897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042DC-F9B9-42B4-BD8F-9CC727D8027A}">
      <dsp:nvSpPr>
        <dsp:cNvPr id="0" name=""/>
        <dsp:cNvSpPr/>
      </dsp:nvSpPr>
      <dsp:spPr>
        <a:xfrm>
          <a:off x="0" y="0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SATURA ATSKAITE, kurā integrēts Attiecināmo izdevumu apliecinājums (7.punkts)</a:t>
          </a:r>
          <a:endParaRPr lang="lv-LV" sz="2000" b="1" i="0" kern="1200" dirty="0"/>
        </a:p>
      </dsp:txBody>
      <dsp:txXfrm>
        <a:off x="32446" y="32446"/>
        <a:ext cx="7451539" cy="1042892"/>
      </dsp:txXfrm>
    </dsp:sp>
    <dsp:sp modelId="{CD350459-401F-48F4-8932-D2F42816F316}">
      <dsp:nvSpPr>
        <dsp:cNvPr id="0" name=""/>
        <dsp:cNvSpPr/>
      </dsp:nvSpPr>
      <dsp:spPr>
        <a:xfrm>
          <a:off x="732019" y="1309199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Satura – aktivitāšu īstenošanu apliecinoši pielikumi</a:t>
          </a:r>
          <a:endParaRPr lang="lv-LV" sz="2000" b="1" i="0" kern="1200" dirty="0"/>
        </a:p>
      </dsp:txBody>
      <dsp:txXfrm>
        <a:off x="764465" y="1341645"/>
        <a:ext cx="7223561" cy="1042892"/>
      </dsp:txXfrm>
    </dsp:sp>
    <dsp:sp modelId="{DAB5B97B-7E8D-4CE3-816B-4FB2B3E60300}">
      <dsp:nvSpPr>
        <dsp:cNvPr id="0" name=""/>
        <dsp:cNvSpPr/>
      </dsp:nvSpPr>
      <dsp:spPr>
        <a:xfrm>
          <a:off x="1453113" y="2618398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FINANŠU ATSKAITE, kurā iekļautas </a:t>
          </a:r>
          <a:r>
            <a:rPr lang="lv-LV" sz="2000" b="1" i="1" u="sng" kern="1200" dirty="0"/>
            <a:t>TIKAI</a:t>
          </a:r>
          <a:r>
            <a:rPr lang="lv-LV" sz="2000" i="1" kern="1200" dirty="0"/>
            <a:t> pārskata perioda izmaksas, kas faktiski apmaksātas līdz pārskata iesniegšanai 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1485559" y="2650844"/>
        <a:ext cx="7234487" cy="1042892"/>
      </dsp:txXfrm>
    </dsp:sp>
    <dsp:sp modelId="{72B44DB7-4A3C-46B1-842F-C714992159E5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Finanšu atskaitē iekļautās izmaksas pamatojošie dokumenti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2217579" y="3960043"/>
        <a:ext cx="7223561" cy="1042892"/>
      </dsp:txXfrm>
    </dsp:sp>
    <dsp:sp modelId="{52120FA6-4078-48F4-AB3B-ABD9C8C063FF}">
      <dsp:nvSpPr>
        <dsp:cNvPr id="0" name=""/>
        <dsp:cNvSpPr/>
      </dsp:nvSpPr>
      <dsp:spPr>
        <a:xfrm>
          <a:off x="8020473" y="8484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848461"/>
        <a:ext cx="396033" cy="541844"/>
      </dsp:txXfrm>
    </dsp:sp>
    <dsp:sp modelId="{1DBA7A7D-3C28-49E3-A439-B5C6F4F22F52}">
      <dsp:nvSpPr>
        <dsp:cNvPr id="0" name=""/>
        <dsp:cNvSpPr/>
      </dsp:nvSpPr>
      <dsp:spPr>
        <a:xfrm>
          <a:off x="8752492" y="21576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157661"/>
        <a:ext cx="396033" cy="541844"/>
      </dsp:txXfrm>
    </dsp:sp>
    <dsp:sp modelId="{E87BC2AA-5B55-4BC1-8301-862F49C149C2}">
      <dsp:nvSpPr>
        <dsp:cNvPr id="0" name=""/>
        <dsp:cNvSpPr/>
      </dsp:nvSpPr>
      <dsp:spPr>
        <a:xfrm>
          <a:off x="9473586" y="346686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5599" y="3466860"/>
        <a:ext cx="396033" cy="541844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F74D0-04C4-4383-908A-647D33A30071}">
      <dsp:nvSpPr>
        <dsp:cNvPr id="0" name=""/>
        <dsp:cNvSpPr/>
      </dsp:nvSpPr>
      <dsp:spPr>
        <a:xfrm>
          <a:off x="0" y="0"/>
          <a:ext cx="9286816" cy="159760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Viena veidlapa abiem pārskatiem – jāizvēlas pārskata veids – </a:t>
          </a:r>
          <a:r>
            <a:rPr lang="lv-LV" sz="2000" b="1" i="1" kern="1200" dirty="0"/>
            <a:t>STARPPOSMA vai NOSLĒGUMA pārskats</a:t>
          </a:r>
          <a:endParaRPr lang="lv-LV" sz="2000" b="1" i="0" kern="1200" dirty="0"/>
        </a:p>
      </dsp:txBody>
      <dsp:txXfrm>
        <a:off x="46792" y="46792"/>
        <a:ext cx="7562873" cy="1504024"/>
      </dsp:txXfrm>
    </dsp:sp>
    <dsp:sp modelId="{77E5FCE9-081A-40A8-BBD9-A09771002493}">
      <dsp:nvSpPr>
        <dsp:cNvPr id="0" name=""/>
        <dsp:cNvSpPr/>
      </dsp:nvSpPr>
      <dsp:spPr>
        <a:xfrm>
          <a:off x="819424" y="1863876"/>
          <a:ext cx="9286816" cy="159760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Starpposma pārskatā netiek aizpildītas sadaļas</a:t>
          </a:r>
          <a:r>
            <a:rPr lang="lv-LV" sz="2000" b="0" i="1" kern="1200" dirty="0"/>
            <a:t>, kas paredzētas informācijas norādīšanai par projektu kopumā – tikai noslēguma pārskatā: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2000" b="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sasniegtais</a:t>
          </a:r>
          <a:r>
            <a:rPr lang="lv-LV" sz="2000" b="1" i="1" kern="1200" dirty="0"/>
            <a:t> PROJEKTA MĒRĶIS un MĒRĶA GRUPA</a:t>
          </a:r>
          <a:endParaRPr lang="lv-LV" sz="1600" b="1" i="0" kern="1200" dirty="0"/>
        </a:p>
      </dsp:txBody>
      <dsp:txXfrm>
        <a:off x="866216" y="1910668"/>
        <a:ext cx="7335361" cy="1504024"/>
      </dsp:txXfrm>
    </dsp:sp>
    <dsp:sp modelId="{869FB030-281A-43CF-8593-D021FCEEAB85}">
      <dsp:nvSpPr>
        <dsp:cNvPr id="0" name=""/>
        <dsp:cNvSpPr/>
      </dsp:nvSpPr>
      <dsp:spPr>
        <a:xfrm>
          <a:off x="1638849" y="3727752"/>
          <a:ext cx="9286816" cy="159760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Aktivitāšu numerācija un nosaukumi</a:t>
          </a:r>
          <a:r>
            <a:rPr lang="lv-LV" sz="2000" b="0" i="1" kern="1200" dirty="0"/>
            <a:t> – lietojami atbilstoši projekta Līguma pielikumā (projekta pieteikumā) norādītajam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1685641" y="3774544"/>
        <a:ext cx="7335361" cy="1504024"/>
      </dsp:txXfrm>
    </dsp:sp>
    <dsp:sp modelId="{7F3F7F56-2749-4A25-907F-6C98A3BF06AF}">
      <dsp:nvSpPr>
        <dsp:cNvPr id="0" name=""/>
        <dsp:cNvSpPr/>
      </dsp:nvSpPr>
      <dsp:spPr>
        <a:xfrm>
          <a:off x="8257893" y="1391315"/>
          <a:ext cx="1038445" cy="10384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491543" y="1391315"/>
        <a:ext cx="571145" cy="781430"/>
      </dsp:txXfrm>
    </dsp:sp>
    <dsp:sp modelId="{0A7C1D46-D775-4263-8E9E-FEDAE6A894D6}">
      <dsp:nvSpPr>
        <dsp:cNvPr id="0" name=""/>
        <dsp:cNvSpPr/>
      </dsp:nvSpPr>
      <dsp:spPr>
        <a:xfrm>
          <a:off x="9058273" y="3245714"/>
          <a:ext cx="1038445" cy="103844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291923" y="3245714"/>
        <a:ext cx="571145" cy="7814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0" kern="1200" dirty="0"/>
            <a:t>Avanss 90%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no kopējām plānotajām izmaksām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4.1.p.)</a:t>
          </a:r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Projekta īstenotājam jānodrošina </a:t>
          </a:r>
          <a:r>
            <a:rPr lang="lv-LV" sz="2000" b="0" i="0" kern="1200" dirty="0" err="1"/>
            <a:t>priekšfinansējums</a:t>
          </a:r>
          <a:r>
            <a:rPr lang="lv-LV" sz="2000" b="0" i="0" kern="1200" dirty="0"/>
            <a:t> 10% apmērā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4.1.p.) 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47455" y="-60406"/>
          <a:ext cx="9286816" cy="188209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1" kern="1200" dirty="0"/>
            <a:t>Detalizēts aktivitātes apraksts</a:t>
          </a:r>
          <a:r>
            <a:rPr lang="lv-LV" sz="2000" b="0" i="1" kern="1200" dirty="0"/>
            <a:t> </a:t>
          </a:r>
          <a:endParaRPr lang="lv-LV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600" b="0" i="1" kern="1200" dirty="0"/>
            <a:t>1) projekta īstenošanas gaita tiek atspoguļota pēc </a:t>
          </a:r>
          <a:r>
            <a:rPr lang="lv-LV" sz="1600" b="1" i="1" kern="1200" dirty="0"/>
            <a:t>uzkrājoša principa</a:t>
          </a:r>
          <a:r>
            <a:rPr lang="lv-LV" sz="1600" b="0" i="1" kern="1200" dirty="0"/>
            <a:t>;</a:t>
          </a:r>
          <a:endParaRPr lang="lv-LV" sz="16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i="1" kern="1200" dirty="0"/>
            <a:t>2) ietver informāciju par aktivitātes (pasākumu) tematiku, ieviešanas metodes, norises vietas, norises laiku un ilgumu, dalībnieku skaitu un sastāvu, iesaistīto personālu (par īstenošanu atbildīgos projekta speciālistus, iesaistītos ekspertus, lektorus) u.c. </a:t>
          </a:r>
          <a:endParaRPr lang="lv-LV" sz="1600" b="1" i="0" kern="1200" dirty="0"/>
        </a:p>
      </dsp:txBody>
      <dsp:txXfrm>
        <a:off x="102580" y="-5281"/>
        <a:ext cx="7502465" cy="1771845"/>
      </dsp:txXfrm>
    </dsp:sp>
    <dsp:sp modelId="{6F9F75D8-4278-4F4C-A1D7-61CEED484D36}">
      <dsp:nvSpPr>
        <dsp:cNvPr id="0" name=""/>
        <dsp:cNvSpPr/>
      </dsp:nvSpPr>
      <dsp:spPr>
        <a:xfrm>
          <a:off x="893533" y="1903133"/>
          <a:ext cx="9286816" cy="19095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i="1" kern="1200" dirty="0"/>
            <a:t>Sasniegtie rezultāti</a:t>
          </a:r>
          <a:r>
            <a:rPr lang="lv-LV" sz="2000" b="0" i="1" kern="1200" dirty="0"/>
            <a:t>, t.sk.</a:t>
          </a:r>
          <a:r>
            <a:rPr lang="lv-LV" sz="2000" b="1" i="1" kern="1200" dirty="0"/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b="0" i="1" kern="1200" dirty="0"/>
            <a:t>1) atbilstoši Līguma pielikuma B7 sadaļā plānotajam jānorāda kvantitatīvos un kvalitatīvos rezultātus;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b="0" i="1" kern="1200" dirty="0"/>
            <a:t>2) atbilstoši Līguma pielikuma B2 sadaļā plānotajam              (jānorāda tikai numurs)</a:t>
          </a:r>
          <a:endParaRPr lang="lv-LV" sz="1600" b="1" i="0" kern="1200" dirty="0"/>
        </a:p>
      </dsp:txBody>
      <dsp:txXfrm>
        <a:off x="949462" y="1959062"/>
        <a:ext cx="7289227" cy="1797698"/>
      </dsp:txXfrm>
    </dsp:sp>
    <dsp:sp modelId="{C6BAE2EA-E68B-4FAA-B9D7-F7B36FC11236}">
      <dsp:nvSpPr>
        <dsp:cNvPr id="0" name=""/>
        <dsp:cNvSpPr/>
      </dsp:nvSpPr>
      <dsp:spPr>
        <a:xfrm>
          <a:off x="1638849" y="3933234"/>
          <a:ext cx="9286816" cy="145841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Pārskatam pievienotie pielikumi </a:t>
          </a:r>
          <a:r>
            <a:rPr lang="lv-LV" sz="1600" b="0" i="1" kern="1200" dirty="0"/>
            <a:t>– aktivitāšu norisi pamatojoši dokumenti, saskaņā ar Līguma pielikuma B7 sadaļā „Projekta aktivitātes” tabulas ailē “Informācijas avoti” norādītajam </a:t>
          </a:r>
          <a:r>
            <a:rPr lang="lv-LV" sz="1600" b="0" i="1" kern="1200" dirty="0">
              <a:hlinkClick xmlns:r="http://schemas.openxmlformats.org/officeDocument/2006/relationships" r:id="rId1"/>
            </a:rPr>
            <a:t>https://www.sif.gov.lv/lv/media/1317/download</a:t>
          </a:r>
          <a:r>
            <a:rPr lang="lv-LV" sz="1600" b="0" i="1" kern="1200" dirty="0"/>
            <a:t> </a:t>
          </a:r>
          <a:endParaRPr lang="lv-LV" sz="1600" b="1" i="0" kern="1200" dirty="0">
            <a:solidFill>
              <a:srgbClr val="C00000"/>
            </a:solidFill>
          </a:endParaRPr>
        </a:p>
      </dsp:txBody>
      <dsp:txXfrm>
        <a:off x="1681564" y="3975949"/>
        <a:ext cx="7315655" cy="1372981"/>
      </dsp:txXfrm>
    </dsp:sp>
    <dsp:sp modelId="{802533FD-FEA1-47D7-8B38-3E83D41E6DF7}">
      <dsp:nvSpPr>
        <dsp:cNvPr id="0" name=""/>
        <dsp:cNvSpPr/>
      </dsp:nvSpPr>
      <dsp:spPr>
        <a:xfrm>
          <a:off x="8292166" y="1550117"/>
          <a:ext cx="1066305" cy="10663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32085" y="1550117"/>
        <a:ext cx="586467" cy="802395"/>
      </dsp:txXfrm>
    </dsp:sp>
    <dsp:sp modelId="{E0538F33-EC24-4899-8A16-93EEE7578E40}">
      <dsp:nvSpPr>
        <dsp:cNvPr id="0" name=""/>
        <dsp:cNvSpPr/>
      </dsp:nvSpPr>
      <dsp:spPr>
        <a:xfrm>
          <a:off x="9029773" y="3583472"/>
          <a:ext cx="1066305" cy="106630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269692" y="3583472"/>
        <a:ext cx="586467" cy="802395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3AD80-DAD9-4ED2-BD36-3EAF22A578DB}">
      <dsp:nvSpPr>
        <dsp:cNvPr id="0" name=""/>
        <dsp:cNvSpPr/>
      </dsp:nvSpPr>
      <dsp:spPr>
        <a:xfrm>
          <a:off x="66679" y="-1310"/>
          <a:ext cx="9286816" cy="290862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Pārskata veidlapas 4.punktā </a:t>
          </a:r>
          <a:r>
            <a:rPr lang="lv-LV" sz="2000" b="1" i="1" kern="1200" dirty="0"/>
            <a:t>“Pārskatam pievienotie pielikumi” </a:t>
          </a:r>
          <a:r>
            <a:rPr lang="lv-LV" sz="2000" b="0" i="1" u="sng" kern="1200" dirty="0"/>
            <a:t>norāda</a:t>
          </a:r>
          <a:r>
            <a:rPr lang="lv-LV" sz="2000" b="1" i="1" u="sng" kern="1200" dirty="0"/>
            <a:t> </a:t>
          </a:r>
          <a:r>
            <a:rPr lang="lv-LV" sz="2000" b="0" i="1" u="sng" kern="1200" dirty="0"/>
            <a:t>visus paredzētos un pieejamos </a:t>
          </a:r>
          <a:r>
            <a:rPr lang="lv-LV" sz="2000" i="1" kern="1200" dirty="0"/>
            <a:t>aktivitāšu norisi pamatojošos dokumentus atbilstoši pārskata periodā īstenotājām aktivitātēm: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1) pievienotos pielikumus kārto atbilstoši aktivitātēm numurējot;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2) norāda aktīvas saites uz elektroniski pieejamiem pielikumiem (pielikumos tie nav jādublē)</a:t>
          </a:r>
          <a:r>
            <a:rPr lang="lv-LV" sz="1600" i="1" kern="1200" dirty="0"/>
            <a:t> </a:t>
          </a:r>
          <a:endParaRPr lang="lv-LV" sz="1600" b="1" i="0" kern="1200" dirty="0"/>
        </a:p>
      </dsp:txBody>
      <dsp:txXfrm>
        <a:off x="151870" y="83881"/>
        <a:ext cx="7514347" cy="2738241"/>
      </dsp:txXfrm>
    </dsp:sp>
    <dsp:sp modelId="{5E0F47F8-A1C5-422D-BE96-E44091399C8A}">
      <dsp:nvSpPr>
        <dsp:cNvPr id="0" name=""/>
        <dsp:cNvSpPr/>
      </dsp:nvSpPr>
      <dsp:spPr>
        <a:xfrm>
          <a:off x="802151" y="3088294"/>
          <a:ext cx="9286816" cy="84974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Starpposma pārskatam </a:t>
          </a:r>
          <a:r>
            <a:rPr lang="lv-LV" sz="2000" b="1" i="1" kern="1200" dirty="0"/>
            <a:t>pievienotie pielikumi NAV atkārtoti jāpievieno</a:t>
          </a:r>
          <a:r>
            <a:rPr lang="lv-LV" sz="2000" b="0" i="1" kern="1200" dirty="0"/>
            <a:t> noslēguma pārskatam</a:t>
          </a:r>
          <a:endParaRPr lang="lv-LV" sz="1600" b="1" i="0" kern="1200" dirty="0"/>
        </a:p>
      </dsp:txBody>
      <dsp:txXfrm>
        <a:off x="827039" y="3113182"/>
        <a:ext cx="7397177" cy="799965"/>
      </dsp:txXfrm>
    </dsp:sp>
    <dsp:sp modelId="{ECD348F4-B158-49EE-A503-2942CB135128}">
      <dsp:nvSpPr>
        <dsp:cNvPr id="0" name=""/>
        <dsp:cNvSpPr/>
      </dsp:nvSpPr>
      <dsp:spPr>
        <a:xfrm>
          <a:off x="1619719" y="4072963"/>
          <a:ext cx="9286816" cy="116004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Ja aktivitāte starpposma pārskata periodā nav īstenota pilnā apmērā</a:t>
          </a:r>
          <a:r>
            <a:rPr lang="lv-LV" sz="2000" i="1" kern="1200" dirty="0"/>
            <a:t>, tomēr ir jāpievieno pielikumi (apliecinoši dokumenti) par notikušajiem pasākumiem, piemēram par 3 no 4 kopumā plānotajiem semināriem </a:t>
          </a:r>
          <a:endParaRPr lang="lv-LV" sz="1600" b="1" i="0" kern="1200" dirty="0">
            <a:solidFill>
              <a:srgbClr val="C00000"/>
            </a:solidFill>
          </a:endParaRPr>
        </a:p>
      </dsp:txBody>
      <dsp:txXfrm>
        <a:off x="1653696" y="4106940"/>
        <a:ext cx="7378999" cy="1092095"/>
      </dsp:txXfrm>
    </dsp:sp>
    <dsp:sp modelId="{4699E65F-0E9D-46D4-8C27-14D9D579AD0D}">
      <dsp:nvSpPr>
        <dsp:cNvPr id="0" name=""/>
        <dsp:cNvSpPr/>
      </dsp:nvSpPr>
      <dsp:spPr>
        <a:xfrm>
          <a:off x="8285430" y="2704642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15028" y="2704642"/>
        <a:ext cx="561241" cy="767879"/>
      </dsp:txXfrm>
    </dsp:sp>
    <dsp:sp modelId="{C7486D69-99FA-4B19-827F-841309B3A169}">
      <dsp:nvSpPr>
        <dsp:cNvPr id="0" name=""/>
        <dsp:cNvSpPr/>
      </dsp:nvSpPr>
      <dsp:spPr>
        <a:xfrm>
          <a:off x="9152254" y="3689176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81852" y="3689176"/>
        <a:ext cx="561241" cy="767879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F5523-B173-48B2-BBB0-1224922E1811}">
      <dsp:nvSpPr>
        <dsp:cNvPr id="0" name=""/>
        <dsp:cNvSpPr/>
      </dsp:nvSpPr>
      <dsp:spPr>
        <a:xfrm>
          <a:off x="0" y="0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Tiek iekļautas projekta attiecināmās izmaksas,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kas </a:t>
          </a:r>
          <a:r>
            <a:rPr lang="lv-LV" sz="2000" i="1" u="none" kern="1200" dirty="0"/>
            <a:t>faktiski radušās pārskata periodā un par kurām veikti maksājumi līdz pārskata iesniegšanai</a:t>
          </a:r>
          <a:endParaRPr lang="lv-LV" sz="2000" b="0" i="1" u="none" kern="1200" dirty="0"/>
        </a:p>
      </dsp:txBody>
      <dsp:txXfrm>
        <a:off x="32446" y="32446"/>
        <a:ext cx="7451539" cy="1042892"/>
      </dsp:txXfrm>
    </dsp:sp>
    <dsp:sp modelId="{CD45E110-222E-4177-B8E2-F55EEB5259ED}">
      <dsp:nvSpPr>
        <dsp:cNvPr id="0" name=""/>
        <dsp:cNvSpPr/>
      </dsp:nvSpPr>
      <dsp:spPr>
        <a:xfrm>
          <a:off x="732019" y="1309199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en-GB" sz="2000" b="0" i="1" kern="1200" dirty="0" err="1"/>
            <a:t>Projekta</a:t>
          </a:r>
          <a:r>
            <a:rPr lang="en-GB" sz="2000" b="0" i="1" kern="1200" dirty="0"/>
            <a:t> </a:t>
          </a:r>
          <a:r>
            <a:rPr lang="en-GB" sz="2000" b="0" i="1" kern="1200" dirty="0" err="1"/>
            <a:t>kopējās</a:t>
          </a:r>
          <a:r>
            <a:rPr lang="en-GB" sz="2000" b="0" i="1" kern="1200" dirty="0"/>
            <a:t> </a:t>
          </a:r>
          <a:r>
            <a:rPr lang="en-GB" sz="2000" b="0" i="1" kern="1200" dirty="0" err="1"/>
            <a:t>attiecināmās</a:t>
          </a:r>
          <a:r>
            <a:rPr lang="en-GB" sz="2000" b="0" i="1" kern="1200" dirty="0"/>
            <a:t> </a:t>
          </a:r>
          <a:r>
            <a:rPr lang="en-GB" sz="2000" b="0" i="1" kern="1200" dirty="0" err="1"/>
            <a:t>izmaksas</a:t>
          </a:r>
          <a:r>
            <a:rPr lang="en-GB" sz="2000" b="0" i="1" kern="1200" dirty="0"/>
            <a:t> </a:t>
          </a:r>
          <a:r>
            <a:rPr lang="lv-LV" sz="2000" b="0" i="1" kern="1200" dirty="0"/>
            <a:t>=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</a:t>
          </a:r>
          <a:r>
            <a:rPr lang="en-GB" sz="2000" b="0" i="1" kern="1200" dirty="0" err="1"/>
            <a:t>tarpposm</a:t>
          </a:r>
          <a:r>
            <a:rPr lang="lv-LV" sz="2000" b="0" i="1" kern="1200" dirty="0"/>
            <a:t>a pārskatā + Noslēguma pārskatā attiecinātās izmaksas</a:t>
          </a:r>
          <a:endParaRPr lang="lv-LV" sz="2000" b="1" i="0" kern="1200" dirty="0"/>
        </a:p>
      </dsp:txBody>
      <dsp:txXfrm>
        <a:off x="764465" y="1341645"/>
        <a:ext cx="7223561" cy="1042892"/>
      </dsp:txXfrm>
    </dsp:sp>
    <dsp:sp modelId="{97654286-A638-4B54-9B0A-9D699EFA038B}">
      <dsp:nvSpPr>
        <dsp:cNvPr id="0" name=""/>
        <dsp:cNvSpPr/>
      </dsp:nvSpPr>
      <dsp:spPr>
        <a:xfrm>
          <a:off x="1453113" y="2618398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0" kern="1200" dirty="0"/>
            <a:t>P</a:t>
          </a:r>
          <a:r>
            <a:rPr lang="en-GB" sz="2000" b="1" i="0" kern="1200" dirty="0" err="1"/>
            <a:t>rojekti</a:t>
          </a:r>
          <a:r>
            <a:rPr lang="en-GB" sz="2000" b="1" i="0" kern="1200" dirty="0"/>
            <a:t>, </a:t>
          </a:r>
          <a:r>
            <a:rPr lang="lv-LV" sz="2000" b="1" i="0" kern="1200" dirty="0"/>
            <a:t>kas īsāki par 5 mēnešiem</a:t>
          </a:r>
          <a:r>
            <a:rPr lang="lv-LV" sz="2000" b="0" i="1" kern="1200" dirty="0"/>
            <a:t>, iesniedz tikai Noslēguma pārskatu, kura finanšu atskaitē iekļautas izmaksas par visu projekta īstenošanas periodu</a:t>
          </a:r>
          <a:endParaRPr lang="lv-LV" sz="2000" kern="1200" dirty="0"/>
        </a:p>
      </dsp:txBody>
      <dsp:txXfrm>
        <a:off x="1485559" y="2650844"/>
        <a:ext cx="7234487" cy="1042892"/>
      </dsp:txXfrm>
    </dsp:sp>
    <dsp:sp modelId="{08E7D886-05DB-4BCD-8A1A-021AEE531414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Pārliecinieties</a:t>
          </a:r>
          <a:r>
            <a:rPr lang="lv-LV" sz="2000" i="1" kern="1200" dirty="0"/>
            <a:t>, vai finanšu atskaite aizpildīta aritmētiski pareizi un precīzi atspoguļo projekta faktiskās izmaksas pārskata periodā</a:t>
          </a:r>
        </a:p>
      </dsp:txBody>
      <dsp:txXfrm>
        <a:off x="2217579" y="3960043"/>
        <a:ext cx="7223561" cy="1042892"/>
      </dsp:txXfrm>
    </dsp:sp>
    <dsp:sp modelId="{2A24BEA9-038A-4C72-8F03-BF9EC6DF458A}">
      <dsp:nvSpPr>
        <dsp:cNvPr id="0" name=""/>
        <dsp:cNvSpPr/>
      </dsp:nvSpPr>
      <dsp:spPr>
        <a:xfrm>
          <a:off x="8020473" y="8484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848461"/>
        <a:ext cx="396033" cy="541844"/>
      </dsp:txXfrm>
    </dsp:sp>
    <dsp:sp modelId="{407EBA47-761D-4556-BC4D-A32FAEF53259}">
      <dsp:nvSpPr>
        <dsp:cNvPr id="0" name=""/>
        <dsp:cNvSpPr/>
      </dsp:nvSpPr>
      <dsp:spPr>
        <a:xfrm>
          <a:off x="8752492" y="21576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157661"/>
        <a:ext cx="396033" cy="541844"/>
      </dsp:txXfrm>
    </dsp:sp>
    <dsp:sp modelId="{ACB568BB-EC1E-490D-A49E-8590F286912B}">
      <dsp:nvSpPr>
        <dsp:cNvPr id="0" name=""/>
        <dsp:cNvSpPr/>
      </dsp:nvSpPr>
      <dsp:spPr>
        <a:xfrm>
          <a:off x="9473586" y="346686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5599" y="3466860"/>
        <a:ext cx="396033" cy="541844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55A43-C358-4516-B045-87EC4F03FDFC}">
      <dsp:nvSpPr>
        <dsp:cNvPr id="0" name=""/>
        <dsp:cNvSpPr/>
      </dsp:nvSpPr>
      <dsp:spPr>
        <a:xfrm>
          <a:off x="0" y="56751"/>
          <a:ext cx="8740532" cy="86092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Projekta Valsts kases konta izdruka par maksājumiem, kas iekļauti pārskata perioda finanšu atskaitē</a:t>
          </a:r>
          <a:endParaRPr lang="lv-LV" sz="2000" b="0" i="1" u="none" kern="1200" dirty="0"/>
        </a:p>
      </dsp:txBody>
      <dsp:txXfrm>
        <a:off x="25216" y="81967"/>
        <a:ext cx="7465999" cy="810493"/>
      </dsp:txXfrm>
    </dsp:sp>
    <dsp:sp modelId="{EC31C5CA-88F3-4576-BC9A-622E1CA4DDB9}">
      <dsp:nvSpPr>
        <dsp:cNvPr id="0" name=""/>
        <dsp:cNvSpPr/>
      </dsp:nvSpPr>
      <dsp:spPr>
        <a:xfrm>
          <a:off x="751073" y="1057665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No organizācijas komercbankas konta veiktos un finanšu atskaitē iekļautos projekta maksājumus apliecinoši dokumenti (ja attiecināms) </a:t>
          </a:r>
          <a:endParaRPr lang="lv-LV" sz="2000" b="1" i="0" kern="1200" dirty="0"/>
        </a:p>
      </dsp:txBody>
      <dsp:txXfrm>
        <a:off x="783519" y="1090111"/>
        <a:ext cx="7223561" cy="1042892"/>
      </dsp:txXfrm>
    </dsp:sp>
    <dsp:sp modelId="{D62838D9-7FE4-4D32-9466-1AD3CD3D5C6A}">
      <dsp:nvSpPr>
        <dsp:cNvPr id="0" name=""/>
        <dsp:cNvSpPr/>
      </dsp:nvSpPr>
      <dsp:spPr>
        <a:xfrm>
          <a:off x="1457046" y="2308335"/>
          <a:ext cx="8740532" cy="144216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Projekta izmaksas pamatojošie darījumu </a:t>
          </a:r>
          <a:r>
            <a:rPr lang="lv-LV" sz="2000" i="1" u="none" kern="1200" dirty="0"/>
            <a:t>dokumenti </a:t>
          </a:r>
          <a:r>
            <a:rPr lang="lv-LV" sz="2000" i="1" kern="1200" dirty="0"/>
            <a:t>par pārskata periodu, kas sakārtoti atbilstoši budžeta pozīciju (un finanšu atskaites) numerācijai </a:t>
          </a:r>
          <a:r>
            <a:rPr lang="lv-LV" sz="2000" i="1" kern="1200" dirty="0">
              <a:hlinkClick xmlns:r="http://schemas.openxmlformats.org/officeDocument/2006/relationships" r:id="rId1"/>
            </a:rPr>
            <a:t>https://www.sif.gov.lv/lv/media/1315/download</a:t>
          </a:r>
          <a:r>
            <a:rPr lang="lv-LV" sz="2000" i="1" kern="1200" dirty="0"/>
            <a:t> </a:t>
          </a:r>
          <a:endParaRPr lang="lv-LV" sz="2000" kern="1200" dirty="0"/>
        </a:p>
      </dsp:txBody>
      <dsp:txXfrm>
        <a:off x="1499286" y="2350575"/>
        <a:ext cx="7214899" cy="1357688"/>
      </dsp:txXfrm>
    </dsp:sp>
    <dsp:sp modelId="{6EFFDF4F-95DC-47C6-87A0-88A638C4B8C0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UZMANĪBU! </a:t>
          </a:r>
          <a:r>
            <a:rPr lang="lv-LV" sz="2000" b="0" i="1" kern="1200" dirty="0"/>
            <a:t>Pielikumus, kas jau iesniegti pie Starpposma pārskata, pie Noslēguma pārskata finanšu atskaites atkārtoti nav jāiesniedz</a:t>
          </a:r>
          <a:endParaRPr lang="lv-LV" sz="2000" i="1" kern="1200" dirty="0"/>
        </a:p>
      </dsp:txBody>
      <dsp:txXfrm>
        <a:off x="2217579" y="3960043"/>
        <a:ext cx="7223561" cy="1042892"/>
      </dsp:txXfrm>
    </dsp:sp>
    <dsp:sp modelId="{76FA9085-E780-4CB7-A786-FF2BBE856155}">
      <dsp:nvSpPr>
        <dsp:cNvPr id="0" name=""/>
        <dsp:cNvSpPr/>
      </dsp:nvSpPr>
      <dsp:spPr>
        <a:xfrm>
          <a:off x="8001420" y="753212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63433" y="753212"/>
        <a:ext cx="396033" cy="541844"/>
      </dsp:txXfrm>
    </dsp:sp>
    <dsp:sp modelId="{99E966AE-96C4-463D-A3A5-79FF35276C68}">
      <dsp:nvSpPr>
        <dsp:cNvPr id="0" name=""/>
        <dsp:cNvSpPr/>
      </dsp:nvSpPr>
      <dsp:spPr>
        <a:xfrm>
          <a:off x="8752492" y="2008184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008184"/>
        <a:ext cx="396033" cy="541844"/>
      </dsp:txXfrm>
    </dsp:sp>
    <dsp:sp modelId="{26CFAFC0-8EEE-47D6-9FB6-2F17E8662CF3}">
      <dsp:nvSpPr>
        <dsp:cNvPr id="0" name=""/>
        <dsp:cNvSpPr/>
      </dsp:nvSpPr>
      <dsp:spPr>
        <a:xfrm>
          <a:off x="9477554" y="3600208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9567" y="3600208"/>
        <a:ext cx="396033" cy="541844"/>
      </dsp:txXfrm>
    </dsp:sp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55A43-C358-4516-B045-87EC4F03FDFC}">
      <dsp:nvSpPr>
        <dsp:cNvPr id="0" name=""/>
        <dsp:cNvSpPr/>
      </dsp:nvSpPr>
      <dsp:spPr>
        <a:xfrm>
          <a:off x="-172172" y="0"/>
          <a:ext cx="9714777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Dublējot Valsts kases konta (VKK) izdruku par pārskata periodā veiktajiem projekta maksājumiem, PAPILDUS tiek iesniegti arī atsevišķi VKK maksājumu uzdevumi</a:t>
          </a:r>
          <a:endParaRPr lang="lv-LV" sz="2000" b="0" i="1" u="none" kern="1200" dirty="0"/>
        </a:p>
      </dsp:txBody>
      <dsp:txXfrm>
        <a:off x="-139726" y="32446"/>
        <a:ext cx="8332385" cy="1042892"/>
      </dsp:txXfrm>
    </dsp:sp>
    <dsp:sp modelId="{EC31C5CA-88F3-4576-BC9A-622E1CA4DDB9}">
      <dsp:nvSpPr>
        <dsp:cNvPr id="0" name=""/>
        <dsp:cNvSpPr/>
      </dsp:nvSpPr>
      <dsp:spPr>
        <a:xfrm>
          <a:off x="928107" y="1309199"/>
          <a:ext cx="9026087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Iesniegti neparakstīti izmaksas pamatojošie dokumenti, kam nav juridiska spēka – algu aprēķinu saraksti, pieņemšanas-nodošanas akti, rīkojumi, maršruta lapas utt.</a:t>
          </a:r>
          <a:endParaRPr lang="lv-LV" sz="2000" b="1" i="0" kern="1200" dirty="0"/>
        </a:p>
      </dsp:txBody>
      <dsp:txXfrm>
        <a:off x="960553" y="1341645"/>
        <a:ext cx="7485200" cy="1042892"/>
      </dsp:txXfrm>
    </dsp:sp>
    <dsp:sp modelId="{D62838D9-7FE4-4D32-9466-1AD3CD3D5C6A}">
      <dsp:nvSpPr>
        <dsp:cNvPr id="0" name=""/>
        <dsp:cNvSpPr/>
      </dsp:nvSpPr>
      <dsp:spPr>
        <a:xfrm>
          <a:off x="1672759" y="2618398"/>
          <a:ext cx="9026087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Transporta izmaksas nav pamatotas ar maršruta lapām, kuras satur informāciju par braucienu laiku (datumu), maršrutu (vietas, km), nolūku (saistību ar projekta aktivitāti)</a:t>
          </a:r>
          <a:endParaRPr lang="lv-LV" sz="2000" kern="1200" dirty="0"/>
        </a:p>
      </dsp:txBody>
      <dsp:txXfrm>
        <a:off x="1705205" y="2650844"/>
        <a:ext cx="7496483" cy="1042892"/>
      </dsp:txXfrm>
    </dsp:sp>
    <dsp:sp modelId="{6EFFDF4F-95DC-47C6-87A0-88A638C4B8C0}">
      <dsp:nvSpPr>
        <dsp:cNvPr id="0" name=""/>
        <dsp:cNvSpPr/>
      </dsp:nvSpPr>
      <dsp:spPr>
        <a:xfrm>
          <a:off x="2428694" y="3927597"/>
          <a:ext cx="9026087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Daļēji no projekta apmaksātiem rēķiniem nav norādīta uz projektu attiecināmā rēķina izmaksu daļa</a:t>
          </a:r>
          <a:endParaRPr lang="lv-LV" sz="2000" i="1" kern="1200" dirty="0"/>
        </a:p>
      </dsp:txBody>
      <dsp:txXfrm>
        <a:off x="2461140" y="3960043"/>
        <a:ext cx="7485200" cy="1042892"/>
      </dsp:txXfrm>
    </dsp:sp>
    <dsp:sp modelId="{76FA9085-E780-4CB7-A786-FF2BBE856155}">
      <dsp:nvSpPr>
        <dsp:cNvPr id="0" name=""/>
        <dsp:cNvSpPr/>
      </dsp:nvSpPr>
      <dsp:spPr>
        <a:xfrm>
          <a:off x="8478200" y="981809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640213" y="981809"/>
        <a:ext cx="396033" cy="541844"/>
      </dsp:txXfrm>
    </dsp:sp>
    <dsp:sp modelId="{99E966AE-96C4-463D-A3A5-79FF35276C68}">
      <dsp:nvSpPr>
        <dsp:cNvPr id="0" name=""/>
        <dsp:cNvSpPr/>
      </dsp:nvSpPr>
      <dsp:spPr>
        <a:xfrm>
          <a:off x="9224608" y="2274886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386621" y="2274886"/>
        <a:ext cx="396033" cy="541844"/>
      </dsp:txXfrm>
    </dsp:sp>
    <dsp:sp modelId="{26CFAFC0-8EEE-47D6-9FB6-2F17E8662CF3}">
      <dsp:nvSpPr>
        <dsp:cNvPr id="0" name=""/>
        <dsp:cNvSpPr/>
      </dsp:nvSpPr>
      <dsp:spPr>
        <a:xfrm>
          <a:off x="9982754" y="3600208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10144767" y="3600208"/>
        <a:ext cx="396033" cy="541844"/>
      </dsp:txXfrm>
    </dsp:sp>
  </dsp:spTree>
</dsp:drawing>
</file>

<file path=ppt/diagrams/drawing5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627D5-516D-4848-B6CB-723CB7DB8415}">
      <dsp:nvSpPr>
        <dsp:cNvPr id="0" name=""/>
        <dsp:cNvSpPr/>
      </dsp:nvSpPr>
      <dsp:spPr>
        <a:xfrm>
          <a:off x="0" y="0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Projektā </a:t>
          </a:r>
          <a:r>
            <a:rPr lang="lv-LV" sz="2000" b="1" i="0" kern="1200" dirty="0"/>
            <a:t>nav sasniegti visi plānotie rezultāti</a:t>
          </a:r>
          <a:r>
            <a:rPr lang="lv-LV" sz="1800" i="1" kern="1200" dirty="0"/>
            <a:t>, Fonds var samazināt programmas finansējumu līdz apmēram, kas proporcionāls faktiskajiem rezultātiem </a:t>
          </a:r>
          <a:r>
            <a:rPr lang="lv-LV" sz="1800" b="0" i="1" kern="1200" dirty="0"/>
            <a:t>(Līguma 3.3.punkts)</a:t>
          </a:r>
        </a:p>
      </dsp:txBody>
      <dsp:txXfrm>
        <a:off x="45981" y="45981"/>
        <a:ext cx="7592767" cy="1477941"/>
      </dsp:txXfrm>
    </dsp:sp>
    <dsp:sp modelId="{1DEAFB76-B304-4F95-9E35-C7A3738A4D6D}">
      <dsp:nvSpPr>
        <dsp:cNvPr id="0" name=""/>
        <dsp:cNvSpPr/>
      </dsp:nvSpPr>
      <dsp:spPr>
        <a:xfrm>
          <a:off x="819424" y="1831554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Fonds konstatē, ka Projektā plānotie rezultāti nav sasniegti tādā apmērā, ka </a:t>
          </a:r>
          <a:r>
            <a:rPr lang="lv-LV" sz="2000" b="1" i="0" kern="1200" dirty="0"/>
            <a:t>netiek sasniegts Projekta mērķis</a:t>
          </a:r>
          <a:r>
            <a:rPr lang="lv-LV" sz="1800" i="1" kern="1200" dirty="0"/>
            <a:t>, Fonds var atzīt visus Projekta izdevumus par izlietotiem neatbilstoši Līgumam un normatīvajiem aktiem           </a:t>
          </a:r>
          <a:r>
            <a:rPr lang="lv-LV" sz="1800" b="0" i="1" kern="1200" dirty="0"/>
            <a:t>(Līguma 3.3.punkts)</a:t>
          </a:r>
        </a:p>
      </dsp:txBody>
      <dsp:txXfrm>
        <a:off x="865405" y="1877535"/>
        <a:ext cx="7354991" cy="1477941"/>
      </dsp:txXfrm>
    </dsp:sp>
    <dsp:sp modelId="{9E746A0A-3BBD-499E-8983-240C7964B573}">
      <dsp:nvSpPr>
        <dsp:cNvPr id="0" name=""/>
        <dsp:cNvSpPr/>
      </dsp:nvSpPr>
      <dsp:spPr>
        <a:xfrm>
          <a:off x="1638849" y="3663109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Projekta īstenotājs nodrošina projekta ietvaros iegūto materiālo rezultātu uzturēšanu un izmantošanu Projektā paredzētajiem mērķiem </a:t>
          </a:r>
          <a:r>
            <a:rPr lang="lv-LV" sz="2000" b="1" i="0" kern="1200" dirty="0"/>
            <a:t>vismaz trīs gadus pēc projekta noslēguma pārskata apstiprināšanas             </a:t>
          </a:r>
          <a:r>
            <a:rPr lang="lv-LV" sz="1800" b="0" i="1" kern="1200" dirty="0"/>
            <a:t>(Līguma 2.4.punkts)</a:t>
          </a:r>
          <a:endParaRPr lang="lv-LV" sz="1800" b="0" i="0" kern="1200" dirty="0"/>
        </a:p>
      </dsp:txBody>
      <dsp:txXfrm>
        <a:off x="1684830" y="3709090"/>
        <a:ext cx="7354991" cy="1477941"/>
      </dsp:txXfrm>
    </dsp:sp>
    <dsp:sp modelId="{6436A6DC-021B-4EF1-9A1B-6F80F11F6DEC}">
      <dsp:nvSpPr>
        <dsp:cNvPr id="0" name=""/>
        <dsp:cNvSpPr/>
      </dsp:nvSpPr>
      <dsp:spPr>
        <a:xfrm>
          <a:off x="8266378" y="1190510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495976" y="1190510"/>
        <a:ext cx="561241" cy="767879"/>
      </dsp:txXfrm>
    </dsp:sp>
    <dsp:sp modelId="{F284DB6E-7F9D-4428-A171-0C953BF16788}">
      <dsp:nvSpPr>
        <dsp:cNvPr id="0" name=""/>
        <dsp:cNvSpPr/>
      </dsp:nvSpPr>
      <dsp:spPr>
        <a:xfrm>
          <a:off x="9085803" y="3011598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15401" y="3011598"/>
        <a:ext cx="561241" cy="767879"/>
      </dsp:txXfrm>
    </dsp:sp>
  </dsp:spTree>
</dsp:drawing>
</file>

<file path=ppt/diagrams/drawing5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E506C-3C0A-4E8E-8384-62023022F0D9}">
      <dsp:nvSpPr>
        <dsp:cNvPr id="0" name=""/>
        <dsp:cNvSpPr/>
      </dsp:nvSpPr>
      <dsp:spPr>
        <a:xfrm>
          <a:off x="0" y="49283"/>
          <a:ext cx="9286816" cy="109681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2000" b="1" i="0" kern="1200" dirty="0"/>
            <a:t>Ja aktivitāte netiek īstenota</a:t>
          </a:r>
          <a:r>
            <a:rPr lang="lv-LV" sz="1800" i="1" kern="1200" dirty="0"/>
            <a:t>, tai paredzētais finansējums paliek neizlietots. Pārdalīt to, lai papildus finansētu citas projektā paredzētās aktivitātes, nedrīkst</a:t>
          </a:r>
          <a:endParaRPr lang="lv-LV" sz="1800" b="0" i="0" kern="1200" dirty="0"/>
        </a:p>
      </dsp:txBody>
      <dsp:txXfrm>
        <a:off x="32124" y="81407"/>
        <a:ext cx="7716417" cy="1032563"/>
      </dsp:txXfrm>
    </dsp:sp>
    <dsp:sp modelId="{A1F08854-9CD0-4423-BE1C-061C389EC930}">
      <dsp:nvSpPr>
        <dsp:cNvPr id="0" name=""/>
        <dsp:cNvSpPr/>
      </dsp:nvSpPr>
      <dsp:spPr>
        <a:xfrm>
          <a:off x="802151" y="1379672"/>
          <a:ext cx="9286816" cy="164305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b="1" i="0" kern="1200" dirty="0"/>
            <a:t>IESPĒJA</a:t>
          </a:r>
          <a:r>
            <a:rPr lang="lv-LV" sz="1800" i="1" kern="1200" dirty="0"/>
            <a:t> – ja aktivitāti nav iespējams īstenot, īstenotājs var ierosināt Līguma grozījumus,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paredzot </a:t>
          </a:r>
          <a:r>
            <a:rPr lang="lv-LV" sz="2000" b="1" i="0" kern="1200" dirty="0"/>
            <a:t>alternatīvu aktivitāti</a:t>
          </a:r>
          <a:r>
            <a:rPr lang="lv-LV" sz="1800" i="1" kern="1200" dirty="0"/>
            <a:t>, kas sekmē projekta mērķa sasniegšanu un kuras īstenošanai var izmantot atceltās aktivitātes īstenošanai plānoto finansējumu</a:t>
          </a:r>
          <a:endParaRPr lang="lv-LV" sz="1800" b="0" i="0" kern="1200" dirty="0"/>
        </a:p>
      </dsp:txBody>
      <dsp:txXfrm>
        <a:off x="850274" y="1427795"/>
        <a:ext cx="7411813" cy="1546808"/>
      </dsp:txXfrm>
    </dsp:sp>
    <dsp:sp modelId="{A0CD4829-66BD-412C-807C-0AB38A9F501D}">
      <dsp:nvSpPr>
        <dsp:cNvPr id="0" name=""/>
        <dsp:cNvSpPr/>
      </dsp:nvSpPr>
      <dsp:spPr>
        <a:xfrm>
          <a:off x="1619811" y="3312270"/>
          <a:ext cx="9286816" cy="158648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b="1" i="0" kern="1200" dirty="0"/>
            <a:t>Ja, īstenojot aktivitāti un sasniedzot plānoto rezultātu, radusies finansējuma ekonomija</a:t>
          </a:r>
          <a:r>
            <a:rPr lang="lv-LV" sz="1800" i="1" kern="1200" dirty="0"/>
            <a:t>,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to iespējams novirzīt, lai uzlabotu citas plānotās aktivitātes rezultātus, piemēram, palielināt mērķa grupas skaitu vai papildus piesaistīt lektoru/ekspertu semināram utt.</a:t>
          </a:r>
          <a:endParaRPr lang="lv-LV" sz="1800" b="0" i="0" kern="1200" dirty="0"/>
        </a:p>
      </dsp:txBody>
      <dsp:txXfrm>
        <a:off x="1666278" y="3358737"/>
        <a:ext cx="7415125" cy="1493549"/>
      </dsp:txXfrm>
    </dsp:sp>
    <dsp:sp modelId="{A35646AC-84E2-49D8-8908-03C38B7EFAF7}">
      <dsp:nvSpPr>
        <dsp:cNvPr id="0" name=""/>
        <dsp:cNvSpPr/>
      </dsp:nvSpPr>
      <dsp:spPr>
        <a:xfrm>
          <a:off x="8337010" y="939173"/>
          <a:ext cx="959331" cy="9593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52859" y="939173"/>
        <a:ext cx="527633" cy="721897"/>
      </dsp:txXfrm>
    </dsp:sp>
    <dsp:sp modelId="{1FFC8D38-6980-4034-A371-DCE2F44E926A}">
      <dsp:nvSpPr>
        <dsp:cNvPr id="0" name=""/>
        <dsp:cNvSpPr/>
      </dsp:nvSpPr>
      <dsp:spPr>
        <a:xfrm>
          <a:off x="9182807" y="2860758"/>
          <a:ext cx="959331" cy="9593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98656" y="2860758"/>
        <a:ext cx="527633" cy="721897"/>
      </dsp:txXfrm>
    </dsp:sp>
  </dsp:spTree>
</dsp:drawing>
</file>

<file path=ppt/diagrams/drawing5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042DC-F9B9-42B4-BD8F-9CC727D8027A}">
      <dsp:nvSpPr>
        <dsp:cNvPr id="0" name=""/>
        <dsp:cNvSpPr/>
      </dsp:nvSpPr>
      <dsp:spPr>
        <a:xfrm>
          <a:off x="9701" y="16559"/>
          <a:ext cx="8740532" cy="107563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Līguma 7.8.punkts: Projekta īstenotājam jānodrošina </a:t>
          </a:r>
          <a:r>
            <a:rPr lang="lv-LV" sz="2000" b="1" i="0" kern="1200" dirty="0"/>
            <a:t>pietiekama</a:t>
          </a:r>
          <a:r>
            <a:rPr lang="lv-LV" sz="2000" b="1" i="1" kern="1200" dirty="0"/>
            <a:t> </a:t>
          </a:r>
          <a:r>
            <a:rPr lang="lv-LV" sz="1800" b="0" i="1" kern="1200" dirty="0"/>
            <a:t>programmas finansējuma publicitāte </a:t>
          </a:r>
          <a:endParaRPr lang="lv-LV" sz="1800" b="0" i="0" kern="1200" dirty="0"/>
        </a:p>
      </dsp:txBody>
      <dsp:txXfrm>
        <a:off x="41205" y="48063"/>
        <a:ext cx="7363966" cy="1012624"/>
      </dsp:txXfrm>
    </dsp:sp>
    <dsp:sp modelId="{CD350459-401F-48F4-8932-D2F42816F316}">
      <dsp:nvSpPr>
        <dsp:cNvPr id="0" name=""/>
        <dsp:cNvSpPr/>
      </dsp:nvSpPr>
      <dsp:spPr>
        <a:xfrm>
          <a:off x="750899" y="1153367"/>
          <a:ext cx="8740532" cy="148625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b="0" i="1" kern="1200" dirty="0"/>
            <a:t>Visos </a:t>
          </a:r>
          <a:r>
            <a:rPr lang="lv-LV" sz="1800" b="0" i="1" u="none" kern="1200" dirty="0"/>
            <a:t>Projekta ietvaros sagatavotajos materiālos </a:t>
          </a:r>
          <a:r>
            <a:rPr lang="lv-LV" sz="1800" b="0" i="1" kern="1200" dirty="0"/>
            <a:t>jāpublicē </a:t>
          </a:r>
          <a:r>
            <a:rPr lang="lv-LV" sz="2000" b="1" i="0" kern="1200" dirty="0"/>
            <a:t>Kultūras ministrijas un Fonda logo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600" b="1" i="0" kern="1200" dirty="0">
              <a:hlinkClick xmlns:r="http://schemas.openxmlformats.org/officeDocument/2006/relationships" r:id="rId1"/>
            </a:rPr>
            <a:t>https://www.km.gov.lv/lv/km-logo?utm_source=https%3A%2F%2Fwww.google.com%2F</a:t>
          </a:r>
          <a:r>
            <a:rPr lang="lv-LV" sz="1600" b="1" i="0" kern="1200" dirty="0"/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b="1" i="0" kern="1200" dirty="0">
              <a:hlinkClick xmlns:r="http://schemas.openxmlformats.org/officeDocument/2006/relationships" r:id="rId2"/>
            </a:rPr>
            <a:t>https://www.sif.gov.lv/lv/logo</a:t>
          </a:r>
          <a:r>
            <a:rPr lang="lv-LV" sz="1600" b="1" i="0" kern="1200" dirty="0"/>
            <a:t> </a:t>
          </a:r>
        </a:p>
      </dsp:txBody>
      <dsp:txXfrm>
        <a:off x="794430" y="1196898"/>
        <a:ext cx="7148769" cy="1399196"/>
      </dsp:txXfrm>
    </dsp:sp>
    <dsp:sp modelId="{DAB5B97B-7E8D-4CE3-816B-4FB2B3E60300}">
      <dsp:nvSpPr>
        <dsp:cNvPr id="0" name=""/>
        <dsp:cNvSpPr/>
      </dsp:nvSpPr>
      <dsp:spPr>
        <a:xfrm>
          <a:off x="1457046" y="2691423"/>
          <a:ext cx="8740532" cy="96945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„</a:t>
          </a:r>
          <a:r>
            <a:rPr lang="lv-LV" sz="2000" b="1" i="0" kern="1200" dirty="0"/>
            <a:t>Pasākumu finansiāli atbalsta </a:t>
          </a:r>
          <a:r>
            <a:rPr lang="lv-LV" sz="1800" b="0" i="1" kern="1200" dirty="0"/>
            <a:t>Sabiedrības integrācijas fonds no Kultūras ministrijas piešķirtajiem Latvijas valsts budžeta līdzekļiem.”</a:t>
          </a:r>
          <a:endParaRPr lang="lv-LV" sz="1800" b="1" i="0" kern="1200" dirty="0">
            <a:solidFill>
              <a:srgbClr val="C00000"/>
            </a:solidFill>
          </a:endParaRPr>
        </a:p>
      </dsp:txBody>
      <dsp:txXfrm>
        <a:off x="1485440" y="2719817"/>
        <a:ext cx="7189969" cy="912665"/>
      </dsp:txXfrm>
    </dsp:sp>
    <dsp:sp modelId="{72B44DB7-4A3C-46B1-842F-C714992159E5}">
      <dsp:nvSpPr>
        <dsp:cNvPr id="0" name=""/>
        <dsp:cNvSpPr/>
      </dsp:nvSpPr>
      <dsp:spPr>
        <a:xfrm>
          <a:off x="2185133" y="3752485"/>
          <a:ext cx="8740532" cy="15157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“</a:t>
          </a:r>
          <a:r>
            <a:rPr lang="lv-LV" sz="2000" b="1" i="0" kern="1200" dirty="0"/>
            <a:t>&lt;Materiāla nosaukums&gt; ir sagatavots </a:t>
          </a:r>
          <a:r>
            <a:rPr lang="lv-LV" sz="1800" b="0" i="1" kern="1200" dirty="0"/>
            <a:t>ar Sabiedrības integrācijas fonda finansiālu atbalstu no Latvijas valsts budžeta līdzekļiem. Par &lt;materiāla nosaukums&gt; saturu atbild &lt;Projekta īstenotāja vai materiāla autora nosaukums&gt;” </a:t>
          </a:r>
          <a:endParaRPr lang="lv-LV" sz="1800" b="1" i="0" kern="1200" dirty="0">
            <a:solidFill>
              <a:srgbClr val="C00000"/>
            </a:solidFill>
          </a:endParaRPr>
        </a:p>
      </dsp:txBody>
      <dsp:txXfrm>
        <a:off x="2229528" y="3796880"/>
        <a:ext cx="7147041" cy="1426973"/>
      </dsp:txXfrm>
    </dsp:sp>
    <dsp:sp modelId="{52120FA6-4078-48F4-AB3B-ABD9C8C063FF}">
      <dsp:nvSpPr>
        <dsp:cNvPr id="0" name=""/>
        <dsp:cNvSpPr/>
      </dsp:nvSpPr>
      <dsp:spPr>
        <a:xfrm>
          <a:off x="7967851" y="828711"/>
          <a:ext cx="772681" cy="772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500" kern="1200"/>
        </a:p>
      </dsp:txBody>
      <dsp:txXfrm>
        <a:off x="8141704" y="828711"/>
        <a:ext cx="424975" cy="581442"/>
      </dsp:txXfrm>
    </dsp:sp>
    <dsp:sp modelId="{1DBA7A7D-3C28-49E3-A439-B5C6F4F22F52}">
      <dsp:nvSpPr>
        <dsp:cNvPr id="0" name=""/>
        <dsp:cNvSpPr/>
      </dsp:nvSpPr>
      <dsp:spPr>
        <a:xfrm>
          <a:off x="8767457" y="2336902"/>
          <a:ext cx="772681" cy="772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500" kern="1200"/>
        </a:p>
      </dsp:txBody>
      <dsp:txXfrm>
        <a:off x="8941310" y="2336902"/>
        <a:ext cx="424975" cy="581442"/>
      </dsp:txXfrm>
    </dsp:sp>
    <dsp:sp modelId="{E87BC2AA-5B55-4BC1-8301-862F49C149C2}">
      <dsp:nvSpPr>
        <dsp:cNvPr id="0" name=""/>
        <dsp:cNvSpPr/>
      </dsp:nvSpPr>
      <dsp:spPr>
        <a:xfrm>
          <a:off x="9415965" y="3393282"/>
          <a:ext cx="772681" cy="77268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500" kern="1200"/>
        </a:p>
      </dsp:txBody>
      <dsp:txXfrm>
        <a:off x="9589818" y="3393282"/>
        <a:ext cx="424975" cy="581442"/>
      </dsp:txXfrm>
    </dsp:sp>
  </dsp:spTree>
</dsp:drawing>
</file>

<file path=ppt/diagrams/drawing5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B903A-C9B7-4A17-BC9C-C0FF795D7F08}">
      <dsp:nvSpPr>
        <dsp:cNvPr id="0" name=""/>
        <dsp:cNvSpPr/>
      </dsp:nvSpPr>
      <dsp:spPr>
        <a:xfrm>
          <a:off x="0" y="476753"/>
          <a:ext cx="9286816" cy="129368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u="none" kern="1200" dirty="0"/>
            <a:t>Sociālajos tīklos </a:t>
          </a:r>
          <a:r>
            <a:rPr lang="lv-LV" sz="1800" i="1" kern="1200" dirty="0"/>
            <a:t>publicētai informācijai par Projekta norisi jālieto </a:t>
          </a:r>
          <a:r>
            <a:rPr lang="lv-LV" sz="1800" i="1" kern="1200" dirty="0" err="1"/>
            <a:t>tēmturis</a:t>
          </a:r>
          <a:r>
            <a:rPr lang="lv-LV" sz="1800" i="1" kern="1200" dirty="0"/>
            <a:t> </a:t>
          </a:r>
          <a:r>
            <a:rPr lang="lv-LV" sz="2000" b="1" i="0" kern="1200" dirty="0"/>
            <a:t>#NVOfonds2022</a:t>
          </a:r>
        </a:p>
      </dsp:txBody>
      <dsp:txXfrm>
        <a:off x="37891" y="514644"/>
        <a:ext cx="7020020" cy="1217904"/>
      </dsp:txXfrm>
    </dsp:sp>
    <dsp:sp modelId="{1FF3A6B2-50F5-4117-A6A4-F83AE2BC7BBE}">
      <dsp:nvSpPr>
        <dsp:cNvPr id="0" name=""/>
        <dsp:cNvSpPr/>
      </dsp:nvSpPr>
      <dsp:spPr>
        <a:xfrm>
          <a:off x="1609689" y="2070726"/>
          <a:ext cx="9286816" cy="143932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i="1" kern="1200" dirty="0"/>
            <a:t>Projekta īstenotājam jāievieto informācija par Projektu savā </a:t>
          </a:r>
          <a:r>
            <a:rPr lang="lv-LV" sz="2000" b="1" i="0" kern="1200" dirty="0"/>
            <a:t>tīmekļa vietnē </a:t>
          </a:r>
          <a:r>
            <a:rPr lang="lv-LV" sz="1800" i="1" kern="1200" dirty="0"/>
            <a:t>(ja tāda ir) un jānodrošina tās regulāra aktualizēšana</a:t>
          </a:r>
          <a:endParaRPr lang="lv-LV" sz="1800" b="1" i="0" kern="1200" dirty="0"/>
        </a:p>
      </dsp:txBody>
      <dsp:txXfrm>
        <a:off x="1651845" y="2112882"/>
        <a:ext cx="6102978" cy="1355015"/>
      </dsp:txXfrm>
    </dsp:sp>
    <dsp:sp modelId="{E6357065-2855-4AE1-B79E-EA6728A4FA5D}">
      <dsp:nvSpPr>
        <dsp:cNvPr id="0" name=""/>
        <dsp:cNvSpPr/>
      </dsp:nvSpPr>
      <dsp:spPr>
        <a:xfrm>
          <a:off x="7806684" y="1387162"/>
          <a:ext cx="1460675" cy="146067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135336" y="1387162"/>
        <a:ext cx="803371" cy="1099158"/>
      </dsp:txXfrm>
    </dsp:sp>
  </dsp:spTree>
</dsp:drawing>
</file>

<file path=ppt/diagrams/drawing5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" y="38100"/>
          <a:ext cx="10865329" cy="209159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2000" b="0" i="0" kern="1200" dirty="0">
              <a:solidFill>
                <a:schemeClr val="bg1"/>
              </a:solidFill>
              <a:effectLst/>
              <a:latin typeface="+mj-lt"/>
            </a:rPr>
            <a:t>Jau divus gadus 2020. un 2021. gadā pēc Sabiedrības integrācijas fonda pasūtījuma veikti NVO fonda darbības rezultātu </a:t>
          </a:r>
          <a:r>
            <a:rPr lang="lv-LV" sz="2000" b="0" i="0" kern="1200" dirty="0" err="1">
              <a:solidFill>
                <a:schemeClr val="bg1"/>
              </a:solidFill>
              <a:effectLst/>
              <a:latin typeface="+mj-lt"/>
            </a:rPr>
            <a:t>izvērtējumi</a:t>
          </a:r>
          <a:endParaRPr lang="lv-LV" sz="2000" b="0" i="0" kern="1200" dirty="0">
            <a:solidFill>
              <a:schemeClr val="bg1"/>
            </a:solidFill>
            <a:effectLst/>
            <a:latin typeface="+mj-lt"/>
          </a:endParaRP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2000" b="0" i="0" kern="1200" dirty="0">
              <a:solidFill>
                <a:schemeClr val="bg1"/>
              </a:solidFill>
              <a:effectLst/>
              <a:latin typeface="+mj-lt"/>
            </a:rPr>
            <a:t> </a:t>
          </a:r>
          <a:r>
            <a:rPr lang="lv-LV" sz="2000" b="0" i="0" kern="1200" dirty="0">
              <a:solidFill>
                <a:schemeClr val="tx1"/>
              </a:solidFill>
              <a:effectLst/>
              <a:latin typeface="+mj-lt"/>
              <a:hlinkClick xmlns:r="http://schemas.openxmlformats.org/officeDocument/2006/relationships" r:id="rId1"/>
            </a:rPr>
            <a:t>https://www.sif.gov.lv/lv/petijumi#programmas-nvo-fonds-darbibas-rezultatu-un-ieguldijuma-izvertesana-2020-2021</a:t>
          </a:r>
          <a:r>
            <a:rPr lang="lv-LV" sz="2000" b="0" i="0" kern="1200" dirty="0">
              <a:solidFill>
                <a:schemeClr val="tx1"/>
              </a:solidFill>
              <a:effectLst/>
              <a:latin typeface="+mj-lt"/>
            </a:rPr>
            <a:t> </a:t>
          </a:r>
        </a:p>
      </dsp:txBody>
      <dsp:txXfrm>
        <a:off x="2" y="38100"/>
        <a:ext cx="10865329" cy="20915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Projektam tiek atvērts atsevišķs </a:t>
          </a:r>
          <a:r>
            <a:rPr lang="lv-LV" sz="2400" b="1" kern="1200" dirty="0"/>
            <a:t>konts Valsts kasē (VK)</a:t>
          </a:r>
          <a:r>
            <a:rPr lang="lv-LV" sz="1800" kern="1200" dirty="0"/>
            <a:t>, uz kuru tiek veikti avansa maksājumi projektam (Līguma 4.3.punkts)</a:t>
          </a:r>
          <a:endParaRPr lang="lv-LV" sz="18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6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2"/>
          <a:ext cx="10865329" cy="232896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0" kern="1200" dirty="0">
              <a:solidFill>
                <a:schemeClr val="bg1"/>
              </a:solidFill>
              <a:effectLst/>
              <a:latin typeface="+mj-lt"/>
            </a:rPr>
            <a:t>Lai apzinātu sabiedrības aktivitāti un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0" kern="1200" dirty="0">
              <a:solidFill>
                <a:schemeClr val="bg1"/>
              </a:solidFill>
              <a:effectLst/>
              <a:latin typeface="+mj-lt"/>
            </a:rPr>
            <a:t>iesaisti NVO aktivitātēs un brīvprātīgajā darbā, 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2000" b="0" i="0" kern="1200" dirty="0">
              <a:solidFill>
                <a:schemeClr val="bg1"/>
              </a:solidFill>
              <a:effectLst/>
              <a:latin typeface="+mj-lt"/>
            </a:rPr>
            <a:t>aicinām NVO fonda projektus īstenojošās organizācijas                                 izplatīt savos pasākumos aptaujas anketu!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2000" b="0" kern="1200" dirty="0">
              <a:latin typeface="+mj-lt"/>
              <a:hlinkClick xmlns:r="http://schemas.openxmlformats.org/officeDocument/2006/relationships" r:id="rId1"/>
            </a:rPr>
            <a:t>https://forms.office.com/Pages/ResponsePage.aspx?id=ajzcN__Z2kG7c8hX90MsPw1niqdq6lRKqd1lwpLVYXxUOFJYUzQ1SUdCTjMxRzNBUlJSQUdNV01ZTS4u</a:t>
          </a:r>
          <a:r>
            <a:rPr lang="lv-LV" sz="2000" b="0" kern="1200" dirty="0">
              <a:latin typeface="+mj-lt"/>
            </a:rPr>
            <a:t> </a:t>
          </a:r>
          <a:endParaRPr lang="lv-LV" sz="1600" b="0" i="0" kern="1200" dirty="0">
            <a:solidFill>
              <a:schemeClr val="bg1"/>
            </a:solidFill>
            <a:latin typeface="+mj-lt"/>
            <a:ea typeface="Verdana" panose="020B0604030504040204" pitchFamily="34" charset="0"/>
            <a:cs typeface="+mn-lt"/>
          </a:endParaRPr>
        </a:p>
      </dsp:txBody>
      <dsp:txXfrm>
        <a:off x="0" y="2"/>
        <a:ext cx="10865329" cy="23289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Līdz starpposma vai noslēguma pārskatā iekļauto izmaksu apstiprināšanai avanss VK  kontā ir uzskatāms par valsts īpašumā esošiem līdzekļiem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No VK konta drīkst veikt tikai ar projektu saistītus maksājumus</a:t>
          </a:r>
        </a:p>
      </dsp:txBody>
      <dsp:txXfrm>
        <a:off x="5175929" y="0"/>
        <a:ext cx="5066616" cy="155820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rēķina izmaksas tiek dalītas starp vairākiem projektiem, no projekta VK konta veic tikai maksājuma daļu, kas tiek attiecināta uz projektu</a:t>
          </a:r>
          <a:r>
            <a:rPr lang="lv-LV" sz="1800" i="0" kern="1200" dirty="0"/>
            <a:t> 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 err="1"/>
            <a:t>Priekšfinansējumu</a:t>
          </a:r>
          <a:r>
            <a:rPr lang="lv-LV" sz="1800" i="1" kern="1200" dirty="0"/>
            <a:t> var ieskaitīt projekta VK kontā, lai visus projekta maksājumus veiktu no tā 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Maksājumu veikšana </a:t>
          </a:r>
          <a:r>
            <a:rPr lang="lv-LV" sz="1800" b="1" kern="1200" dirty="0"/>
            <a:t>no organizācijas komercbankas konta</a:t>
          </a:r>
          <a:endParaRPr lang="lv-LV" sz="18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04/06/2022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90745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680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640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030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Aft>
                <a:spcPts val="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3229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1456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51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2204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12159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5862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29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8024432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087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0131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899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4998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007265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824103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98361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8769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3162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944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649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2613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1592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3558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3849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29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0779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36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223391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40957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1739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927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354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8909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7715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42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98997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11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0660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82044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673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335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4F6A5D-35A4-45F7-9ABD-AEFCA18F5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01CCF6C-0016-485F-B181-3437B5A32D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82DA2E3-AA58-4FA8-94BF-0A3303AAB2B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21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  <p:sldLayoutId id="2147483750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13" Type="http://schemas.openxmlformats.org/officeDocument/2006/relationships/diagramData" Target="../diagrams/data25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17" Type="http://schemas.microsoft.com/office/2007/relationships/diagramDrawing" Target="../diagrams/drawing25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5" Type="http://schemas.openxmlformats.org/officeDocument/2006/relationships/diagramQuickStyle" Target="../diagrams/quickStyle25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Relationship Id="rId14" Type="http://schemas.openxmlformats.org/officeDocument/2006/relationships/diagramLayout" Target="../diagrams/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13" Type="http://schemas.openxmlformats.org/officeDocument/2006/relationships/diagramData" Target="../diagrams/data29.xml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17" Type="http://schemas.microsoft.com/office/2007/relationships/diagramDrawing" Target="../diagrams/drawing29.xml"/><Relationship Id="rId2" Type="http://schemas.openxmlformats.org/officeDocument/2006/relationships/notesSlide" Target="../notesSlides/notesSlide14.xml"/><Relationship Id="rId16" Type="http://schemas.openxmlformats.org/officeDocument/2006/relationships/diagramColors" Target="../diagrams/colors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5" Type="http://schemas.openxmlformats.org/officeDocument/2006/relationships/diagramQuickStyle" Target="../diagrams/quickStyle29.xml"/><Relationship Id="rId10" Type="http://schemas.openxmlformats.org/officeDocument/2006/relationships/diagramQuickStyle" Target="../diagrams/quickStyle28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diagramLayout" Target="../diagrams/layout2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1.xml"/><Relationship Id="rId13" Type="http://schemas.openxmlformats.org/officeDocument/2006/relationships/diagramData" Target="../diagrams/data32.xml"/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12" Type="http://schemas.microsoft.com/office/2007/relationships/diagramDrawing" Target="../diagrams/drawing31.xml"/><Relationship Id="rId17" Type="http://schemas.microsoft.com/office/2007/relationships/diagramDrawing" Target="../diagrams/drawing32.xml"/><Relationship Id="rId2" Type="http://schemas.openxmlformats.org/officeDocument/2006/relationships/notesSlide" Target="../notesSlides/notesSlide15.xml"/><Relationship Id="rId16" Type="http://schemas.openxmlformats.org/officeDocument/2006/relationships/diagramColors" Target="../diagrams/colors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11" Type="http://schemas.openxmlformats.org/officeDocument/2006/relationships/diagramColors" Target="../diagrams/colors31.xml"/><Relationship Id="rId5" Type="http://schemas.openxmlformats.org/officeDocument/2006/relationships/diagramQuickStyle" Target="../diagrams/quickStyle30.xml"/><Relationship Id="rId15" Type="http://schemas.openxmlformats.org/officeDocument/2006/relationships/diagramQuickStyle" Target="../diagrams/quickStyle32.xml"/><Relationship Id="rId10" Type="http://schemas.openxmlformats.org/officeDocument/2006/relationships/diagramQuickStyle" Target="../diagrams/quickStyle31.xml"/><Relationship Id="rId4" Type="http://schemas.openxmlformats.org/officeDocument/2006/relationships/diagramLayout" Target="../diagrams/layout30.xml"/><Relationship Id="rId9" Type="http://schemas.openxmlformats.org/officeDocument/2006/relationships/diagramLayout" Target="../diagrams/layout31.xml"/><Relationship Id="rId14" Type="http://schemas.openxmlformats.org/officeDocument/2006/relationships/diagramLayout" Target="../diagrams/layout3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6.xml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12" Type="http://schemas.microsoft.com/office/2007/relationships/diagramDrawing" Target="../diagrams/drawing3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5.xml"/><Relationship Id="rId11" Type="http://schemas.openxmlformats.org/officeDocument/2006/relationships/diagramColors" Target="../diagrams/colors36.xml"/><Relationship Id="rId5" Type="http://schemas.openxmlformats.org/officeDocument/2006/relationships/diagramQuickStyle" Target="../diagrams/quickStyle35.xml"/><Relationship Id="rId10" Type="http://schemas.openxmlformats.org/officeDocument/2006/relationships/diagramQuickStyle" Target="../diagrams/quickStyle36.xml"/><Relationship Id="rId4" Type="http://schemas.openxmlformats.org/officeDocument/2006/relationships/diagramLayout" Target="../diagrams/layout35.xml"/><Relationship Id="rId9" Type="http://schemas.openxmlformats.org/officeDocument/2006/relationships/diagramLayout" Target="../diagrams/layout3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8.xml"/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12" Type="http://schemas.microsoft.com/office/2007/relationships/diagramDrawing" Target="../diagrams/drawing3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11" Type="http://schemas.openxmlformats.org/officeDocument/2006/relationships/diagramColors" Target="../diagrams/colors38.xml"/><Relationship Id="rId5" Type="http://schemas.openxmlformats.org/officeDocument/2006/relationships/diagramQuickStyle" Target="../diagrams/quickStyle37.xml"/><Relationship Id="rId10" Type="http://schemas.openxmlformats.org/officeDocument/2006/relationships/diagramQuickStyle" Target="../diagrams/quickStyle38.xml"/><Relationship Id="rId4" Type="http://schemas.openxmlformats.org/officeDocument/2006/relationships/diagramLayout" Target="../diagrams/layout37.xml"/><Relationship Id="rId9" Type="http://schemas.openxmlformats.org/officeDocument/2006/relationships/diagramLayout" Target="../diagrams/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1.xml"/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12" Type="http://schemas.microsoft.com/office/2007/relationships/diagramDrawing" Target="../diagrams/drawing4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0.xml"/><Relationship Id="rId11" Type="http://schemas.openxmlformats.org/officeDocument/2006/relationships/diagramColors" Target="../diagrams/colors41.xml"/><Relationship Id="rId5" Type="http://schemas.openxmlformats.org/officeDocument/2006/relationships/diagramQuickStyle" Target="../diagrams/quickStyle40.xml"/><Relationship Id="rId10" Type="http://schemas.openxmlformats.org/officeDocument/2006/relationships/diagramQuickStyle" Target="../diagrams/quickStyle41.xml"/><Relationship Id="rId4" Type="http://schemas.openxmlformats.org/officeDocument/2006/relationships/diagramLayout" Target="../diagrams/layout40.xml"/><Relationship Id="rId9" Type="http://schemas.openxmlformats.org/officeDocument/2006/relationships/diagramLayout" Target="../diagrams/layout4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3.xml"/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12" Type="http://schemas.microsoft.com/office/2007/relationships/diagramDrawing" Target="../diagrams/drawing4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2.xml"/><Relationship Id="rId11" Type="http://schemas.openxmlformats.org/officeDocument/2006/relationships/diagramColors" Target="../diagrams/colors43.xml"/><Relationship Id="rId5" Type="http://schemas.openxmlformats.org/officeDocument/2006/relationships/diagramQuickStyle" Target="../diagrams/quickStyle42.xml"/><Relationship Id="rId10" Type="http://schemas.openxmlformats.org/officeDocument/2006/relationships/diagramQuickStyle" Target="../diagrams/quickStyle43.xml"/><Relationship Id="rId4" Type="http://schemas.openxmlformats.org/officeDocument/2006/relationships/diagramLayout" Target="../diagrams/layout42.xml"/><Relationship Id="rId9" Type="http://schemas.openxmlformats.org/officeDocument/2006/relationships/diagramLayout" Target="../diagrams/layout4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5.xml"/><Relationship Id="rId3" Type="http://schemas.openxmlformats.org/officeDocument/2006/relationships/diagramData" Target="../diagrams/data44.xml"/><Relationship Id="rId7" Type="http://schemas.microsoft.com/office/2007/relationships/diagramDrawing" Target="../diagrams/drawing44.xml"/><Relationship Id="rId12" Type="http://schemas.microsoft.com/office/2007/relationships/diagramDrawing" Target="../diagrams/drawing4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4.xml"/><Relationship Id="rId11" Type="http://schemas.openxmlformats.org/officeDocument/2006/relationships/diagramColors" Target="../diagrams/colors45.xml"/><Relationship Id="rId5" Type="http://schemas.openxmlformats.org/officeDocument/2006/relationships/diagramQuickStyle" Target="../diagrams/quickStyle44.xml"/><Relationship Id="rId10" Type="http://schemas.openxmlformats.org/officeDocument/2006/relationships/diagramQuickStyle" Target="../diagrams/quickStyle45.xml"/><Relationship Id="rId4" Type="http://schemas.openxmlformats.org/officeDocument/2006/relationships/diagramLayout" Target="../diagrams/layout44.xml"/><Relationship Id="rId9" Type="http://schemas.openxmlformats.org/officeDocument/2006/relationships/diagramLayout" Target="../diagrams/layout4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8.xml"/><Relationship Id="rId7" Type="http://schemas.microsoft.com/office/2007/relationships/diagramDrawing" Target="../diagrams/drawing4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8.xml"/><Relationship Id="rId5" Type="http://schemas.openxmlformats.org/officeDocument/2006/relationships/diagramQuickStyle" Target="../diagrams/quickStyle48.xml"/><Relationship Id="rId4" Type="http://schemas.openxmlformats.org/officeDocument/2006/relationships/diagramLayout" Target="../diagrams/layout4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9.xml"/><Relationship Id="rId7" Type="http://schemas.microsoft.com/office/2007/relationships/diagramDrawing" Target="../diagrams/drawing4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9.xml"/><Relationship Id="rId5" Type="http://schemas.openxmlformats.org/officeDocument/2006/relationships/diagramQuickStyle" Target="../diagrams/quickStyle49.xml"/><Relationship Id="rId4" Type="http://schemas.openxmlformats.org/officeDocument/2006/relationships/diagramLayout" Target="../diagrams/layout4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0.xml"/><Relationship Id="rId7" Type="http://schemas.microsoft.com/office/2007/relationships/diagramDrawing" Target="../diagrams/drawing5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0.xml"/><Relationship Id="rId5" Type="http://schemas.openxmlformats.org/officeDocument/2006/relationships/diagramQuickStyle" Target="../diagrams/quickStyle50.xml"/><Relationship Id="rId4" Type="http://schemas.openxmlformats.org/officeDocument/2006/relationships/diagramLayout" Target="../diagrams/layout5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1.xml"/><Relationship Id="rId7" Type="http://schemas.microsoft.com/office/2007/relationships/diagramDrawing" Target="../diagrams/drawing5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1.xml"/><Relationship Id="rId5" Type="http://schemas.openxmlformats.org/officeDocument/2006/relationships/diagramQuickStyle" Target="../diagrams/quickStyle51.xml"/><Relationship Id="rId4" Type="http://schemas.openxmlformats.org/officeDocument/2006/relationships/diagramLayout" Target="../diagrams/layout5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2.xml"/><Relationship Id="rId7" Type="http://schemas.microsoft.com/office/2007/relationships/diagramDrawing" Target="../diagrams/drawing5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2.xml"/><Relationship Id="rId5" Type="http://schemas.openxmlformats.org/officeDocument/2006/relationships/diagramQuickStyle" Target="../diagrams/quickStyle52.xml"/><Relationship Id="rId4" Type="http://schemas.openxmlformats.org/officeDocument/2006/relationships/diagramLayout" Target="../diagrams/layout5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3.xml"/><Relationship Id="rId7" Type="http://schemas.microsoft.com/office/2007/relationships/diagramDrawing" Target="../diagrams/drawing5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3.xml"/><Relationship Id="rId5" Type="http://schemas.openxmlformats.org/officeDocument/2006/relationships/diagramQuickStyle" Target="../diagrams/quickStyle53.xml"/><Relationship Id="rId4" Type="http://schemas.openxmlformats.org/officeDocument/2006/relationships/diagramLayout" Target="../diagrams/layout5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4.xml"/><Relationship Id="rId7" Type="http://schemas.microsoft.com/office/2007/relationships/diagramDrawing" Target="../diagrams/drawing5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4.xml"/><Relationship Id="rId5" Type="http://schemas.openxmlformats.org/officeDocument/2006/relationships/diagramQuickStyle" Target="../diagrams/quickStyle54.xml"/><Relationship Id="rId4" Type="http://schemas.openxmlformats.org/officeDocument/2006/relationships/diagramLayout" Target="../diagrams/layout5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5.xml"/><Relationship Id="rId7" Type="http://schemas.microsoft.com/office/2007/relationships/diagramDrawing" Target="../diagrams/drawing5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5.xml"/><Relationship Id="rId5" Type="http://schemas.openxmlformats.org/officeDocument/2006/relationships/diagramQuickStyle" Target="../diagrams/quickStyle55.xml"/><Relationship Id="rId4" Type="http://schemas.openxmlformats.org/officeDocument/2006/relationships/diagramLayout" Target="../diagrams/layout5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6.xml"/><Relationship Id="rId7" Type="http://schemas.microsoft.com/office/2007/relationships/diagramDrawing" Target="../diagrams/drawing5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6.xml"/><Relationship Id="rId5" Type="http://schemas.openxmlformats.org/officeDocument/2006/relationships/diagramQuickStyle" Target="../diagrams/quickStyle56.xml"/><Relationship Id="rId4" Type="http://schemas.openxmlformats.org/officeDocument/2006/relationships/diagramLayout" Target="../diagrams/layout5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7.xml"/><Relationship Id="rId7" Type="http://schemas.microsoft.com/office/2007/relationships/diagramDrawing" Target="../diagrams/drawing5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7.xml"/><Relationship Id="rId5" Type="http://schemas.openxmlformats.org/officeDocument/2006/relationships/diagramQuickStyle" Target="../diagrams/quickStyle57.xml"/><Relationship Id="rId4" Type="http://schemas.openxmlformats.org/officeDocument/2006/relationships/diagramLayout" Target="../diagrams/layout5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8.xml"/><Relationship Id="rId7" Type="http://schemas.microsoft.com/office/2007/relationships/diagramDrawing" Target="../diagrams/drawing5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8.xml"/><Relationship Id="rId5" Type="http://schemas.openxmlformats.org/officeDocument/2006/relationships/diagramQuickStyle" Target="../diagrams/quickStyle58.xml"/><Relationship Id="rId4" Type="http://schemas.openxmlformats.org/officeDocument/2006/relationships/diagramLayout" Target="../diagrams/layout5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diagramData" Target="../diagrams/data8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diagramLayout" Target="../diagrams/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0.xml"/><Relationship Id="rId3" Type="http://schemas.openxmlformats.org/officeDocument/2006/relationships/diagramData" Target="../diagrams/data59.xml"/><Relationship Id="rId7" Type="http://schemas.microsoft.com/office/2007/relationships/diagramDrawing" Target="../diagrams/drawing59.xml"/><Relationship Id="rId12" Type="http://schemas.microsoft.com/office/2007/relationships/diagramDrawing" Target="../diagrams/drawing60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9.xml"/><Relationship Id="rId11" Type="http://schemas.openxmlformats.org/officeDocument/2006/relationships/diagramColors" Target="../diagrams/colors60.xml"/><Relationship Id="rId5" Type="http://schemas.openxmlformats.org/officeDocument/2006/relationships/diagramQuickStyle" Target="../diagrams/quickStyle59.xml"/><Relationship Id="rId10" Type="http://schemas.openxmlformats.org/officeDocument/2006/relationships/diagramQuickStyle" Target="../diagrams/quickStyle60.xml"/><Relationship Id="rId4" Type="http://schemas.openxmlformats.org/officeDocument/2006/relationships/diagramLayout" Target="../diagrams/layout59.xml"/><Relationship Id="rId9" Type="http://schemas.openxmlformats.org/officeDocument/2006/relationships/diagramLayout" Target="../diagrams/layout6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18" Type="http://schemas.openxmlformats.org/officeDocument/2006/relationships/image" Target="../media/image12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0.xml"/><Relationship Id="rId19" Type="http://schemas.openxmlformats.org/officeDocument/2006/relationships/image" Target="../media/image13.svg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pexels.com/photo/question-marks-on-paper-crafts-5428833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diagramData" Target="../diagrams/data18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17" Type="http://schemas.microsoft.com/office/2007/relationships/diagramDrawing" Target="../diagrams/drawing18.xml"/><Relationship Id="rId2" Type="http://schemas.openxmlformats.org/officeDocument/2006/relationships/notesSlide" Target="../notesSlides/notesSlide9.xml"/><Relationship Id="rId16" Type="http://schemas.openxmlformats.org/officeDocument/2006/relationships/diagramColors" Target="../diagrams/colors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diagramLayout" Target="../diagrams/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lv-LV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dirty="0"/>
              <a:t>Inga Liepa</a:t>
            </a:r>
            <a:r>
              <a:rPr lang="en-GB" dirty="0"/>
              <a:t>, </a:t>
            </a:r>
            <a:br>
              <a:rPr lang="en-GB" dirty="0"/>
            </a:br>
            <a:r>
              <a:rPr lang="lv-LV" dirty="0"/>
              <a:t>Programmas «NVO fonds» vadītāja</a:t>
            </a:r>
            <a:endParaRPr lang="en-LV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380" y="1715678"/>
            <a:ext cx="8375432" cy="1976154"/>
          </a:xfrm>
        </p:spPr>
        <p:txBody>
          <a:bodyPr/>
          <a:lstStyle/>
          <a:p>
            <a:r>
              <a:rPr lang="lv-LV" sz="4000" spc="0" dirty="0"/>
              <a:t>Programma «NVO fonds»</a:t>
            </a:r>
            <a:br>
              <a:rPr lang="lv-LV" sz="4000" spc="0" dirty="0"/>
            </a:br>
            <a:br>
              <a:rPr lang="lv-LV" sz="4000" spc="0" dirty="0"/>
            </a:br>
            <a:r>
              <a:rPr lang="lv-LV" sz="4000" spc="0" dirty="0"/>
              <a:t>INFORMATĪVAIS SEMINĀRS PROJEKTU ĪSTENOTĀJIEM</a:t>
            </a:r>
            <a:br>
              <a:rPr lang="lv-LV" sz="4000" spc="0" dirty="0"/>
            </a:br>
            <a:r>
              <a:rPr lang="lv-LV" sz="4000" spc="0" dirty="0"/>
              <a:t>2022.gada 6.aprīlī</a:t>
            </a:r>
            <a:endParaRPr lang="en-LV" sz="4000" spc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4055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575668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III</a:t>
            </a:r>
            <a:br>
              <a:rPr lang="lv-LV" dirty="0"/>
            </a:br>
            <a:r>
              <a:rPr lang="lv-LV" sz="2700" dirty="0"/>
              <a:t>(Līguma 5.2.2.punkts)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843574"/>
              </p:ext>
            </p:extLst>
          </p:nvPr>
        </p:nvGraphicFramePr>
        <p:xfrm>
          <a:off x="1006232" y="2375078"/>
          <a:ext cx="11007051" cy="1908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066299"/>
              </p:ext>
            </p:extLst>
          </p:nvPr>
        </p:nvGraphicFramePr>
        <p:xfrm>
          <a:off x="1317740" y="4595391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03701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435051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IV</a:t>
            </a:r>
            <a:br>
              <a:rPr lang="lv-LV" dirty="0"/>
            </a:br>
            <a:r>
              <a:rPr lang="lv-LV" sz="2700" dirty="0"/>
              <a:t>(Līguma 5.2.3.punkts)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109883"/>
              </p:ext>
            </p:extLst>
          </p:nvPr>
        </p:nvGraphicFramePr>
        <p:xfrm>
          <a:off x="1914524" y="2296236"/>
          <a:ext cx="8732508" cy="2148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562095"/>
              </p:ext>
            </p:extLst>
          </p:nvPr>
        </p:nvGraphicFramePr>
        <p:xfrm>
          <a:off x="1089140" y="4673555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1423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876" y="435399"/>
            <a:ext cx="6551629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V</a:t>
            </a:r>
            <a:br>
              <a:rPr lang="lv-LV" dirty="0"/>
            </a:br>
            <a:r>
              <a:rPr lang="lv-LV" sz="2700" dirty="0"/>
              <a:t>(Līguma 5.2.5.punkts)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9710588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856392"/>
              </p:ext>
            </p:extLst>
          </p:nvPr>
        </p:nvGraphicFramePr>
        <p:xfrm>
          <a:off x="953993" y="3151155"/>
          <a:ext cx="10242546" cy="1730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 4">
            <a:extLst>
              <a:ext uri="{FF2B5EF4-FFF2-40B4-BE49-F238E27FC236}">
                <a16:creationId xmlns:a16="http://schemas.microsoft.com/office/drawing/2014/main" id="{0841323E-6311-42EC-978E-13FC66A21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863618"/>
              </p:ext>
            </p:extLst>
          </p:nvPr>
        </p:nvGraphicFramePr>
        <p:xfrm>
          <a:off x="953993" y="4978516"/>
          <a:ext cx="10242546" cy="188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43282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68" y="435399"/>
            <a:ext cx="6617616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VI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6343030"/>
              </p:ext>
            </p:extLst>
          </p:nvPr>
        </p:nvGraphicFramePr>
        <p:xfrm>
          <a:off x="663333" y="2187019"/>
          <a:ext cx="10865334" cy="3623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3926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9" y="435399"/>
            <a:ext cx="671188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279908"/>
              </p:ext>
            </p:extLst>
          </p:nvPr>
        </p:nvGraphicFramePr>
        <p:xfrm>
          <a:off x="663333" y="233775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387456"/>
              </p:ext>
            </p:extLst>
          </p:nvPr>
        </p:nvGraphicFramePr>
        <p:xfrm>
          <a:off x="663333" y="366636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598C19D6-E56A-475C-8FA0-FC686EE9A1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993004"/>
              </p:ext>
            </p:extLst>
          </p:nvPr>
        </p:nvGraphicFramePr>
        <p:xfrm>
          <a:off x="663333" y="499497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29312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8" y="435399"/>
            <a:ext cx="697583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36783"/>
              </p:ext>
            </p:extLst>
          </p:nvPr>
        </p:nvGraphicFramePr>
        <p:xfrm>
          <a:off x="663333" y="2085975"/>
          <a:ext cx="10865334" cy="1806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351077"/>
              </p:ext>
            </p:extLst>
          </p:nvPr>
        </p:nvGraphicFramePr>
        <p:xfrm>
          <a:off x="663333" y="4011621"/>
          <a:ext cx="10865334" cy="965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E919C28B-F149-4915-8FC9-3FF3AE0E1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62053"/>
              </p:ext>
            </p:extLst>
          </p:nvPr>
        </p:nvGraphicFramePr>
        <p:xfrm>
          <a:off x="663333" y="5096368"/>
          <a:ext cx="10865334" cy="148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37246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534402"/>
              </p:ext>
            </p:extLst>
          </p:nvPr>
        </p:nvGraphicFramePr>
        <p:xfrm>
          <a:off x="663333" y="2063852"/>
          <a:ext cx="10865334" cy="136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3977908"/>
              </p:ext>
            </p:extLst>
          </p:nvPr>
        </p:nvGraphicFramePr>
        <p:xfrm>
          <a:off x="663333" y="3512700"/>
          <a:ext cx="10865334" cy="3085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20589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06/04/2022</a:t>
            </a:r>
            <a:endParaRPr lang="en-LV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</a:t>
            </a:r>
            <a:r>
              <a:rPr lang="lv-LV" dirty="0"/>
              <a:t>i</a:t>
            </a:r>
            <a:r>
              <a:rPr lang="lv-LV" sz="1800" dirty="0"/>
              <a:t>zmaksu </a:t>
            </a:r>
            <a:r>
              <a:rPr lang="lv-LV" sz="1800" dirty="0" err="1"/>
              <a:t>attiecināmību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17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712935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586109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500007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27418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8017726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255389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54605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308" y="323625"/>
            <a:ext cx="7670203" cy="1086809"/>
          </a:xfrm>
        </p:spPr>
        <p:txBody>
          <a:bodyPr/>
          <a:lstStyle/>
          <a:p>
            <a:r>
              <a:rPr lang="lv-LV">
                <a:solidFill>
                  <a:schemeClr val="accent5">
                    <a:lumMod val="50000"/>
                  </a:schemeClr>
                </a:solidFill>
              </a:rPr>
              <a:t>Prezentācijas saturs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06/04/2022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/>
        </p:nvGraphicFramePr>
        <p:xfrm>
          <a:off x="2156387" y="1893345"/>
          <a:ext cx="7879225" cy="411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660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Līguma grozījumi, III (</a:t>
            </a:r>
            <a:r>
              <a:rPr lang="lv-LV" sz="4000" dirty="0"/>
              <a:t>pieprasījuma iesniegšana)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06/04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589345"/>
              </p:ext>
            </p:extLst>
          </p:nvPr>
        </p:nvGraphicFramePr>
        <p:xfrm>
          <a:off x="663333" y="2143125"/>
          <a:ext cx="10865334" cy="411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9700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IV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7342301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766950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45210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V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309611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427978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048616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VI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147597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9604477"/>
              </p:ext>
            </p:extLst>
          </p:nvPr>
        </p:nvGraphicFramePr>
        <p:xfrm>
          <a:off x="663333" y="3102555"/>
          <a:ext cx="10865334" cy="3320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191222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06/04/2022</a:t>
            </a:r>
            <a:endParaRPr lang="en-LV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līguma grozījumiem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24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34636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pārskata iesniegšanas termiņš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319082"/>
              </p:ext>
            </p:extLst>
          </p:nvPr>
        </p:nvGraphicFramePr>
        <p:xfrm>
          <a:off x="650449" y="999241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4045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pārskata iesniegšana elektroniski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9344761"/>
              </p:ext>
            </p:extLst>
          </p:nvPr>
        </p:nvGraphicFramePr>
        <p:xfrm>
          <a:off x="633167" y="1183120"/>
          <a:ext cx="10925666" cy="5049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5096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pārskats 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776194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0034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001957"/>
              </p:ext>
            </p:extLst>
          </p:nvPr>
        </p:nvGraphicFramePr>
        <p:xfrm>
          <a:off x="650449" y="999240"/>
          <a:ext cx="10925666" cy="5325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5787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200948"/>
              </p:ext>
            </p:extLst>
          </p:nvPr>
        </p:nvGraphicFramePr>
        <p:xfrm>
          <a:off x="650449" y="999240"/>
          <a:ext cx="10925666" cy="5468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1111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138525"/>
              </p:ext>
            </p:extLst>
          </p:nvPr>
        </p:nvGraphicFramePr>
        <p:xfrm>
          <a:off x="953993" y="2628900"/>
          <a:ext cx="10242546" cy="1060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117855"/>
              </p:ext>
            </p:extLst>
          </p:nvPr>
        </p:nvGraphicFramePr>
        <p:xfrm>
          <a:off x="953993" y="4016310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534761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atskaites pielikumi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048036"/>
              </p:ext>
            </p:extLst>
          </p:nvPr>
        </p:nvGraphicFramePr>
        <p:xfrm>
          <a:off x="650449" y="999240"/>
          <a:ext cx="10925666" cy="5233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06839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Finanšu atskaite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9410189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33166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Finanšu atskaites pielikumi,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8869987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27746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Finanšu atskaites pielikumi, II (kļūdas)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06/04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2346759"/>
              </p:ext>
            </p:extLst>
          </p:nvPr>
        </p:nvGraphicFramePr>
        <p:xfrm>
          <a:off x="454695" y="1196872"/>
          <a:ext cx="11282609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78072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Projekta rezultāti,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179966"/>
              </p:ext>
            </p:extLst>
          </p:nvPr>
        </p:nvGraphicFramePr>
        <p:xfrm>
          <a:off x="650449" y="999240"/>
          <a:ext cx="10925666" cy="5233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1412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Projekta rezultāti,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511812"/>
              </p:ext>
            </p:extLst>
          </p:nvPr>
        </p:nvGraphicFramePr>
        <p:xfrm>
          <a:off x="650449" y="1333501"/>
          <a:ext cx="10925666" cy="4919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341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06/04/2022</a:t>
            </a:r>
            <a:endParaRPr lang="en-LV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projekta pārskatiem</a:t>
            </a:r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36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609164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2536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Informācija par projekta publicitāti,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063492"/>
              </p:ext>
            </p:extLst>
          </p:nvPr>
        </p:nvGraphicFramePr>
        <p:xfrm>
          <a:off x="633167" y="1046906"/>
          <a:ext cx="10925666" cy="5403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83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Informācija par projekta publicitāti,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984257"/>
              </p:ext>
            </p:extLst>
          </p:nvPr>
        </p:nvGraphicFramePr>
        <p:xfrm>
          <a:off x="854730" y="867029"/>
          <a:ext cx="10925666" cy="4993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15840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834" y="240846"/>
            <a:ext cx="683854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-244783" y="1901583"/>
            <a:ext cx="11887200" cy="3054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endParaRPr lang="lv-LV" dirty="0">
              <a:solidFill>
                <a:schemeClr val="accent2"/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Puses apņemas nodrošināt Projekta ietvaros iegūto fizisko personu datu un </a:t>
            </a:r>
            <a:r>
              <a:rPr lang="lv-LV" b="1" dirty="0" err="1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sensitīvās</a:t>
            </a: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informācijas drošību un aizsardzību atbilstoši normatīvajos aktos noteiktajām prasībām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(L</a:t>
            </a:r>
            <a:r>
              <a:rPr lang="lv-LV" sz="1800" i="1" dirty="0">
                <a:solidFill>
                  <a:schemeClr val="accent2"/>
                </a:solidFill>
                <a:latin typeface="+mn-lt"/>
                <a:ea typeface="Verdana" panose="020B0604030504040204" pitchFamily="34" charset="0"/>
              </a:rPr>
              <a:t>īguma 7.6.punkts)</a:t>
            </a: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Abas puses – Fonds un projekta īstenotājs – atbildīgas par savu darbību atbilstību Fizisko personu datu apstrādes likuma normām</a:t>
            </a:r>
          </a:p>
        </p:txBody>
      </p:sp>
    </p:spTree>
    <p:extLst>
      <p:ext uri="{BB962C8B-B14F-4D97-AF65-F5344CB8AC3E}">
        <p14:creationId xmlns:p14="http://schemas.microsoft.com/office/powerpoint/2010/main" val="344429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024710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062530"/>
              </p:ext>
            </p:extLst>
          </p:nvPr>
        </p:nvGraphicFramePr>
        <p:xfrm>
          <a:off x="953993" y="305428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194218"/>
              </p:ext>
            </p:extLst>
          </p:nvPr>
        </p:nvGraphicFramePr>
        <p:xfrm>
          <a:off x="953993" y="469343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5524192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235374"/>
            <a:ext cx="710565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152400" y="2050626"/>
            <a:ext cx="11887200" cy="418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Saskaņā ar Līguma 7.7.punktu Projekta īstenotājam jānodrošina, ka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No datu subjekta, kas tiek fotografēts vai filmēts, tiek saņemta iepriekšēja rakstiska piekrišana</a:t>
            </a:r>
            <a:r>
              <a:rPr lang="lv-LV" sz="1800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tā filmēšanai vai fotografēšanai un šo materiālu publiskošanai/publicēšanai</a:t>
            </a:r>
            <a:r>
              <a:rPr lang="lv-LV" sz="1800" i="1" dirty="0">
                <a:solidFill>
                  <a:schemeClr val="accent2"/>
                </a:solidFill>
                <a:latin typeface="+mn-lt"/>
                <a:ea typeface="Calibri" panose="020F0502020204030204" pitchFamily="34" charset="0"/>
              </a:rPr>
              <a:t>;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piekrišanā/informācijā par datu apstrādi norādāms datu apstrādes nolūks, ar kādiem līdzekļiem dati tiks publiskoti, kā arī ka publicētie dati būs publiski pieejami, t.sk., arī no ārvalstīm;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Ja fotografēts vai filmēts tiek publiskā pasākumā, pirms ieejas attiecīgā pasākumā tiek nodrošināta pārskatāma informācija pasākuma dalībniekiem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par to, ka piedaloties attiecīgajā pasākumā, viņi var tikt fotografēti un filmēti, kā arī, ka minētie materiāli var tikt izmantoti publiskošanai/publicēšanai;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Projekta īstenotājam ir pienākums pēc Fonda pieprasījuma nekavējoties iesniegt saņemtās piekrišanas vai pierādījumus par pasākuma dalībnieku atbilstošu informēšanu</a:t>
            </a:r>
            <a:endParaRPr lang="lv-LV" sz="1800" b="1" i="1" dirty="0">
              <a:solidFill>
                <a:schemeClr val="accent2"/>
              </a:solidFill>
              <a:latin typeface="+mn-lt"/>
              <a:ea typeface="Verdana" panose="020B0604030504040204" pitchFamily="34" charset="0"/>
            </a:endParaRPr>
          </a:p>
          <a:p>
            <a:pPr marL="914400" lvl="2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lv-LV" sz="12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517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 fontScale="90000"/>
          </a:bodyPr>
          <a:lstStyle/>
          <a:p>
            <a:r>
              <a:rPr lang="lv-LV" b="0" i="0" dirty="0">
                <a:effectLst/>
                <a:latin typeface="+mn-lt"/>
              </a:rPr>
              <a:t>PASĀKUMA DALĪBNIEKA ANKETA #NVOF2022 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06/04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645836"/>
              </p:ext>
            </p:extLst>
          </p:nvPr>
        </p:nvGraphicFramePr>
        <p:xfrm>
          <a:off x="663333" y="2057400"/>
          <a:ext cx="10865334" cy="216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E0841440-7F6E-4392-8C68-21137756D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628271"/>
              </p:ext>
            </p:extLst>
          </p:nvPr>
        </p:nvGraphicFramePr>
        <p:xfrm>
          <a:off x="663333" y="4246891"/>
          <a:ext cx="10865334" cy="2328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06718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V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0527" y="2800046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www.sif.gov.lv</a:t>
            </a:r>
          </a:p>
          <a:p>
            <a:r>
              <a:rPr lang="en-GB" dirty="0"/>
              <a:t>Seko mums </a:t>
            </a:r>
            <a:endParaRPr lang="lv-LV" dirty="0"/>
          </a:p>
          <a:p>
            <a:r>
              <a:rPr lang="lv-LV" dirty="0"/>
              <a:t>            </a:t>
            </a:r>
            <a:r>
              <a:rPr lang="en-GB" dirty="0"/>
              <a:t>@SIFlv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06/04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5148395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76208"/>
              </p:ext>
            </p:extLst>
          </p:nvPr>
        </p:nvGraphicFramePr>
        <p:xfrm>
          <a:off x="953993" y="305428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487456"/>
              </p:ext>
            </p:extLst>
          </p:nvPr>
        </p:nvGraphicFramePr>
        <p:xfrm>
          <a:off x="953993" y="469343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9" name="Graphic 8" descr="Question mark with solid fill">
            <a:extLst>
              <a:ext uri="{FF2B5EF4-FFF2-40B4-BE49-F238E27FC236}">
                <a16:creationId xmlns:a16="http://schemas.microsoft.com/office/drawing/2014/main" id="{582D7E80-1260-4B84-B8C7-FC2450C060A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083423" y="4693435"/>
            <a:ext cx="715559" cy="58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3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IV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677859"/>
              </p:ext>
            </p:extLst>
          </p:nvPr>
        </p:nvGraphicFramePr>
        <p:xfrm>
          <a:off x="953993" y="2714943"/>
          <a:ext cx="10242546" cy="1222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876139"/>
              </p:ext>
            </p:extLst>
          </p:nvPr>
        </p:nvGraphicFramePr>
        <p:xfrm>
          <a:off x="974727" y="3861866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F99A498-EBE7-46FB-9892-9F000C0359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490942"/>
              </p:ext>
            </p:extLst>
          </p:nvPr>
        </p:nvGraphicFramePr>
        <p:xfrm>
          <a:off x="1665402" y="4236581"/>
          <a:ext cx="8861196" cy="1417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2206">
                  <a:extLst>
                    <a:ext uri="{9D8B030D-6E8A-4147-A177-3AD203B41FA5}">
                      <a16:colId xmlns:a16="http://schemas.microsoft.com/office/drawing/2014/main" val="4072954685"/>
                    </a:ext>
                  </a:extLst>
                </a:gridCol>
                <a:gridCol w="5768990">
                  <a:extLst>
                    <a:ext uri="{9D8B030D-6E8A-4147-A177-3AD203B41FA5}">
                      <a16:colId xmlns:a16="http://schemas.microsoft.com/office/drawing/2014/main" val="1892317622"/>
                    </a:ext>
                  </a:extLst>
                </a:gridCol>
              </a:tblGrid>
              <a:tr h="232667">
                <a:tc gridSpan="2">
                  <a:txBody>
                    <a:bodyPr/>
                    <a:lstStyle/>
                    <a:p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</a:rPr>
                        <a:t>Konts, kurā ir veicams noslēguma maksājums (aizpilda tikai pie Noslēguma pārskata):</a:t>
                      </a:r>
                      <a:endParaRPr lang="lv-LV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23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Konta numurs (IBAN)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861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Banka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573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SWIFT kods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471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78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13476-8F42-427C-ADA0-D941C828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924" y="2122910"/>
            <a:ext cx="4494998" cy="1134640"/>
          </a:xfrm>
        </p:spPr>
        <p:txBody>
          <a:bodyPr l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2800" b="1" dirty="0"/>
              <a:t>LAIKS JAUTĀJUMIEM</a:t>
            </a:r>
            <a:endParaRPr lang="lv-LV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4B5D-E3BE-4242-86B7-B0D86C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lv-LV" dirty="0"/>
              <a:t>06/04/2022</a:t>
            </a:r>
            <a:endParaRPr lang="en-LV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6D7FD802-7BEB-EAA5-9FDF-DBCA83889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7" cy="2311026"/>
          </a:xfrm>
        </p:spPr>
        <p:txBody>
          <a:bodyPr lIns="108000"/>
          <a:lstStyle/>
          <a:p>
            <a:pPr marL="0" indent="0">
              <a:buNone/>
            </a:pPr>
            <a:r>
              <a:rPr lang="lv-LV" sz="1800" dirty="0"/>
              <a:t>Par projekta finansējumu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E063-B5D3-48B2-98A2-2C9EB418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D4EB5-33E2-4F6D-9437-433D6E6A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C19BB808-219E-9441-9CD5-6E582F9AE2E3}" type="slidenum">
              <a:rPr lang="en-LV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LV"/>
          </a:p>
        </p:txBody>
      </p:sp>
      <p:pic>
        <p:nvPicPr>
          <p:cNvPr id="1028" name="Picture 4" descr="Free Question Marks on Paper Crafts Stock Photo">
            <a:extLst>
              <a:ext uri="{FF2B5EF4-FFF2-40B4-BE49-F238E27FC236}">
                <a16:creationId xmlns:a16="http://schemas.microsoft.com/office/drawing/2014/main" id="{E82BA092-6B04-4060-BEEC-0C04D41688C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1" r="1" b="1741"/>
          <a:stretch/>
        </p:blipFill>
        <p:spPr bwMode="auto">
          <a:xfrm>
            <a:off x="-1175" y="-9718"/>
            <a:ext cx="5094288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Datuma vietturis 2">
            <a:extLst>
              <a:ext uri="{FF2B5EF4-FFF2-40B4-BE49-F238E27FC236}">
                <a16:creationId xmlns:a16="http://schemas.microsoft.com/office/drawing/2014/main" id="{DEEDC45A-984B-46CB-ABD6-D8408756DC26}"/>
              </a:ext>
            </a:extLst>
          </p:cNvPr>
          <p:cNvSpPr txBox="1">
            <a:spLocks/>
          </p:cNvSpPr>
          <p:nvPr/>
        </p:nvSpPr>
        <p:spPr>
          <a:xfrm>
            <a:off x="5230422" y="6253150"/>
            <a:ext cx="432315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7C93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900" dirty="0"/>
              <a:t>Photo by </a:t>
            </a:r>
            <a:r>
              <a:rPr lang="lv-LV" sz="900" dirty="0" err="1"/>
              <a:t>Olya</a:t>
            </a:r>
            <a:r>
              <a:rPr lang="lv-LV" sz="900" dirty="0"/>
              <a:t> </a:t>
            </a:r>
            <a:r>
              <a:rPr lang="lv-LV" sz="900" dirty="0" err="1"/>
              <a:t>Kobruseva</a:t>
            </a:r>
            <a:r>
              <a:rPr lang="en-US" sz="900" dirty="0"/>
              <a:t> from </a:t>
            </a:r>
            <a:r>
              <a:rPr lang="en-US" sz="900" b="1" dirty="0">
                <a:hlinkClick r:id="rId4"/>
              </a:rPr>
              <a:t>Pexels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7679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Attiecināmas izmaksas, I</a:t>
            </a:r>
            <a:br>
              <a:rPr lang="lv-LV" dirty="0"/>
            </a:br>
            <a:r>
              <a:rPr lang="lv-LV" sz="2700" dirty="0"/>
              <a:t>(Līguma 5.2.1.punkts)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404082"/>
              </p:ext>
            </p:extLst>
          </p:nvPr>
        </p:nvGraphicFramePr>
        <p:xfrm>
          <a:off x="663333" y="2539613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471314"/>
              </p:ext>
            </p:extLst>
          </p:nvPr>
        </p:nvGraphicFramePr>
        <p:xfrm>
          <a:off x="1127436" y="4318387"/>
          <a:ext cx="10242546" cy="1677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79589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5" y="435399"/>
            <a:ext cx="6333536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</a:t>
            </a:r>
            <a:br>
              <a:rPr lang="lv-LV" dirty="0"/>
            </a:br>
            <a:r>
              <a:rPr lang="lv-LV" sz="2700" dirty="0"/>
              <a:t>(Līguma 5.2.1.punkts)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9011" y="6297905"/>
            <a:ext cx="2753746" cy="323968"/>
          </a:xfrm>
        </p:spPr>
        <p:txBody>
          <a:bodyPr/>
          <a:lstStyle/>
          <a:p>
            <a:r>
              <a:rPr lang="lv-LV" dirty="0"/>
              <a:t>06/04</a:t>
            </a:r>
            <a:r>
              <a:rPr lang="en-US" dirty="0"/>
              <a:t>/202</a:t>
            </a:r>
            <a:r>
              <a:rPr lang="lv-LV" dirty="0"/>
              <a:t>2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02465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693120"/>
              </p:ext>
            </p:extLst>
          </p:nvPr>
        </p:nvGraphicFramePr>
        <p:xfrm>
          <a:off x="974727" y="326167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873203"/>
              </p:ext>
            </p:extLst>
          </p:nvPr>
        </p:nvGraphicFramePr>
        <p:xfrm>
          <a:off x="974727" y="5052768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0969087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2264</TotalTime>
  <Words>3048</Words>
  <Application>Microsoft Office PowerPoint</Application>
  <PresentationFormat>Widescreen</PresentationFormat>
  <Paragraphs>410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Symbol</vt:lpstr>
      <vt:lpstr>Urdu Typesetting</vt:lpstr>
      <vt:lpstr>Verdana</vt:lpstr>
      <vt:lpstr>Parcel</vt:lpstr>
      <vt:lpstr>Programma «NVO fonds»  INFORMATĪVAIS SEMINĀRS PROJEKTU ĪSTENOTĀJIEM 2022.gada 6.aprīlī</vt:lpstr>
      <vt:lpstr>Prezentācijas saturs</vt:lpstr>
      <vt:lpstr>Projekta finansējums, I</vt:lpstr>
      <vt:lpstr>Projekta finansējums, II</vt:lpstr>
      <vt:lpstr>Projekta finansējums, III</vt:lpstr>
      <vt:lpstr>Projekta finansējums, IV</vt:lpstr>
      <vt:lpstr>LAIKS JAUTĀJUMIEM</vt:lpstr>
      <vt:lpstr>Attiecināmas izmaksas, I (Līguma 5.2.1.punkts)</vt:lpstr>
      <vt:lpstr>Attiecināmas izmaksas, II (Līguma 5.2.1.punkts)</vt:lpstr>
      <vt:lpstr>Attiecināmas izmaksas, III (Līguma 5.2.2.punkts)</vt:lpstr>
      <vt:lpstr>Attiecināmas izmaksas, IV (Līguma 5.2.3.punkts)</vt:lpstr>
      <vt:lpstr>Attiecināmas izmaksas, V (Līguma 5.2.5.punkts)</vt:lpstr>
      <vt:lpstr>Attiecināmas izmaksas, VI</vt:lpstr>
      <vt:lpstr>Neattiecināmas izmaksas, I </vt:lpstr>
      <vt:lpstr>Neattiecināmas izmaksas, II </vt:lpstr>
      <vt:lpstr>Neattiecināmas izmaksas, III </vt:lpstr>
      <vt:lpstr>LAIKS JAUTĀJUMIEM</vt:lpstr>
      <vt:lpstr>Līguma grozījumi, I </vt:lpstr>
      <vt:lpstr>Līguma grozījumi, II </vt:lpstr>
      <vt:lpstr>Līguma grozījumi, III (pieprasījuma iesniegšana) </vt:lpstr>
      <vt:lpstr>Līguma grozījumi, IV </vt:lpstr>
      <vt:lpstr>Līguma grozījumi, V </vt:lpstr>
      <vt:lpstr>Līguma grozījumi, VI </vt:lpstr>
      <vt:lpstr>LAIKS JAUTĀJUMIEM</vt:lpstr>
      <vt:lpstr>Starpposma/ Noslēguma pārskata iesniegšanas termiņš </vt:lpstr>
      <vt:lpstr>Starpposma/ Noslēguma pārskata iesniegšana elektroniski </vt:lpstr>
      <vt:lpstr>Starpposma/ Noslēguma pārskats  </vt:lpstr>
      <vt:lpstr>Satura atskaite, I </vt:lpstr>
      <vt:lpstr>Satura atskaite, II </vt:lpstr>
      <vt:lpstr>Satura atskaites pielikumi </vt:lpstr>
      <vt:lpstr>Finanšu atskaite </vt:lpstr>
      <vt:lpstr>Finanšu atskaites pielikumi, I </vt:lpstr>
      <vt:lpstr>Finanšu atskaites pielikumi, II (kļūdas) </vt:lpstr>
      <vt:lpstr>Projekta rezultāti, I </vt:lpstr>
      <vt:lpstr>Projekta rezultāti, II </vt:lpstr>
      <vt:lpstr>LAIKS JAUTĀJUMIEM</vt:lpstr>
      <vt:lpstr>Informācija par projekta publicitāti, I </vt:lpstr>
      <vt:lpstr>Informācija par projekta publicitāti, II </vt:lpstr>
      <vt:lpstr>Fizisko personu datu un sensitīvās informācijas drošība, I</vt:lpstr>
      <vt:lpstr>Fizisko personu datu un sensitīvās informācijas drošība, II</vt:lpstr>
      <vt:lpstr>PASĀKUMA DALĪBNIEKA ANKETA #NVOF2022  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Inga Liepa</cp:lastModifiedBy>
  <cp:revision>96</cp:revision>
  <dcterms:created xsi:type="dcterms:W3CDTF">2021-05-20T18:00:25Z</dcterms:created>
  <dcterms:modified xsi:type="dcterms:W3CDTF">2022-04-06T13:04:57Z</dcterms:modified>
</cp:coreProperties>
</file>