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9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0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12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notesSlides/notesSlide13.xml" ContentType="application/vnd.openxmlformats-officedocument.presentationml.notesSl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notesSlides/notesSlide14.xml" ContentType="application/vnd.openxmlformats-officedocument.presentationml.notesSl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notesMasterIdLst>
    <p:notesMasterId r:id="rId23"/>
  </p:notesMasterIdLst>
  <p:sldIdLst>
    <p:sldId id="267" r:id="rId2"/>
    <p:sldId id="306" r:id="rId3"/>
    <p:sldId id="310" r:id="rId4"/>
    <p:sldId id="327" r:id="rId5"/>
    <p:sldId id="374" r:id="rId6"/>
    <p:sldId id="329" r:id="rId7"/>
    <p:sldId id="362" r:id="rId8"/>
    <p:sldId id="330" r:id="rId9"/>
    <p:sldId id="334" r:id="rId10"/>
    <p:sldId id="336" r:id="rId11"/>
    <p:sldId id="332" r:id="rId12"/>
    <p:sldId id="375" r:id="rId13"/>
    <p:sldId id="338" r:id="rId14"/>
    <p:sldId id="339" r:id="rId15"/>
    <p:sldId id="367" r:id="rId16"/>
    <p:sldId id="311" r:id="rId17"/>
    <p:sldId id="369" r:id="rId18"/>
    <p:sldId id="353" r:id="rId19"/>
    <p:sldId id="313" r:id="rId20"/>
    <p:sldId id="312" r:id="rId21"/>
    <p:sldId id="26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a Liepa" initials="IL" lastIdx="5" clrIdx="0">
    <p:extLst>
      <p:ext uri="{19B8F6BF-5375-455C-9EA6-DF929625EA0E}">
        <p15:presenceInfo xmlns:p15="http://schemas.microsoft.com/office/powerpoint/2012/main" userId="S::inga.liepa@sif.gov.lv::d84c561f-e789-411f-a370-09e4c19b59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7C9396"/>
    <a:srgbClr val="800024"/>
    <a:srgbClr val="DAE1E1"/>
    <a:srgbClr val="F2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E24E92-376B-443F-8814-1022E046E70F}" v="36" dt="2022-09-14T11:37:45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42" autoAdjust="0"/>
  </p:normalViewPr>
  <p:slideViewPr>
    <p:cSldViewPr snapToGrid="0">
      <p:cViewPr varScale="1">
        <p:scale>
          <a:sx n="77" d="100"/>
          <a:sy n="77" d="100"/>
        </p:scale>
        <p:origin x="806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eva Upesleja" userId="d90a78c6-70fe-44bb-b5b7-8fafceda4d28" providerId="ADAL" clId="{DAE24E92-376B-443F-8814-1022E046E70F}"/>
    <pc:docChg chg="modSld">
      <pc:chgData name="Ieva Upesleja" userId="d90a78c6-70fe-44bb-b5b7-8fafceda4d28" providerId="ADAL" clId="{DAE24E92-376B-443F-8814-1022E046E70F}" dt="2022-09-14T11:37:45.958" v="35" actId="20577"/>
      <pc:docMkLst>
        <pc:docMk/>
      </pc:docMkLst>
      <pc:sldChg chg="modSp">
        <pc:chgData name="Ieva Upesleja" userId="d90a78c6-70fe-44bb-b5b7-8fafceda4d28" providerId="ADAL" clId="{DAE24E92-376B-443F-8814-1022E046E70F}" dt="2022-09-14T11:37:45.958" v="35" actId="20577"/>
        <pc:sldMkLst>
          <pc:docMk/>
          <pc:sldMk cId="9683955" sldId="353"/>
        </pc:sldMkLst>
        <pc:graphicFrameChg chg="mod">
          <ac:chgData name="Ieva Upesleja" userId="d90a78c6-70fe-44bb-b5b7-8fafceda4d28" providerId="ADAL" clId="{DAE24E92-376B-443F-8814-1022E046E70F}" dt="2022-09-14T11:37:45.958" v="35" actId="20577"/>
          <ac:graphicFrameMkLst>
            <pc:docMk/>
            <pc:sldMk cId="9683955" sldId="353"/>
            <ac:graphicFrameMk id="11" creationId="{852B56A7-A519-45B5-AD46-0A8E81CC2A95}"/>
          </ac:graphicFrameMkLst>
        </pc:graphicFrameChg>
      </pc:sldChg>
    </pc:docChg>
  </pc:docChgLst>
  <pc:docChgLst>
    <pc:chgData name="Ieva Upesleja" userId="d90a78c6-70fe-44bb-b5b7-8fafceda4d28" providerId="ADAL" clId="{1B978205-7474-4C2B-B1D1-9968094B780D}"/>
    <pc:docChg chg="custSel modSld">
      <pc:chgData name="Ieva Upesleja" userId="d90a78c6-70fe-44bb-b5b7-8fafceda4d28" providerId="ADAL" clId="{1B978205-7474-4C2B-B1D1-9968094B780D}" dt="2022-06-10T07:41:45.149" v="65" actId="20577"/>
      <pc:docMkLst>
        <pc:docMk/>
      </pc:docMkLst>
      <pc:sldChg chg="modSp mod">
        <pc:chgData name="Ieva Upesleja" userId="d90a78c6-70fe-44bb-b5b7-8fafceda4d28" providerId="ADAL" clId="{1B978205-7474-4C2B-B1D1-9968094B780D}" dt="2022-06-10T07:41:45.149" v="65" actId="20577"/>
        <pc:sldMkLst>
          <pc:docMk/>
          <pc:sldMk cId="3788551711" sldId="312"/>
        </pc:sldMkLst>
        <pc:spChg chg="mod">
          <ac:chgData name="Ieva Upesleja" userId="d90a78c6-70fe-44bb-b5b7-8fafceda4d28" providerId="ADAL" clId="{1B978205-7474-4C2B-B1D1-9968094B780D}" dt="2022-06-10T07:41:45.149" v="65" actId="20577"/>
          <ac:spMkLst>
            <pc:docMk/>
            <pc:sldMk cId="3788551711" sldId="312"/>
            <ac:spMk id="4" creationId="{ECDBC015-2E6F-3041-B1B5-5A6FCBF4C54D}"/>
          </ac:spMkLst>
        </pc:spChg>
        <pc:spChg chg="mod">
          <ac:chgData name="Ieva Upesleja" userId="d90a78c6-70fe-44bb-b5b7-8fafceda4d28" providerId="ADAL" clId="{1B978205-7474-4C2B-B1D1-9968094B780D}" dt="2022-06-10T07:40:55.791" v="47" actId="20577"/>
          <ac:spMkLst>
            <pc:docMk/>
            <pc:sldMk cId="3788551711" sldId="312"/>
            <ac:spMk id="7" creationId="{ADF3C8B7-0591-4E5A-B10B-F321A8DB9DA8}"/>
          </ac:spMkLst>
        </pc:spChg>
      </pc:sldChg>
      <pc:sldChg chg="modSp mod">
        <pc:chgData name="Ieva Upesleja" userId="d90a78c6-70fe-44bb-b5b7-8fafceda4d28" providerId="ADAL" clId="{1B978205-7474-4C2B-B1D1-9968094B780D}" dt="2022-06-10T07:39:46.496" v="38" actId="20577"/>
        <pc:sldMkLst>
          <pc:docMk/>
          <pc:sldMk cId="3444291138" sldId="313"/>
        </pc:sldMkLst>
        <pc:spChg chg="mod">
          <ac:chgData name="Ieva Upesleja" userId="d90a78c6-70fe-44bb-b5b7-8fafceda4d28" providerId="ADAL" clId="{1B978205-7474-4C2B-B1D1-9968094B780D}" dt="2022-06-10T07:39:46.496" v="38" actId="20577"/>
          <ac:spMkLst>
            <pc:docMk/>
            <pc:sldMk cId="3444291138" sldId="313"/>
            <ac:spMk id="4" creationId="{ECDBC015-2E6F-3041-B1B5-5A6FCBF4C54D}"/>
          </ac:spMkLst>
        </pc:spChg>
        <pc:spChg chg="mod">
          <ac:chgData name="Ieva Upesleja" userId="d90a78c6-70fe-44bb-b5b7-8fafceda4d28" providerId="ADAL" clId="{1B978205-7474-4C2B-B1D1-9968094B780D}" dt="2022-06-10T07:39:22.346" v="20" actId="20577"/>
          <ac:spMkLst>
            <pc:docMk/>
            <pc:sldMk cId="3444291138" sldId="313"/>
            <ac:spMk id="7" creationId="{ADF3C8B7-0591-4E5A-B10B-F321A8DB9DA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AE1E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9-4720-A8AA-2E733E8679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9-4720-A8AA-2E733E8679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80002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59-4720-A8AA-2E733E867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8978111"/>
        <c:axId val="1698978943"/>
      </c:barChart>
      <c:catAx>
        <c:axId val="1698978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lv-LV"/>
          </a:p>
        </c:txPr>
        <c:crossAx val="1698978943"/>
        <c:crosses val="autoZero"/>
        <c:auto val="1"/>
        <c:lblAlgn val="ctr"/>
        <c:lblOffset val="100"/>
        <c:noMultiLvlLbl val="0"/>
      </c:catAx>
      <c:valAx>
        <c:axId val="1698978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9897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ctr"/>
          <a:endParaRPr lang="lv-LV" sz="1800" b="1" i="1" dirty="0"/>
        </a:p>
        <a:p>
          <a:pPr algn="ctr"/>
          <a:r>
            <a:rPr lang="lv-LV" sz="1800" b="1" i="1" dirty="0"/>
            <a:t>I</a:t>
          </a:r>
        </a:p>
        <a:p>
          <a:pPr algn="ctr"/>
          <a:r>
            <a:rPr lang="lv-LV" sz="1800" i="1" dirty="0"/>
            <a:t>Pēc līguma noslēgšanas un pirms 1.avansa maksājuma saņemšanas        projekta Valsts kases kontā</a:t>
          </a:r>
        </a:p>
        <a:p>
          <a:pPr algn="ctr"/>
          <a:endParaRPr lang="lv-LV" sz="1400" i="1" dirty="0"/>
        </a:p>
        <a:p>
          <a:pPr algn="ctr"/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1" dirty="0"/>
            <a:t>II</a:t>
          </a:r>
          <a:endParaRPr lang="lv-LV" sz="1800" i="1" dirty="0"/>
        </a:p>
        <a:p>
          <a:r>
            <a:rPr lang="lv-LV" sz="1800" i="1" dirty="0"/>
            <a:t>Projekta noslēgumā                             pēc tam, kad izlietots projekta finansējuma avanss (80 %)</a:t>
          </a:r>
        </a:p>
        <a:p>
          <a:endParaRPr lang="lv-LV" sz="1800" i="1" dirty="0"/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1" dirty="0"/>
            <a:t>III</a:t>
          </a:r>
        </a:p>
        <a:p>
          <a:r>
            <a:rPr lang="lv-LV" sz="1800" i="1" dirty="0"/>
            <a:t>Atsevišķi maksājumi, kurus no Valsts kases konta nav iespējams veikt     (ZOOM abonēšana, FB reklāmas) 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1" dirty="0"/>
            <a:t>IV</a:t>
          </a:r>
        </a:p>
        <a:p>
          <a:r>
            <a:rPr lang="lv-LV" sz="1800" i="1" dirty="0"/>
            <a:t>Ja projekta īstenotājs piekrīt visu piešķirto un faktiski izlietoto projekta finansējumu saņemt kā vienu maksājumu pēc gala atskaites apstiprināšanas </a:t>
          </a:r>
          <a:r>
            <a:rPr lang="lv-LV" sz="1400" b="0" i="0" dirty="0"/>
            <a:t>(Līguma 2.4.p.) </a:t>
          </a:r>
          <a:endParaRPr lang="lv-LV" sz="1400" b="1" i="1" dirty="0"/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dirty="0"/>
            <a:t>Noslēguma maksājumu </a:t>
          </a:r>
          <a:r>
            <a:rPr lang="lv-LV" sz="1800" dirty="0"/>
            <a:t>Fonds var ieskaitīt citā Projekta īstenotāja bankas kontā, kas atvērts Projekta īstenotāja pamatdarbības nodrošināšanai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69494" custLinFactNeighborX="877" custLinFactNeighborY="2041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</dgm:ptLst>
  <dgm:cxnLst>
    <dgm:cxn modelId="{97CE2985-6DAC-4AAB-80B1-20DBFD9C31E9}" type="presOf" srcId="{4883E15F-6ADE-4FDF-908A-F8A08B8812EE}" destId="{EF03D92E-770D-461C-9FA0-45C0E729D9E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Ja tās ir nepieciešamas</a:t>
          </a:r>
        </a:p>
        <a:p>
          <a:pPr>
            <a:spcAft>
              <a:spcPct val="35000"/>
            </a:spcAft>
          </a:pPr>
          <a:r>
            <a:rPr lang="lv-LV" sz="2000" dirty="0"/>
            <a:t>projekta aktivitāšu īstenošanai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Ja tās ir paredzētas</a:t>
          </a:r>
        </a:p>
        <a:p>
          <a:pPr>
            <a:spcAft>
              <a:spcPct val="35000"/>
            </a:spcAft>
          </a:pPr>
          <a:r>
            <a:rPr lang="lv-LV" sz="2000" dirty="0"/>
            <a:t> apstiprinātajā projekta pieteikumā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176060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176256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ct val="35000"/>
            </a:spcAft>
          </a:pPr>
          <a:r>
            <a:rPr lang="lv-LV" sz="2000" dirty="0"/>
            <a:t>Ja tās ir veiktas, ievērojot drošas finanšu vadības principus, </a:t>
          </a:r>
        </a:p>
        <a:p>
          <a:pPr>
            <a:spcAft>
              <a:spcPct val="35000"/>
            </a:spcAft>
          </a:pPr>
          <a:r>
            <a:rPr lang="lv-LV" sz="2000" dirty="0"/>
            <a:t>tai skaitā </a:t>
          </a:r>
          <a:r>
            <a:rPr lang="lv-LV" sz="2000" b="1" dirty="0"/>
            <a:t>ievērojot izmaksu lietderības, ekonomiskuma un </a:t>
          </a:r>
        </a:p>
        <a:p>
          <a:pPr>
            <a:spcAft>
              <a:spcPct val="35000"/>
            </a:spcAft>
          </a:pPr>
          <a:r>
            <a:rPr lang="lv-LV" sz="2000" b="1" dirty="0"/>
            <a:t>efektivitātes principus</a:t>
          </a:r>
          <a:endParaRPr lang="lv-LV" sz="20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378712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Tās ir </a:t>
          </a:r>
          <a:r>
            <a:rPr lang="lv-LV" sz="2000" b="1" dirty="0"/>
            <a:t>radušās </a:t>
          </a:r>
        </a:p>
        <a:p>
          <a:pPr>
            <a:spcAft>
              <a:spcPts val="840"/>
            </a:spcAft>
          </a:pPr>
          <a:r>
            <a:rPr lang="lv-LV" sz="2000" b="1" dirty="0"/>
            <a:t>projekta izmaksu attiecināmības periodā,      </a:t>
          </a:r>
          <a:r>
            <a:rPr lang="lv-LV" sz="2000" b="0" dirty="0"/>
            <a:t>kas noteikts Līguma </a:t>
          </a:r>
        </a:p>
        <a:p>
          <a:pPr>
            <a:spcAft>
              <a:spcPts val="840"/>
            </a:spcAft>
          </a:pPr>
          <a:r>
            <a:rPr lang="lv-LV" sz="2000" b="0" dirty="0"/>
            <a:t>4.2.2. punktā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Tās ir </a:t>
          </a:r>
          <a:r>
            <a:rPr lang="lv-LV" sz="2000" b="1" dirty="0"/>
            <a:t>faktiski veiktas līdz projekta noslēguma </a:t>
          </a:r>
          <a:r>
            <a:rPr lang="lv-LV" sz="2000" b="1"/>
            <a:t>pārskata iesniegšanas </a:t>
          </a:r>
          <a:r>
            <a:rPr lang="lv-LV" sz="2000" b="1" dirty="0"/>
            <a:t>dienai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626330" custScaleY="452328" custLinFactNeighborX="-36202" custLinFactNeighborY="-4332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626215" custScaleY="452328" custLinFactNeighborX="-2764" custLinFactNeighborY="612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Tās ir </a:t>
          </a:r>
          <a:r>
            <a:rPr lang="lv-LV" sz="2000" b="1" dirty="0"/>
            <a:t>reāli apmaksājis </a:t>
          </a:r>
        </a:p>
        <a:p>
          <a:pPr>
            <a:spcAft>
              <a:spcPts val="840"/>
            </a:spcAft>
          </a:pPr>
          <a:r>
            <a:rPr lang="lv-LV" sz="2000" b="1" dirty="0"/>
            <a:t>projekta īstenotājs </a:t>
          </a: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213734" custScaleY="120341" custLinFactNeighborX="1425" custLinFactNeighborY="9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Ja tās ir </a:t>
          </a:r>
          <a:r>
            <a:rPr lang="lv-LV" sz="2000" b="1" dirty="0"/>
            <a:t>uzskaitītas projekta īstenotāja grāmatvedības uzskaitē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Ja tās ir </a:t>
          </a:r>
          <a:r>
            <a:rPr lang="lv-LV" sz="2000" b="1" dirty="0"/>
            <a:t>identificējamas, nodalītas no pārējām izmaksām un pārbaudāmas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539412" custScaleY="487071" custLinFactNeighborX="-16142" custLinFactNeighborY="-14837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567812" custScaleY="487071" custLinFactNeighborX="1435" custLinFactNeighborY="-433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9D44901-00CA-4BE5-A92C-F0861600A99B}">
      <dgm:prSet custT="1"/>
      <dgm:spPr>
        <a:solidFill>
          <a:schemeClr val="accent2"/>
        </a:solidFill>
      </dgm:spPr>
      <dgm:t>
        <a:bodyPr/>
        <a:lstStyle/>
        <a:p>
          <a:r>
            <a:rPr lang="lv-LV" sz="1600" b="1" dirty="0"/>
            <a:t>PVN</a:t>
          </a:r>
          <a:r>
            <a:rPr lang="lv-LV" sz="1600" b="1" baseline="0" dirty="0"/>
            <a:t> ir attiecināmās izmaksas, ja tas nav atgūstams no valsts budžeta atbilstoši normatīvajiem aktiem par PVN. </a:t>
          </a:r>
          <a:r>
            <a:rPr lang="lv-LV" sz="1600" dirty="0"/>
            <a:t>Šādā gadījumā </a:t>
          </a:r>
          <a:r>
            <a:rPr lang="lv-LV" sz="1600" dirty="0" err="1"/>
            <a:t>granta</a:t>
          </a:r>
          <a:r>
            <a:rPr lang="lv-LV" sz="1600" dirty="0"/>
            <a:t> saņēmējs kopā ar noslēguma pārskatu iesniedz atbildīgās amatpersonas parakstītu apliecinājumu, ka pārskatā iekļautā PVN summa nav atskaitīta kā priekšnodoklis Pievienotās vērtības nodokļa likuma XI nodaļā noteiktajā kārtībā.</a:t>
          </a:r>
          <a:endParaRPr lang="lv-LV" sz="1600" b="1" dirty="0"/>
        </a:p>
      </dgm:t>
    </dgm:pt>
    <dgm:pt modelId="{79EBED7C-BF71-4B04-845D-F43957C0E622}" type="parTrans" cxnId="{DEAC628B-62BF-4844-990C-1C5380CB1781}">
      <dgm:prSet/>
      <dgm:spPr/>
      <dgm:t>
        <a:bodyPr/>
        <a:lstStyle/>
        <a:p>
          <a:endParaRPr lang="lv-LV"/>
        </a:p>
      </dgm:t>
    </dgm:pt>
    <dgm:pt modelId="{7D6C89AC-5AE2-4F98-AF80-9CF309A337D7}" type="sibTrans" cxnId="{DEAC628B-62BF-4844-990C-1C5380CB178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3B54E527-1A15-42BE-9E4C-A5F36AE7FE4E}" type="pres">
      <dgm:prSet presAssocID="{49D44901-00CA-4BE5-A92C-F0861600A99B}" presName="node" presStyleLbl="node1" presStyleIdx="0" presStyleCnt="1" custScaleX="1518132" custScaleY="487071" custLinFactNeighborX="1435" custLinFactNeighborY="-4330">
        <dgm:presLayoutVars>
          <dgm:bulletEnabled val="1"/>
        </dgm:presLayoutVars>
      </dgm:prSet>
      <dgm:spPr/>
    </dgm:pt>
  </dgm:ptLst>
  <dgm:cxnLst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DEAC628B-62BF-4844-990C-1C5380CB1781}" srcId="{4883E15F-6ADE-4FDF-908A-F8A08B8812EE}" destId="{49D44901-00CA-4BE5-A92C-F0861600A99B}" srcOrd="0" destOrd="0" parTransId="{79EBED7C-BF71-4B04-845D-F43957C0E622}" sibTransId="{7D6C89AC-5AE2-4F98-AF80-9CF309A337D7}"/>
    <dgm:cxn modelId="{4FC50C93-3B80-4603-A669-2079D4A36CE2}" type="presOf" srcId="{49D44901-00CA-4BE5-A92C-F0861600A99B}" destId="{3B54E527-1A15-42BE-9E4C-A5F36AE7FE4E}" srcOrd="0" destOrd="0" presId="urn:microsoft.com/office/officeart/2005/8/layout/default"/>
    <dgm:cxn modelId="{895E41CB-EF50-4B0F-9D53-223A3CA87E36}" type="presParOf" srcId="{EF03D92E-770D-461C-9FA0-45C0E729D9E8}" destId="{3B54E527-1A15-42BE-9E4C-A5F36AE7FE4E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Fondam ir tiesības prasīt iesniegt skaidrojošus/ apliecinošus dokumentus par atsevišķu </a:t>
          </a:r>
          <a:r>
            <a:rPr lang="lv-LV" sz="1800" b="0" i="1" dirty="0"/>
            <a:t>izmaksu atbilstību </a:t>
          </a:r>
          <a:r>
            <a:rPr lang="lv-LV" sz="1800" b="1" i="1" dirty="0"/>
            <a:t>izmaksu lietderības, ekonomiskuma un efektivitātes principiem</a:t>
          </a:r>
          <a:r>
            <a:rPr lang="lv-LV" sz="1800" i="1" dirty="0"/>
            <a:t>, ja:</a:t>
          </a:r>
          <a:endParaRPr lang="lv-LV" sz="24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pakalpojumu sniedzējs vai piegādātājs nav minēts projekta pieteikumā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faktiskās izmaksas rada šaubas par atbilstību minētajiem principiem</a:t>
          </a:r>
          <a:endParaRPr lang="lv-LV" sz="1800" b="1" i="0" u="none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izveidotas jaunas izmaksu pozīcijas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250785" custScaleY="122310" custLinFactNeighborX="961" custLinFactNeighborY="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1800" dirty="0"/>
            <a:t>Īstenojot projekta aktivitātes, var veikt izmaiņas starp pozīcijām projekta tāmē līdz 20 % no kopējās līguma summas un par to informēt gala atskaitē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1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rPr>
            <a:t>Izvēlēties piegādātājus tikai saskaņā ar normatīvajiem aktiem un/ vai cenu aptaujas rezultātā atlasītus piegādātājus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176060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176256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1800" dirty="0"/>
            <a:t>Ja paredzēta pamatlīdzekļu iegāde, nodrošināt to atrašanos granta saņēmēja darbības vietā vai rīcībā vismaz 2 gadus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1800" dirty="0"/>
            <a:t>Īsteno visas projektā noteiktās </a:t>
          </a:r>
          <a:r>
            <a:rPr lang="lv-LV" sz="1800"/>
            <a:t>aktivitātes </a:t>
          </a:r>
        </a:p>
        <a:p>
          <a:pPr>
            <a:spcAft>
              <a:spcPts val="840"/>
            </a:spcAft>
          </a:pPr>
          <a:r>
            <a:rPr lang="lv-LV" sz="1800"/>
            <a:t>9 </a:t>
          </a:r>
          <a:r>
            <a:rPr lang="lv-LV" sz="1800" dirty="0"/>
            <a:t>mēnešu laikā no līguma noslēgšanas dienas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816768" custScaleY="293876" custLinFactNeighborX="-223" custLinFactNeighborY="-298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804658" custScaleY="292701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</dgm:ptLst>
  <dgm:cxnLst>
    <dgm:cxn modelId="{97CE2985-6DAC-4AAB-80B1-20DBFD9C31E9}" type="presOf" srcId="{4883E15F-6ADE-4FDF-908A-F8A08B8812EE}" destId="{EF03D92E-770D-461C-9FA0-45C0E729D9E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Izmaksas, par kurām nav iesniegti izdevumus pamatojoši un maksājumus apliecinoši dokumenti un izmaksas, kas nav izsekojamas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Jebkādas skaidrā naudā veiktas izmaksas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176060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176256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Izmaksas, kas jau tiek finansētas </a:t>
          </a:r>
        </a:p>
        <a:p>
          <a:pPr>
            <a:spcAft>
              <a:spcPts val="840"/>
            </a:spcAft>
          </a:pPr>
          <a:r>
            <a:rPr lang="lv-LV" sz="2000" dirty="0"/>
            <a:t>no citiem finanšu avotiem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Projekta pieteikuma sagatavošanas izmaksas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816768" custScaleY="293876" custLinFactNeighborX="-223" custLinFactNeighborY="-298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804658" custScaleY="292701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Aizdevuma pamatsummas un </a:t>
          </a:r>
        </a:p>
        <a:p>
          <a:pPr>
            <a:spcAft>
              <a:spcPts val="0"/>
            </a:spcAft>
          </a:pPr>
          <a:r>
            <a:rPr lang="lv-LV" sz="2000" dirty="0"/>
            <a:t>procentu maksājumu vai </a:t>
          </a:r>
        </a:p>
        <a:p>
          <a:pPr>
            <a:spcAft>
              <a:spcPts val="840"/>
            </a:spcAft>
          </a:pPr>
          <a:r>
            <a:rPr lang="lv-LV" sz="2000" dirty="0"/>
            <a:t>citu saistību segšanas izmaksas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Debeta procentu maksājumi</a:t>
          </a:r>
        </a:p>
        <a:p>
          <a:pPr>
            <a:spcAft>
              <a:spcPts val="840"/>
            </a:spcAft>
          </a:pPr>
          <a:r>
            <a:rPr lang="lv-LV" sz="2000" dirty="0"/>
            <a:t>par finanšu darījumiem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816768" custScaleY="293876" custLinFactNeighborX="-223" custLinFactNeighborY="-298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804658" custScaleY="292701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Personālam izmaksātās </a:t>
          </a:r>
        </a:p>
        <a:p>
          <a:pPr>
            <a:spcAft>
              <a:spcPts val="0"/>
            </a:spcAft>
          </a:pPr>
          <a:r>
            <a:rPr lang="lv-LV" sz="2000" dirty="0"/>
            <a:t>prēmijas un dāvanas,               veselības apdrošināšana </a:t>
          </a:r>
        </a:p>
        <a:p>
          <a:pPr>
            <a:spcAft>
              <a:spcPts val="840"/>
            </a:spcAft>
          </a:pPr>
          <a:r>
            <a:rPr lang="lv-LV" sz="2000" dirty="0"/>
            <a:t>vai jebkurš cits gūtais labums</a:t>
          </a:r>
          <a:r>
            <a:rPr lang="lv-LV" sz="1600" dirty="0"/>
            <a:t> </a:t>
          </a:r>
          <a:endParaRPr lang="lv-LV"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Valūtas</a:t>
          </a:r>
          <a:r>
            <a:rPr lang="lv-LV" sz="2000" baseline="0" dirty="0"/>
            <a:t> maiņas komisijas maksas un valūtas kursu svārstību radītie zaudējumi</a:t>
          </a:r>
          <a:endParaRPr lang="lv-LV" sz="2000" dirty="0"/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252807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25042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</dgm:pt>
    <dgm:pt modelId="{5B8F6123-7B75-4D21-B25B-B1201C32E853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Attiecināmās un neattiecināmās izmaksas</a:t>
          </a:r>
        </a:p>
      </dgm:t>
    </dgm:pt>
    <dgm:pt modelId="{CC24AC97-01EA-41AA-9725-7511B07377D9}" type="parTrans" cxnId="{9229BE38-8F55-436B-B6A9-A563D63FC5EF}">
      <dgm:prSet/>
      <dgm:spPr/>
      <dgm:t>
        <a:bodyPr/>
        <a:lstStyle/>
        <a:p>
          <a:endParaRPr lang="lv-LV"/>
        </a:p>
      </dgm:t>
    </dgm:pt>
    <dgm:pt modelId="{D505F19B-54AC-4FE3-BCE3-ADC6F6CEDF2E}" type="sibTrans" cxnId="{9229BE38-8F55-436B-B6A9-A563D63FC5EF}">
      <dgm:prSet/>
      <dgm:spPr/>
      <dgm:t>
        <a:bodyPr/>
        <a:lstStyle/>
        <a:p>
          <a:endParaRPr lang="lv-LV"/>
        </a:p>
      </dgm:t>
    </dgm:pt>
    <dgm:pt modelId="{71731C5D-1845-4FCF-8030-990932B1E87A}">
      <dgm:prSet phldrT="[Teksts]"/>
      <dgm:spPr/>
      <dgm:t>
        <a:bodyPr/>
        <a:lstStyle/>
        <a:p>
          <a:pPr algn="l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Granta projekta finansējums</a:t>
          </a:r>
        </a:p>
      </dgm:t>
    </dgm:pt>
    <dgm:pt modelId="{43C564B1-E38B-4201-B3F7-159124E6506E}" type="sibTrans" cxnId="{E4932C75-0166-4404-9F4C-327B43A31EAC}">
      <dgm:prSet/>
      <dgm:spPr/>
      <dgm:t>
        <a:bodyPr/>
        <a:lstStyle/>
        <a:p>
          <a:endParaRPr lang="lv-LV"/>
        </a:p>
      </dgm:t>
    </dgm:pt>
    <dgm:pt modelId="{7B2F4ED3-ADA6-4397-A10D-7BEFBBA3D901}" type="parTrans" cxnId="{E4932C75-0166-4404-9F4C-327B43A31EAC}">
      <dgm:prSet/>
      <dgm:spPr/>
      <dgm:t>
        <a:bodyPr/>
        <a:lstStyle/>
        <a:p>
          <a:endParaRPr lang="lv-LV"/>
        </a:p>
      </dgm:t>
    </dgm:pt>
    <dgm:pt modelId="{C408717B-DF0E-421E-BA06-E8E585C09AB8}">
      <dgm:prSet/>
      <dgm:spPr/>
      <dgm:t>
        <a:bodyPr/>
        <a:lstStyle/>
        <a:p>
          <a:pPr algn="l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Saturiskais un finanšu pārskats</a:t>
          </a:r>
        </a:p>
      </dgm:t>
    </dgm:pt>
    <dgm:pt modelId="{BAC19BE9-9B65-4E14-885B-73CD9726267C}" type="parTrans" cxnId="{5E877A9E-3C7B-4B6A-8DA2-31EE882F8970}">
      <dgm:prSet/>
      <dgm:spPr/>
      <dgm:t>
        <a:bodyPr/>
        <a:lstStyle/>
        <a:p>
          <a:endParaRPr lang="lv-LV"/>
        </a:p>
      </dgm:t>
    </dgm:pt>
    <dgm:pt modelId="{3B0F594E-78A9-4F2B-82FE-1D0277DED1D1}" type="sibTrans" cxnId="{5E877A9E-3C7B-4B6A-8DA2-31EE882F8970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0CAC7FD2-E9E8-405D-A7AD-5A408B70642A}" type="pres">
      <dgm:prSet presAssocID="{8CEA7AD4-3039-4070-B98E-77D030D64A55}" presName="ThreeNodes_1" presStyleLbl="node1" presStyleIdx="0" presStyleCnt="3">
        <dgm:presLayoutVars>
          <dgm:bulletEnabled val="1"/>
        </dgm:presLayoutVars>
      </dgm:prSet>
      <dgm:spPr/>
    </dgm:pt>
    <dgm:pt modelId="{8920E5BF-C756-4771-A484-FC91C22BDCD0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2A3393B6-C209-400D-A8B7-FAB53C447B11}" type="pres">
      <dgm:prSet presAssocID="{8CEA7AD4-3039-4070-B98E-77D030D64A55}" presName="ThreeNodes_3" presStyleLbl="node1" presStyleIdx="2" presStyleCnt="3">
        <dgm:presLayoutVars>
          <dgm:bulletEnabled val="1"/>
        </dgm:presLayoutVars>
      </dgm:prSet>
      <dgm:spPr/>
    </dgm:pt>
    <dgm:pt modelId="{26D87CFB-3CDB-4D5B-8E92-0D98DFF6D71A}" type="pres">
      <dgm:prSet presAssocID="{8CEA7AD4-3039-4070-B98E-77D030D64A55}" presName="ThreeConn_1-2" presStyleLbl="fgAccFollowNode1" presStyleIdx="0" presStyleCnt="2">
        <dgm:presLayoutVars>
          <dgm:bulletEnabled val="1"/>
        </dgm:presLayoutVars>
      </dgm:prSet>
      <dgm:spPr/>
    </dgm:pt>
    <dgm:pt modelId="{EF4A73EA-987E-4CB1-B37B-23E917566E20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AB46C4AC-9EDA-42A9-974E-08BFEE8671CD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C000B469-F5FF-43C9-884C-17F587F25A76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A293A885-C6DE-440B-AA6D-9863BCF15747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ABEC20A-6077-4307-9DF7-E263627501C0}" type="presOf" srcId="{C408717B-DF0E-421E-BA06-E8E585C09AB8}" destId="{2A3393B6-C209-400D-A8B7-FAB53C447B11}" srcOrd="0" destOrd="0" presId="urn:microsoft.com/office/officeart/2005/8/layout/vProcess5"/>
    <dgm:cxn modelId="{9229BE38-8F55-436B-B6A9-A563D63FC5EF}" srcId="{8CEA7AD4-3039-4070-B98E-77D030D64A55}" destId="{5B8F6123-7B75-4D21-B25B-B1201C32E853}" srcOrd="1" destOrd="0" parTransId="{CC24AC97-01EA-41AA-9725-7511B07377D9}" sibTransId="{D505F19B-54AC-4FE3-BCE3-ADC6F6CEDF2E}"/>
    <dgm:cxn modelId="{3FB26342-EB42-4297-AEFE-724DAEFEBD71}" type="presOf" srcId="{43C564B1-E38B-4201-B3F7-159124E6506E}" destId="{26D87CFB-3CDB-4D5B-8E92-0D98DFF6D71A}" srcOrd="0" destOrd="0" presId="urn:microsoft.com/office/officeart/2005/8/layout/vProcess5"/>
    <dgm:cxn modelId="{3C884152-FBE4-4324-8953-9618C9676691}" type="presOf" srcId="{71731C5D-1845-4FCF-8030-990932B1E87A}" destId="{AB46C4AC-9EDA-42A9-974E-08BFEE8671CD}" srcOrd="1" destOrd="0" presId="urn:microsoft.com/office/officeart/2005/8/layout/vProcess5"/>
    <dgm:cxn modelId="{E4932C75-0166-4404-9F4C-327B43A31EAC}" srcId="{8CEA7AD4-3039-4070-B98E-77D030D64A55}" destId="{71731C5D-1845-4FCF-8030-990932B1E87A}" srcOrd="0" destOrd="0" parTransId="{7B2F4ED3-ADA6-4397-A10D-7BEFBBA3D901}" sibTransId="{43C564B1-E38B-4201-B3F7-159124E6506E}"/>
    <dgm:cxn modelId="{33E8295A-5C2B-46DB-927E-50CBFBFEC0D7}" type="presOf" srcId="{71731C5D-1845-4FCF-8030-990932B1E87A}" destId="{0CAC7FD2-E9E8-405D-A7AD-5A408B70642A}" srcOrd="0" destOrd="0" presId="urn:microsoft.com/office/officeart/2005/8/layout/vProcess5"/>
    <dgm:cxn modelId="{4EBD645A-0D00-4A1C-962B-D75DD710C26D}" type="presOf" srcId="{C408717B-DF0E-421E-BA06-E8E585C09AB8}" destId="{A293A885-C6DE-440B-AA6D-9863BCF15747}" srcOrd="1" destOrd="0" presId="urn:microsoft.com/office/officeart/2005/8/layout/vProcess5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5E877A9E-3C7B-4B6A-8DA2-31EE882F8970}" srcId="{8CEA7AD4-3039-4070-B98E-77D030D64A55}" destId="{C408717B-DF0E-421E-BA06-E8E585C09AB8}" srcOrd="2" destOrd="0" parTransId="{BAC19BE9-9B65-4E14-885B-73CD9726267C}" sibTransId="{3B0F594E-78A9-4F2B-82FE-1D0277DED1D1}"/>
    <dgm:cxn modelId="{021259B0-BF1B-4EE3-A32D-849F82CAB947}" type="presOf" srcId="{D505F19B-54AC-4FE3-BCE3-ADC6F6CEDF2E}" destId="{EF4A73EA-987E-4CB1-B37B-23E917566E20}" srcOrd="0" destOrd="0" presId="urn:microsoft.com/office/officeart/2005/8/layout/vProcess5"/>
    <dgm:cxn modelId="{14FBC8BC-55D4-4E72-AA5F-9B69A872CF8A}" type="presOf" srcId="{5B8F6123-7B75-4D21-B25B-B1201C32E853}" destId="{C000B469-F5FF-43C9-884C-17F587F25A76}" srcOrd="1" destOrd="0" presId="urn:microsoft.com/office/officeart/2005/8/layout/vProcess5"/>
    <dgm:cxn modelId="{752BF9C0-07D6-4CB1-BA04-8F78794FDFEA}" type="presOf" srcId="{5B8F6123-7B75-4D21-B25B-B1201C32E853}" destId="{8920E5BF-C756-4771-A484-FC91C22BDCD0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B3C99E55-492D-4BAF-A7F2-F7288663A482}" type="presParOf" srcId="{1396E13A-2A55-4743-955C-BF1E4ED95C6F}" destId="{0CAC7FD2-E9E8-405D-A7AD-5A408B70642A}" srcOrd="1" destOrd="0" presId="urn:microsoft.com/office/officeart/2005/8/layout/vProcess5"/>
    <dgm:cxn modelId="{CBD30F0E-C9DA-4B73-B417-888FA824742D}" type="presParOf" srcId="{1396E13A-2A55-4743-955C-BF1E4ED95C6F}" destId="{8920E5BF-C756-4771-A484-FC91C22BDCD0}" srcOrd="2" destOrd="0" presId="urn:microsoft.com/office/officeart/2005/8/layout/vProcess5"/>
    <dgm:cxn modelId="{5EA1497A-1B1C-4C23-8F71-DA3C424BF0F6}" type="presParOf" srcId="{1396E13A-2A55-4743-955C-BF1E4ED95C6F}" destId="{2A3393B6-C209-400D-A8B7-FAB53C447B11}" srcOrd="3" destOrd="0" presId="urn:microsoft.com/office/officeart/2005/8/layout/vProcess5"/>
    <dgm:cxn modelId="{98273829-0E6D-4C38-9306-F4C4CECD9435}" type="presParOf" srcId="{1396E13A-2A55-4743-955C-BF1E4ED95C6F}" destId="{26D87CFB-3CDB-4D5B-8E92-0D98DFF6D71A}" srcOrd="4" destOrd="0" presId="urn:microsoft.com/office/officeart/2005/8/layout/vProcess5"/>
    <dgm:cxn modelId="{152E99F2-8FAD-4AB2-B936-A3927C916200}" type="presParOf" srcId="{1396E13A-2A55-4743-955C-BF1E4ED95C6F}" destId="{EF4A73EA-987E-4CB1-B37B-23E917566E20}" srcOrd="5" destOrd="0" presId="urn:microsoft.com/office/officeart/2005/8/layout/vProcess5"/>
    <dgm:cxn modelId="{13A2D79E-8436-4722-86B0-9612021FDD7B}" type="presParOf" srcId="{1396E13A-2A55-4743-955C-BF1E4ED95C6F}" destId="{AB46C4AC-9EDA-42A9-974E-08BFEE8671CD}" srcOrd="6" destOrd="0" presId="urn:microsoft.com/office/officeart/2005/8/layout/vProcess5"/>
    <dgm:cxn modelId="{48432DF8-EA94-4AF2-9E62-24E1BAC0FE80}" type="presParOf" srcId="{1396E13A-2A55-4743-955C-BF1E4ED95C6F}" destId="{C000B469-F5FF-43C9-884C-17F587F25A76}" srcOrd="7" destOrd="0" presId="urn:microsoft.com/office/officeart/2005/8/layout/vProcess5"/>
    <dgm:cxn modelId="{BF5AFB2B-E4A3-4B6A-A7DD-38A726786435}" type="presParOf" srcId="{1396E13A-2A55-4743-955C-BF1E4ED95C6F}" destId="{A293A885-C6DE-440B-AA6D-9863BCF1574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Zemes un nekustamā īpašuma</a:t>
          </a:r>
        </a:p>
        <a:p>
          <a:pPr>
            <a:spcAft>
              <a:spcPts val="840"/>
            </a:spcAft>
          </a:pPr>
          <a:r>
            <a:rPr lang="lv-LV" sz="2000" dirty="0"/>
            <a:t>iegādes izmaksas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i="0" kern="1200" baseline="0" dirty="0">
              <a:solidFill>
                <a:srgbClr val="FFFFFF"/>
              </a:solidFill>
              <a:latin typeface="Verdana"/>
              <a:ea typeface="+mn-ea"/>
              <a:cs typeface="+mn-cs"/>
            </a:rPr>
            <a:t>Naudas sodi, līgumsodi, nokavējuma procenti un tiesvedības izdevumi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992346" custScaleY="293876" custLinFactNeighborX="-1055" custLinFactNeighborY="966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974369" custScaleY="292701" custLinFactNeighborX="391" custLinFactNeighborY="5628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i="0" baseline="0" dirty="0">
              <a:solidFill>
                <a:srgbClr val="FFFFFF"/>
              </a:solidFill>
              <a:latin typeface="Verdana"/>
              <a:ea typeface="+mn-ea"/>
              <a:cs typeface="+mn-cs"/>
            </a:rPr>
            <a:t>Konkursa pieteikuma īstenošanas administrēšanas izmaksas (piemēram, projekta vadītāja un grāmatveža atalgojums un tml.)</a:t>
          </a:r>
          <a:endParaRPr lang="lv-LV" sz="160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753315" custScaleY="293876" custLinFactNeighborX="0" custLinFactNeighborY="-3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1" i="0" dirty="0"/>
            <a:t>Ne</a:t>
          </a:r>
          <a:r>
            <a:rPr lang="lv-LV" sz="2000" b="1" i="0" baseline="0" dirty="0"/>
            <a:t> vēlāk kā 30 darba dienas pēc līguma </a:t>
          </a:r>
        </a:p>
        <a:p>
          <a:pPr algn="l"/>
          <a:r>
            <a:rPr lang="lv-LV" sz="2000" b="1" i="0" baseline="0" dirty="0"/>
            <a:t>4.2.2. punkta noteiktā termiņa beigām</a:t>
          </a:r>
          <a:endParaRPr lang="lv-LV" sz="20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0" dirty="0"/>
            <a:t>Saturiskā atskaite un aktivitāšu īstenošanas apliecinoši dokumenti (rezultātu sasniegšanas apliecinājumi, publicitāte u.c.)</a:t>
          </a:r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0" dirty="0"/>
            <a:t>Finanšu atskaite – finansējuma izlietojums projekta īstenošanas laikā un pielikumi ar attaisnojošiem dokumentiem. </a:t>
          </a: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ABC3B118-8352-481F-B950-57D7E79BCCCA}" type="pres">
      <dgm:prSet presAssocID="{8CEA7AD4-3039-4070-B98E-77D030D64A55}" presName="ThreeNodes_1" presStyleLbl="node1" presStyleIdx="0" presStyleCnt="3">
        <dgm:presLayoutVars>
          <dgm:bulletEnabled val="1"/>
        </dgm:presLayoutVars>
      </dgm:prSet>
      <dgm:spPr/>
    </dgm:pt>
    <dgm:pt modelId="{941E174A-2C1B-490E-A839-CDDE8194A1CF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7F7B389F-4B49-4932-B102-066D2C11B16F}" type="pres">
      <dgm:prSet presAssocID="{8CEA7AD4-3039-4070-B98E-77D030D64A55}" presName="ThreeNodes_3" presStyleLbl="node1" presStyleIdx="2" presStyleCnt="3">
        <dgm:presLayoutVars>
          <dgm:bulletEnabled val="1"/>
        </dgm:presLayoutVars>
      </dgm:prSet>
      <dgm:spPr/>
    </dgm:pt>
    <dgm:pt modelId="{7B7F56A3-7F64-44F1-9C55-B0D1929DEB7D}" type="pres">
      <dgm:prSet presAssocID="{8CEA7AD4-3039-4070-B98E-77D030D64A55}" presName="ThreeConn_1-2" presStyleLbl="fgAccFollowNode1" presStyleIdx="0" presStyleCnt="2">
        <dgm:presLayoutVars>
          <dgm:bulletEnabled val="1"/>
        </dgm:presLayoutVars>
      </dgm:prSet>
      <dgm:spPr/>
    </dgm:pt>
    <dgm:pt modelId="{FCA7CDDC-81B1-4008-B1F2-0768F066C42D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3C2FA60C-FBDD-4624-8DC7-500E6B321EEF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CB57452A-E537-4628-B98A-6B92252D7785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FE14543B-663C-4CF8-BB02-071DBE035EC9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B227FA18-F88C-4714-A598-8632978FA096}" type="presOf" srcId="{416DB221-AED0-4A53-A08A-0CD19B381D4C}" destId="{7B7F56A3-7F64-44F1-9C55-B0D1929DEB7D}" srcOrd="0" destOrd="0" presId="urn:microsoft.com/office/officeart/2005/8/layout/vProcess5"/>
    <dgm:cxn modelId="{CBF4452B-8C62-42AC-8FA0-216A5830A089}" type="presOf" srcId="{8B424965-00B1-4182-A670-1385C6A77B8C}" destId="{FE14543B-663C-4CF8-BB02-071DBE035EC9}" srcOrd="1" destOrd="0" presId="urn:microsoft.com/office/officeart/2005/8/layout/vProcess5"/>
    <dgm:cxn modelId="{E5115C48-55B0-447C-8A85-3BD123505287}" type="presOf" srcId="{5816C078-69AC-4EF5-8C27-40CD92226E90}" destId="{CB57452A-E537-4628-B98A-6B92252D7785}" srcOrd="1" destOrd="0" presId="urn:microsoft.com/office/officeart/2005/8/layout/vProcess5"/>
    <dgm:cxn modelId="{A2889A72-09C6-4F85-B5A4-1E08F2761087}" type="presOf" srcId="{A840C4A4-E34E-4527-81D0-965DF2B017BB}" destId="{3C2FA60C-FBDD-4624-8DC7-500E6B321EEF}" srcOrd="1" destOrd="0" presId="urn:microsoft.com/office/officeart/2005/8/layout/vProcess5"/>
    <dgm:cxn modelId="{B8523E56-64A0-4CE2-89F8-408438F02A2F}" type="presOf" srcId="{A840C4A4-E34E-4527-81D0-965DF2B017BB}" destId="{ABC3B118-8352-481F-B950-57D7E79BCCCA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91648BC9-37D7-42AE-92F0-98F50FA377F8}" type="presOf" srcId="{5816C078-69AC-4EF5-8C27-40CD92226E90}" destId="{941E174A-2C1B-490E-A839-CDDE8194A1CF}" srcOrd="0" destOrd="0" presId="urn:microsoft.com/office/officeart/2005/8/layout/vProcess5"/>
    <dgm:cxn modelId="{3694B5CF-BF83-48D1-9393-84FFA2D53A21}" type="presOf" srcId="{68A37103-3736-498C-B427-8223FC8FF964}" destId="{FCA7CDDC-81B1-4008-B1F2-0768F066C42D}" srcOrd="0" destOrd="0" presId="urn:microsoft.com/office/officeart/2005/8/layout/vProcess5"/>
    <dgm:cxn modelId="{29ACC5F1-4E8F-4191-A269-4A28C2341EBA}" type="presOf" srcId="{8B424965-00B1-4182-A670-1385C6A77B8C}" destId="{7F7B389F-4B49-4932-B102-066D2C11B16F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E4313B7C-4BD5-4E28-80CE-EBB8B9558652}" type="presParOf" srcId="{1396E13A-2A55-4743-955C-BF1E4ED95C6F}" destId="{ABC3B118-8352-481F-B950-57D7E79BCCCA}" srcOrd="1" destOrd="0" presId="urn:microsoft.com/office/officeart/2005/8/layout/vProcess5"/>
    <dgm:cxn modelId="{5D74FA89-1A77-48AB-A192-9233899472EF}" type="presParOf" srcId="{1396E13A-2A55-4743-955C-BF1E4ED95C6F}" destId="{941E174A-2C1B-490E-A839-CDDE8194A1CF}" srcOrd="2" destOrd="0" presId="urn:microsoft.com/office/officeart/2005/8/layout/vProcess5"/>
    <dgm:cxn modelId="{F40F0F35-0499-4A6D-A804-1DA6F5787838}" type="presParOf" srcId="{1396E13A-2A55-4743-955C-BF1E4ED95C6F}" destId="{7F7B389F-4B49-4932-B102-066D2C11B16F}" srcOrd="3" destOrd="0" presId="urn:microsoft.com/office/officeart/2005/8/layout/vProcess5"/>
    <dgm:cxn modelId="{85098504-3E56-46CD-8027-5A71C4ECCB6F}" type="presParOf" srcId="{1396E13A-2A55-4743-955C-BF1E4ED95C6F}" destId="{7B7F56A3-7F64-44F1-9C55-B0D1929DEB7D}" srcOrd="4" destOrd="0" presId="urn:microsoft.com/office/officeart/2005/8/layout/vProcess5"/>
    <dgm:cxn modelId="{0EE9996F-E929-4A71-9AA7-21FBF165F1FD}" type="presParOf" srcId="{1396E13A-2A55-4743-955C-BF1E4ED95C6F}" destId="{FCA7CDDC-81B1-4008-B1F2-0768F066C42D}" srcOrd="5" destOrd="0" presId="urn:microsoft.com/office/officeart/2005/8/layout/vProcess5"/>
    <dgm:cxn modelId="{D857DBC0-D9D2-46BD-AE6F-F4846F8449D1}" type="presParOf" srcId="{1396E13A-2A55-4743-955C-BF1E4ED95C6F}" destId="{3C2FA60C-FBDD-4624-8DC7-500E6B321EEF}" srcOrd="6" destOrd="0" presId="urn:microsoft.com/office/officeart/2005/8/layout/vProcess5"/>
    <dgm:cxn modelId="{1315A4B2-538E-4D12-B60D-B9972ACC4ADE}" type="presParOf" srcId="{1396E13A-2A55-4743-955C-BF1E4ED95C6F}" destId="{CB57452A-E537-4628-B98A-6B92252D7785}" srcOrd="7" destOrd="0" presId="urn:microsoft.com/office/officeart/2005/8/layout/vProcess5"/>
    <dgm:cxn modelId="{F6379AF1-6883-47B1-B412-A852C852C579}" type="presParOf" srcId="{1396E13A-2A55-4743-955C-BF1E4ED95C6F}" destId="{FE14543B-663C-4CF8-BB02-071DBE035EC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AB6D458-F7BD-4B4C-96FF-6DA1929A7766}">
      <dgm:prSet/>
      <dgm:spPr/>
      <dgm:t>
        <a:bodyPr/>
        <a:lstStyle/>
        <a:p>
          <a:pPr algn="l">
            <a:buFont typeface="+mj-lt"/>
            <a:buAutoNum type="arabicPeriod"/>
          </a:pPr>
          <a:r>
            <a:rPr lang="lv-LV" b="1" dirty="0"/>
            <a:t>Sniedzot intervijas medijiem vai īstenojot citus publicitātes pasākumus:</a:t>
          </a:r>
        </a:p>
        <a:p>
          <a:pPr algn="l">
            <a:buFont typeface="+mj-lt"/>
            <a:buAutoNum type="arabicPeriod"/>
          </a:pPr>
          <a:r>
            <a:rPr lang="lv-LV" dirty="0"/>
            <a:t>-  iespēju robežās atsaukties uz Grantu sniegto atbalstu no Fonda puses;</a:t>
          </a:r>
        </a:p>
        <a:p>
          <a:pPr algn="l">
            <a:buFont typeface="+mj-lt"/>
            <a:buAutoNum type="arabicPeriod"/>
          </a:pPr>
          <a:r>
            <a:rPr lang="lv-LV" dirty="0"/>
            <a:t>- publicitātes materiālos izmantot programmas “Ģimenei draudzīga darbavieta” logo;</a:t>
          </a:r>
        </a:p>
        <a:p>
          <a:pPr algn="l">
            <a:buFont typeface="+mj-lt"/>
            <a:buAutoNum type="arabicPeriod"/>
          </a:pPr>
          <a:r>
            <a:rPr lang="lv-LV" dirty="0"/>
            <a:t>- sociālajos tīklos publicētai informācijai par pieteikumā īstenotajām aktivitātēm norisi jālieto </a:t>
          </a:r>
          <a:r>
            <a:rPr lang="lv-LV" dirty="0" err="1"/>
            <a:t>tēmturis</a:t>
          </a:r>
          <a:r>
            <a:rPr lang="lv-LV"/>
            <a:t> </a:t>
          </a:r>
          <a:r>
            <a:rPr lang="lv-LV" b="1"/>
            <a:t>#</a:t>
          </a:r>
          <a:r>
            <a:rPr lang="lv-LV" b="1" dirty="0"/>
            <a:t>ĢimeneiDraudzīgi </a:t>
          </a:r>
          <a:r>
            <a:rPr lang="lv-LV" b="0" dirty="0"/>
            <a:t>vai </a:t>
          </a:r>
          <a:r>
            <a:rPr lang="lv-LV" b="1" dirty="0"/>
            <a:t>#SIFAtbalstaĢimenes</a:t>
          </a:r>
          <a:endParaRPr lang="lv-LV" dirty="0"/>
        </a:p>
      </dgm:t>
    </dgm:pt>
    <dgm:pt modelId="{AFCFB9D7-7641-4B46-BE00-831CB1328CD6}" type="parTrans" cxnId="{6FBFABBD-94D3-420E-B5AB-C3C3072FED3E}">
      <dgm:prSet/>
      <dgm:spPr/>
      <dgm:t>
        <a:bodyPr/>
        <a:lstStyle/>
        <a:p>
          <a:endParaRPr lang="lv-LV"/>
        </a:p>
      </dgm:t>
    </dgm:pt>
    <dgm:pt modelId="{746BFE48-5331-4845-98D2-377B48480AD7}" type="sibTrans" cxnId="{6FBFABBD-94D3-420E-B5AB-C3C3072FED3E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5210D832-7BAB-465B-8467-292A2EA32EC3}" type="pres">
      <dgm:prSet presAssocID="{8CEA7AD4-3039-4070-B98E-77D030D64A55}" presName="OneNode_1" presStyleLbl="node1" presStyleIdx="0" presStyleCnt="1" custScaleY="129875">
        <dgm:presLayoutVars>
          <dgm:bulletEnabled val="1"/>
        </dgm:presLayoutVars>
      </dgm:prSet>
      <dgm:spPr/>
    </dgm:pt>
  </dgm:ptLst>
  <dgm:cxnLst>
    <dgm:cxn modelId="{10842B2A-C61F-4C1F-B0C5-C58226B36D61}" type="presOf" srcId="{AAB6D458-F7BD-4B4C-96FF-6DA1929A7766}" destId="{5210D832-7BAB-465B-8467-292A2EA32EC3}" srcOrd="0" destOrd="0" presId="urn:microsoft.com/office/officeart/2005/8/layout/vProcess5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6FBFABBD-94D3-420E-B5AB-C3C3072FED3E}" srcId="{8CEA7AD4-3039-4070-B98E-77D030D64A55}" destId="{AAB6D458-F7BD-4B4C-96FF-6DA1929A7766}" srcOrd="0" destOrd="0" parTransId="{AFCFB9D7-7641-4B46-BE00-831CB1328CD6}" sibTransId="{746BFE48-5331-4845-98D2-377B48480AD7}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B0E2041-11F3-48ED-B877-13094DCFC86A}" type="presParOf" srcId="{1396E13A-2A55-4743-955C-BF1E4ED95C6F}" destId="{5210D832-7BAB-465B-8467-292A2EA32EC3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Programmas finansējums veido 100 % </a:t>
          </a:r>
        </a:p>
        <a:p>
          <a:pPr>
            <a:spcAft>
              <a:spcPct val="35000"/>
            </a:spcAft>
          </a:pPr>
          <a:r>
            <a:rPr lang="lv-LV" sz="2000" dirty="0"/>
            <a:t>no projekta kopējām attiecināmajām izmaksām 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60286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i="0" dirty="0"/>
            <a:t>Avanss 80 % </a:t>
          </a:r>
        </a:p>
        <a:p>
          <a:pPr>
            <a:spcAft>
              <a:spcPct val="35000"/>
            </a:spcAft>
          </a:pPr>
          <a:r>
            <a:rPr lang="lv-LV" sz="2000" b="0" i="0" dirty="0"/>
            <a:t>no kopējām plānotajām izmaksām </a:t>
          </a:r>
        </a:p>
        <a:p>
          <a:pPr>
            <a:spcAft>
              <a:spcPct val="35000"/>
            </a:spcAft>
          </a:pPr>
          <a:r>
            <a:rPr lang="lv-LV" sz="2000" b="0" i="0" dirty="0"/>
            <a:t>(Līguma 2.2.1.p.)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2000" b="0" i="0" dirty="0"/>
            <a:t>Projekta īstenotājam jānodrošina </a:t>
          </a:r>
          <a:r>
            <a:rPr lang="lv-LV" sz="2000" b="0" i="0" dirty="0" err="1"/>
            <a:t>priekšfinansējums</a:t>
          </a:r>
          <a:r>
            <a:rPr lang="lv-LV" sz="2000" b="0" i="0" dirty="0"/>
            <a:t> 20 % apmērā</a:t>
          </a:r>
        </a:p>
        <a:p>
          <a:r>
            <a:rPr lang="lv-LV" sz="2000" b="0" i="0" dirty="0"/>
            <a:t>(Līguma 2.2.2.p.) </a:t>
          </a:r>
          <a:endParaRPr lang="lv-LV" sz="20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Projektam tiek atvērts atsevišķs </a:t>
          </a:r>
          <a:r>
            <a:rPr lang="lv-LV" sz="2400" b="1" dirty="0"/>
            <a:t>konts Valsts kasē (VK)</a:t>
          </a:r>
          <a:r>
            <a:rPr lang="lv-LV" sz="1800" dirty="0"/>
            <a:t>, uz kuru tiek veikti avansa maksājumi projektam (Līguma 2.3.punkts)</a:t>
          </a:r>
          <a:endParaRPr lang="lv-LV" sz="18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Līdz noslēguma pārskatā iekļauto izmaksu apstiprināšanai avanss VK  kontā ir uzskatāms par valsts īpašumā esošiem līdzekļiem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No VK konta drīkst veikt tikai ar projekta aktivitāšu īstenošanu saistītos maksājumus</a:t>
          </a: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Ja rēķina izmaksas tiek dalītas starp vairākiem projektiem, no projekta VK konta veic tikai maksājuma daļu, kas tiek attiecināta uz projektu</a:t>
          </a:r>
          <a:r>
            <a:rPr lang="lv-LV" sz="1800" i="0" dirty="0"/>
            <a:t> 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 err="1"/>
            <a:t>Priekšfinansējumu</a:t>
          </a:r>
          <a:r>
            <a:rPr lang="lv-LV" sz="1800" i="1" dirty="0"/>
            <a:t> var ieskaitīt projekta VK kontā, lai visus projekta maksājumus veiktu no tā </a:t>
          </a:r>
          <a:endParaRPr lang="lv-LV" sz="18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Maksājumu veikšana </a:t>
          </a:r>
          <a:r>
            <a:rPr lang="lv-LV" sz="1800" b="1" dirty="0"/>
            <a:t>no organizācijas komercbankas konta</a:t>
          </a:r>
          <a:endParaRPr lang="lv-LV" sz="18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b="1" i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1" kern="1200" dirty="0"/>
            <a:t>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Pēc līguma noslēgšanas un pirms 1.avansa maksājuma saņemšanas        projekta Valsts kases kontā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i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1" kern="1200" dirty="0"/>
            <a:t>II</a:t>
          </a:r>
          <a:endParaRPr lang="lv-LV" sz="1800" i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Projekta noslēgumā                             pēc tam, kad izlietots projekta finansējuma avanss (80 %)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i="1" kern="1200" dirty="0"/>
        </a:p>
      </dsp:txBody>
      <dsp:txXfrm>
        <a:off x="5175929" y="0"/>
        <a:ext cx="5066616" cy="15582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1" kern="1200" dirty="0"/>
            <a:t>III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Atsevišķi maksājumi, kurus no Valsts kases konta nav iespējams veikt     (ZOOM abonēšana, FB reklāmas) </a:t>
          </a:r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1" kern="1200" dirty="0"/>
            <a:t>IV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projekta īstenotājs piekrīt visu piešķirto un faktiski izlietoto projekta finansējumu saņemt kā vienu maksājumu pēc gala atskaites apstiprināšanas </a:t>
          </a:r>
          <a:r>
            <a:rPr lang="lv-LV" sz="1400" b="0" i="0" kern="1200" dirty="0"/>
            <a:t>(Līguma 2.4.p.) </a:t>
          </a:r>
          <a:endParaRPr lang="lv-LV" sz="1400" b="1" i="1" kern="1200" dirty="0"/>
        </a:p>
      </dsp:txBody>
      <dsp:txXfrm>
        <a:off x="5175929" y="0"/>
        <a:ext cx="5066616" cy="15582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9936" y="5"/>
          <a:ext cx="10232609" cy="122200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Noslēguma maksājumu </a:t>
          </a:r>
          <a:r>
            <a:rPr lang="lv-LV" sz="1800" kern="1200" dirty="0"/>
            <a:t>Fonds var ieskaitīt citā Projekta īstenotāja bankas kontā, kas atvērts Projekta īstenotāja pamatdarbības nodrošināšanai</a:t>
          </a:r>
        </a:p>
      </dsp:txBody>
      <dsp:txXfrm>
        <a:off x="9936" y="5"/>
        <a:ext cx="10232609" cy="122200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50481" y="2800"/>
          <a:ext cx="5382185" cy="125537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Ja tās ir nepieciešamas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projekta aktivitāšu īstenošanai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0481" y="2800"/>
        <a:ext cx="5382185" cy="1255373"/>
      </dsp:txXfrm>
    </dsp:sp>
    <dsp:sp modelId="{739616C3-BCAB-45E4-907F-1512EE7E7D28}">
      <dsp:nvSpPr>
        <dsp:cNvPr id="0" name=""/>
        <dsp:cNvSpPr/>
      </dsp:nvSpPr>
      <dsp:spPr>
        <a:xfrm>
          <a:off x="5514595" y="701"/>
          <a:ext cx="5337169" cy="125677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Ja tās ir paredzētas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 apstiprinātajā projekta pieteikumā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14595" y="701"/>
        <a:ext cx="5337169" cy="125677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731298" y="0"/>
          <a:ext cx="8788302" cy="167556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Ja tās ir veiktas, ievērojot drošas finanšu vadības principus,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tai skaitā </a:t>
          </a:r>
          <a:r>
            <a:rPr lang="lv-LV" sz="2000" b="1" kern="1200" dirty="0"/>
            <a:t>ievērojot izmaksu lietderības, ekonomiskuma un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efektivitātes principus</a:t>
          </a:r>
          <a:endParaRPr lang="lv-LV" sz="20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731298" y="0"/>
        <a:ext cx="8788302" cy="167556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813044" y="0"/>
          <a:ext cx="4401350" cy="190716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Tās ir </a:t>
          </a:r>
          <a:r>
            <a:rPr lang="lv-LV" sz="2000" b="1" kern="1200" dirty="0"/>
            <a:t>radušās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projekta izmaksu attiecināmības periodā,      </a:t>
          </a:r>
          <a:r>
            <a:rPr lang="lv-LV" sz="2000" b="0" kern="1200" dirty="0"/>
            <a:t>kas noteikts Līguma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4.2.2. punktā</a:t>
          </a:r>
        </a:p>
      </dsp:txBody>
      <dsp:txXfrm>
        <a:off x="813044" y="0"/>
        <a:ext cx="4401350" cy="1907161"/>
      </dsp:txXfrm>
    </dsp:sp>
    <dsp:sp modelId="{739616C3-BCAB-45E4-907F-1512EE7E7D28}">
      <dsp:nvSpPr>
        <dsp:cNvPr id="0" name=""/>
        <dsp:cNvSpPr/>
      </dsp:nvSpPr>
      <dsp:spPr>
        <a:xfrm>
          <a:off x="5519642" y="1568"/>
          <a:ext cx="4400542" cy="190716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Tās ir </a:t>
          </a:r>
          <a:r>
            <a:rPr lang="lv-LV" sz="2000" b="1" kern="1200" dirty="0"/>
            <a:t>faktiski veiktas līdz projekta noslēguma </a:t>
          </a:r>
          <a:r>
            <a:rPr lang="lv-LV" sz="2000" b="1" kern="1200"/>
            <a:t>pārskata iesniegšanas </a:t>
          </a:r>
          <a:r>
            <a:rPr lang="lv-LV" sz="2000" b="1" kern="1200" dirty="0"/>
            <a:t>dienai</a:t>
          </a:r>
        </a:p>
      </dsp:txBody>
      <dsp:txXfrm>
        <a:off x="5519642" y="1568"/>
        <a:ext cx="4400542" cy="190716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2700777" y="249"/>
          <a:ext cx="4906414" cy="165750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Tās ir </a:t>
          </a:r>
          <a:r>
            <a:rPr lang="lv-LV" sz="2000" b="1" kern="1200" dirty="0"/>
            <a:t>reāli apmaksājis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projekta īstenotājs </a:t>
          </a:r>
        </a:p>
      </dsp:txBody>
      <dsp:txXfrm>
        <a:off x="2700777" y="249"/>
        <a:ext cx="4906414" cy="165750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44914" y="0"/>
          <a:ext cx="3961766" cy="214640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uzskaitītas projekta īstenotāja grāmatvedības uzskaitē</a:t>
          </a:r>
        </a:p>
      </dsp:txBody>
      <dsp:txXfrm>
        <a:off x="144914" y="0"/>
        <a:ext cx="3961766" cy="2146405"/>
      </dsp:txXfrm>
    </dsp:sp>
    <dsp:sp modelId="{739616C3-BCAB-45E4-907F-1512EE7E7D28}">
      <dsp:nvSpPr>
        <dsp:cNvPr id="0" name=""/>
        <dsp:cNvSpPr/>
      </dsp:nvSpPr>
      <dsp:spPr>
        <a:xfrm>
          <a:off x="4309223" y="0"/>
          <a:ext cx="4170353" cy="214640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identificējamas, nodalītas no pārējām izmaksām un pārbaudāmas</a:t>
          </a:r>
        </a:p>
      </dsp:txBody>
      <dsp:txXfrm>
        <a:off x="4309223" y="0"/>
        <a:ext cx="4170353" cy="214640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4E527-1A15-42BE-9E4C-A5F36AE7FE4E}">
      <dsp:nvSpPr>
        <dsp:cNvPr id="0" name=""/>
        <dsp:cNvSpPr/>
      </dsp:nvSpPr>
      <dsp:spPr>
        <a:xfrm>
          <a:off x="825384" y="0"/>
          <a:ext cx="8608050" cy="1657062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PVN</a:t>
          </a:r>
          <a:r>
            <a:rPr lang="lv-LV" sz="1600" b="1" kern="1200" baseline="0" dirty="0"/>
            <a:t> ir attiecināmās izmaksas, ja tas nav atgūstams no valsts budžeta atbilstoši normatīvajiem aktiem par PVN. </a:t>
          </a:r>
          <a:r>
            <a:rPr lang="lv-LV" sz="1600" kern="1200" dirty="0"/>
            <a:t>Šādā gadījumā </a:t>
          </a:r>
          <a:r>
            <a:rPr lang="lv-LV" sz="1600" kern="1200" dirty="0" err="1"/>
            <a:t>granta</a:t>
          </a:r>
          <a:r>
            <a:rPr lang="lv-LV" sz="1600" kern="1200" dirty="0"/>
            <a:t> saņēmējs kopā ar noslēguma pārskatu iesniedz atbildīgās amatpersonas parakstītu apliecinājumu, ka pārskatā iekļautā PVN summa nav atskaitīta kā priekšnodoklis Pievienotās vērtības nodokļa likuma XI nodaļā noteiktajā kārtībā.</a:t>
          </a:r>
          <a:endParaRPr lang="lv-LV" sz="1600" b="1" kern="1200" dirty="0"/>
        </a:p>
      </dsp:txBody>
      <dsp:txXfrm>
        <a:off x="825384" y="0"/>
        <a:ext cx="8608050" cy="16570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Fondam ir tiesības prasīt iesniegt skaidrojošus/ apliecinošus dokumentus par atsevišķu </a:t>
          </a:r>
          <a:r>
            <a:rPr lang="lv-LV" sz="1800" b="0" i="1" kern="1200" dirty="0"/>
            <a:t>izmaksu atbilstību </a:t>
          </a:r>
          <a:r>
            <a:rPr lang="lv-LV" sz="1800" b="1" i="1" kern="1200" dirty="0"/>
            <a:t>izmaksu lietderības, ekonomiskuma un efektivitātes principiem</a:t>
          </a:r>
          <a:r>
            <a:rPr lang="lv-LV" sz="1800" i="1" kern="1200" dirty="0"/>
            <a:t>, ja:</a:t>
          </a:r>
          <a:endParaRPr lang="lv-LV" sz="24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pakalpojumu sniedzējs vai piegādātājs nav minēts projekta pieteikumā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faktiskās izmaksas rada šaubas par atbilstību minētajiem principiem</a:t>
          </a:r>
          <a:endParaRPr lang="lv-LV" sz="1800" b="1" i="0" u="none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435995" y="3"/>
          <a:ext cx="5412031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izveidotas jaunas izmaksu pozīcijas</a:t>
          </a:r>
        </a:p>
      </dsp:txBody>
      <dsp:txXfrm>
        <a:off x="2435995" y="3"/>
        <a:ext cx="5412031" cy="158369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50481" y="2800"/>
          <a:ext cx="5382185" cy="125537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800" kern="1200" dirty="0"/>
            <a:t>Īstenojot projekta aktivitātes, var veikt izmaiņas starp pozīcijām projekta tāmē līdz 20 % no kopējās līguma summas un par to informēt gala atskaitē</a:t>
          </a:r>
        </a:p>
      </dsp:txBody>
      <dsp:txXfrm>
        <a:off x="50481" y="2800"/>
        <a:ext cx="5382185" cy="1255373"/>
      </dsp:txXfrm>
    </dsp:sp>
    <dsp:sp modelId="{739616C3-BCAB-45E4-907F-1512EE7E7D28}">
      <dsp:nvSpPr>
        <dsp:cNvPr id="0" name=""/>
        <dsp:cNvSpPr/>
      </dsp:nvSpPr>
      <dsp:spPr>
        <a:xfrm>
          <a:off x="5514595" y="701"/>
          <a:ext cx="5337169" cy="125677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800" kern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rPr>
            <a:t>Izvēlēties piegādātājus tikai saskaņā ar normatīvajiem aktiem un/ vai cenu aptaujas rezultātā atlasītus piegādātājus</a:t>
          </a:r>
        </a:p>
      </dsp:txBody>
      <dsp:txXfrm>
        <a:off x="5514595" y="701"/>
        <a:ext cx="5337169" cy="1256771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" y="40890"/>
          <a:ext cx="5438204" cy="117401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800" kern="1200" dirty="0"/>
            <a:t>Ja paredzēta pamatlīdzekļu iegāde, nodrošināt to atrašanos granta saņēmēja darbības vietā vai rīcībā vismaz 2 gadus</a:t>
          </a:r>
        </a:p>
      </dsp:txBody>
      <dsp:txXfrm>
        <a:off x="1" y="40890"/>
        <a:ext cx="5438204" cy="1174011"/>
      </dsp:txXfrm>
    </dsp:sp>
    <dsp:sp modelId="{739616C3-BCAB-45E4-907F-1512EE7E7D28}">
      <dsp:nvSpPr>
        <dsp:cNvPr id="0" name=""/>
        <dsp:cNvSpPr/>
      </dsp:nvSpPr>
      <dsp:spPr>
        <a:xfrm>
          <a:off x="5507759" y="44428"/>
          <a:ext cx="5357574" cy="116931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800" kern="1200" dirty="0"/>
            <a:t>Īsteno visas projektā noteiktās </a:t>
          </a:r>
          <a:r>
            <a:rPr lang="lv-LV" sz="1800" kern="1200"/>
            <a:t>aktivitātes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800" kern="1200"/>
            <a:t>9 </a:t>
          </a:r>
          <a:r>
            <a:rPr lang="lv-LV" sz="1800" kern="1200" dirty="0"/>
            <a:t>mēnešu laikā no līguma noslēgšanas dienas</a:t>
          </a:r>
        </a:p>
      </dsp:txBody>
      <dsp:txXfrm>
        <a:off x="5507759" y="44428"/>
        <a:ext cx="5357574" cy="116931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50481" y="2800"/>
          <a:ext cx="5382185" cy="125537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Izmaksas, par kurām nav iesniegti izdevumus pamatojoši un maksājumus apliecinoši dokumenti un izmaksas, kas nav izsekojamas</a:t>
          </a:r>
        </a:p>
      </dsp:txBody>
      <dsp:txXfrm>
        <a:off x="50481" y="2800"/>
        <a:ext cx="5382185" cy="1255373"/>
      </dsp:txXfrm>
    </dsp:sp>
    <dsp:sp modelId="{739616C3-BCAB-45E4-907F-1512EE7E7D28}">
      <dsp:nvSpPr>
        <dsp:cNvPr id="0" name=""/>
        <dsp:cNvSpPr/>
      </dsp:nvSpPr>
      <dsp:spPr>
        <a:xfrm>
          <a:off x="5514595" y="701"/>
          <a:ext cx="5337169" cy="125677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Jebkādas skaidrā naudā veiktas izmaksas</a:t>
          </a:r>
        </a:p>
      </dsp:txBody>
      <dsp:txXfrm>
        <a:off x="5514595" y="701"/>
        <a:ext cx="5337169" cy="1256771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" y="40890"/>
          <a:ext cx="5438204" cy="117401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Izmaksas, kas jau tiek finansētas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no citiem finanšu avotiem</a:t>
          </a:r>
        </a:p>
      </dsp:txBody>
      <dsp:txXfrm>
        <a:off x="1" y="40890"/>
        <a:ext cx="5438204" cy="1174011"/>
      </dsp:txXfrm>
    </dsp:sp>
    <dsp:sp modelId="{739616C3-BCAB-45E4-907F-1512EE7E7D28}">
      <dsp:nvSpPr>
        <dsp:cNvPr id="0" name=""/>
        <dsp:cNvSpPr/>
      </dsp:nvSpPr>
      <dsp:spPr>
        <a:xfrm>
          <a:off x="5507759" y="44428"/>
          <a:ext cx="5357574" cy="116931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Projekta pieteikuma sagatavošanas izmaksas</a:t>
          </a:r>
        </a:p>
      </dsp:txBody>
      <dsp:txXfrm>
        <a:off x="5507759" y="44428"/>
        <a:ext cx="5357574" cy="1169317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" y="40890"/>
          <a:ext cx="5438204" cy="117401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Aizdevuma pamatsummas un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procentu maksājumu vai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citu saistību segšanas izmaksas</a:t>
          </a:r>
        </a:p>
      </dsp:txBody>
      <dsp:txXfrm>
        <a:off x="1" y="40890"/>
        <a:ext cx="5438204" cy="1174011"/>
      </dsp:txXfrm>
    </dsp:sp>
    <dsp:sp modelId="{739616C3-BCAB-45E4-907F-1512EE7E7D28}">
      <dsp:nvSpPr>
        <dsp:cNvPr id="0" name=""/>
        <dsp:cNvSpPr/>
      </dsp:nvSpPr>
      <dsp:spPr>
        <a:xfrm>
          <a:off x="5507759" y="44428"/>
          <a:ext cx="5357574" cy="116931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Debeta procentu maksājumi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par finanšu darījumiem</a:t>
          </a:r>
        </a:p>
      </dsp:txBody>
      <dsp:txXfrm>
        <a:off x="5507759" y="44428"/>
        <a:ext cx="5357574" cy="1169317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4474" y="2010"/>
          <a:ext cx="5388192" cy="180462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Personālam izmaksātās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prēmijas un dāvanas,               veselības apdrošināšana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vai jebkurš cits gūtais labums</a:t>
          </a:r>
          <a:r>
            <a:rPr lang="lv-LV" sz="1600" kern="1200" dirty="0"/>
            <a:t> </a:t>
          </a:r>
          <a:endParaRPr lang="lv-LV" sz="16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4474" y="2010"/>
        <a:ext cx="5388192" cy="1804620"/>
      </dsp:txXfrm>
    </dsp:sp>
    <dsp:sp modelId="{739616C3-BCAB-45E4-907F-1512EE7E7D28}">
      <dsp:nvSpPr>
        <dsp:cNvPr id="0" name=""/>
        <dsp:cNvSpPr/>
      </dsp:nvSpPr>
      <dsp:spPr>
        <a:xfrm>
          <a:off x="5514686" y="9524"/>
          <a:ext cx="5343125" cy="178758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Valūtas</a:t>
          </a:r>
          <a:r>
            <a:rPr lang="lv-LV" sz="2000" kern="1200" baseline="0" dirty="0"/>
            <a:t> maiņas komisijas maksas un valūtas kursu svārstību radītie zaudējumi</a:t>
          </a:r>
          <a:endParaRPr lang="lv-LV" sz="2000" kern="1200" dirty="0"/>
        </a:p>
      </dsp:txBody>
      <dsp:txXfrm>
        <a:off x="5514686" y="9524"/>
        <a:ext cx="5343125" cy="17875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C7FD2-E9E8-405D-A7AD-5A408B70642A}">
      <dsp:nvSpPr>
        <dsp:cNvPr id="0" name=""/>
        <dsp:cNvSpPr/>
      </dsp:nvSpPr>
      <dsp:spPr>
        <a:xfrm>
          <a:off x="0" y="0"/>
          <a:ext cx="6697341" cy="123389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>
              <a:latin typeface="Verdana" panose="020B0604030504040204" pitchFamily="34" charset="0"/>
              <a:ea typeface="Verdana" panose="020B0604030504040204" pitchFamily="34" charset="0"/>
            </a:rPr>
            <a:t>Granta projekta finansējums</a:t>
          </a:r>
        </a:p>
      </dsp:txBody>
      <dsp:txXfrm>
        <a:off x="36140" y="36140"/>
        <a:ext cx="5365866" cy="1161619"/>
      </dsp:txXfrm>
    </dsp:sp>
    <dsp:sp modelId="{8920E5BF-C756-4771-A484-FC91C22BDCD0}">
      <dsp:nvSpPr>
        <dsp:cNvPr id="0" name=""/>
        <dsp:cNvSpPr/>
      </dsp:nvSpPr>
      <dsp:spPr>
        <a:xfrm>
          <a:off x="590941" y="1439549"/>
          <a:ext cx="6697341" cy="123389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>
              <a:latin typeface="Verdana" panose="020B0604030504040204" pitchFamily="34" charset="0"/>
              <a:ea typeface="Verdana" panose="020B0604030504040204" pitchFamily="34" charset="0"/>
            </a:rPr>
            <a:t>Attiecināmās un neattiecināmās izmaksas</a:t>
          </a:r>
        </a:p>
      </dsp:txBody>
      <dsp:txXfrm>
        <a:off x="627081" y="1475689"/>
        <a:ext cx="5232084" cy="1161619"/>
      </dsp:txXfrm>
    </dsp:sp>
    <dsp:sp modelId="{2A3393B6-C209-400D-A8B7-FAB53C447B11}">
      <dsp:nvSpPr>
        <dsp:cNvPr id="0" name=""/>
        <dsp:cNvSpPr/>
      </dsp:nvSpPr>
      <dsp:spPr>
        <a:xfrm>
          <a:off x="1181883" y="2879098"/>
          <a:ext cx="6697341" cy="123389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>
              <a:latin typeface="Verdana" panose="020B0604030504040204" pitchFamily="34" charset="0"/>
              <a:ea typeface="Verdana" panose="020B0604030504040204" pitchFamily="34" charset="0"/>
            </a:rPr>
            <a:t>Saturiskais un finanšu pārskats</a:t>
          </a:r>
        </a:p>
      </dsp:txBody>
      <dsp:txXfrm>
        <a:off x="1218023" y="2915238"/>
        <a:ext cx="5232084" cy="1161619"/>
      </dsp:txXfrm>
    </dsp:sp>
    <dsp:sp modelId="{26D87CFB-3CDB-4D5B-8E92-0D98DFF6D71A}">
      <dsp:nvSpPr>
        <dsp:cNvPr id="0" name=""/>
        <dsp:cNvSpPr/>
      </dsp:nvSpPr>
      <dsp:spPr>
        <a:xfrm>
          <a:off x="5895306" y="935707"/>
          <a:ext cx="802034" cy="8020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6075764" y="935707"/>
        <a:ext cx="441118" cy="603531"/>
      </dsp:txXfrm>
    </dsp:sp>
    <dsp:sp modelId="{EF4A73EA-987E-4CB1-B37B-23E917566E20}">
      <dsp:nvSpPr>
        <dsp:cNvPr id="0" name=""/>
        <dsp:cNvSpPr/>
      </dsp:nvSpPr>
      <dsp:spPr>
        <a:xfrm>
          <a:off x="6486248" y="2367030"/>
          <a:ext cx="802034" cy="8020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6666706" y="2367030"/>
        <a:ext cx="441118" cy="603531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117847"/>
          <a:ext cx="5484252" cy="974472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Zemes un nekustamā īpašuma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iegādes izmaksas</a:t>
          </a:r>
        </a:p>
      </dsp:txBody>
      <dsp:txXfrm>
        <a:off x="0" y="117847"/>
        <a:ext cx="5484252" cy="974472"/>
      </dsp:txXfrm>
    </dsp:sp>
    <dsp:sp modelId="{739616C3-BCAB-45E4-907F-1512EE7E7D28}">
      <dsp:nvSpPr>
        <dsp:cNvPr id="0" name=""/>
        <dsp:cNvSpPr/>
      </dsp:nvSpPr>
      <dsp:spPr>
        <a:xfrm>
          <a:off x="5547285" y="135254"/>
          <a:ext cx="5384901" cy="97057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0" kern="1200" baseline="0" dirty="0">
              <a:solidFill>
                <a:srgbClr val="FFFFFF"/>
              </a:solidFill>
              <a:latin typeface="Verdana"/>
              <a:ea typeface="+mn-ea"/>
              <a:cs typeface="+mn-cs"/>
            </a:rPr>
            <a:t>Naudas sodi, līgumsodi, nokavējuma procenti un tiesvedības izdevumi</a:t>
          </a:r>
        </a:p>
      </dsp:txBody>
      <dsp:txXfrm>
        <a:off x="5547285" y="135254"/>
        <a:ext cx="5384901" cy="970576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645044" y="15"/>
          <a:ext cx="5575244" cy="130497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i="0" kern="1200" baseline="0" dirty="0">
              <a:solidFill>
                <a:srgbClr val="FFFFFF"/>
              </a:solidFill>
              <a:latin typeface="Verdana"/>
              <a:ea typeface="+mn-ea"/>
              <a:cs typeface="+mn-cs"/>
            </a:rPr>
            <a:t>Konkursa pieteikuma īstenošanas administrēšanas izmaksas (piemēram, projekta vadītāja un grāmatveža atalgojums un tml.)</a:t>
          </a:r>
          <a:endParaRPr lang="lv-LV" sz="1600" kern="1200" dirty="0"/>
        </a:p>
      </dsp:txBody>
      <dsp:txXfrm>
        <a:off x="2645044" y="15"/>
        <a:ext cx="5575244" cy="1304976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C3B118-8352-481F-B950-57D7E79BCCCA}">
      <dsp:nvSpPr>
        <dsp:cNvPr id="0" name=""/>
        <dsp:cNvSpPr/>
      </dsp:nvSpPr>
      <dsp:spPr>
        <a:xfrm>
          <a:off x="0" y="0"/>
          <a:ext cx="9286816" cy="15106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Ne</a:t>
          </a:r>
          <a:r>
            <a:rPr lang="lv-LV" sz="2000" b="1" i="0" kern="1200" baseline="0" dirty="0"/>
            <a:t> vēlāk kā 30 darba dienas pēc līguma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baseline="0" dirty="0"/>
            <a:t>4.2.2. punkta noteiktā termiņa beigām</a:t>
          </a:r>
          <a:endParaRPr lang="lv-LV" sz="2000" b="1" i="0" kern="1200" dirty="0"/>
        </a:p>
      </dsp:txBody>
      <dsp:txXfrm>
        <a:off x="44244" y="44244"/>
        <a:ext cx="7656745" cy="1422126"/>
      </dsp:txXfrm>
    </dsp:sp>
    <dsp:sp modelId="{941E174A-2C1B-490E-A839-CDDE8194A1CF}">
      <dsp:nvSpPr>
        <dsp:cNvPr id="0" name=""/>
        <dsp:cNvSpPr/>
      </dsp:nvSpPr>
      <dsp:spPr>
        <a:xfrm>
          <a:off x="819424" y="1762383"/>
          <a:ext cx="9286816" cy="15106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0" kern="1200" dirty="0"/>
            <a:t>Saturiskā atskaite un aktivitāšu īstenošanas apliecinoši dokumenti (rezultātu sasniegšanas apliecinājumi, publicitāte u.c.)</a:t>
          </a:r>
        </a:p>
      </dsp:txBody>
      <dsp:txXfrm>
        <a:off x="863668" y="1806627"/>
        <a:ext cx="7397003" cy="1422126"/>
      </dsp:txXfrm>
    </dsp:sp>
    <dsp:sp modelId="{7F7B389F-4B49-4932-B102-066D2C11B16F}">
      <dsp:nvSpPr>
        <dsp:cNvPr id="0" name=""/>
        <dsp:cNvSpPr/>
      </dsp:nvSpPr>
      <dsp:spPr>
        <a:xfrm>
          <a:off x="1638849" y="3524767"/>
          <a:ext cx="9286816" cy="15106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0" kern="1200" dirty="0"/>
            <a:t>Finanšu atskaite – finansējuma izlietojums projekta īstenošanas laikā un pielikumi ar attaisnojošiem dokumentiem. </a:t>
          </a:r>
        </a:p>
      </dsp:txBody>
      <dsp:txXfrm>
        <a:off x="1683093" y="3569011"/>
        <a:ext cx="7397003" cy="1422126"/>
      </dsp:txXfrm>
    </dsp:sp>
    <dsp:sp modelId="{7B7F56A3-7F64-44F1-9C55-B0D1929DEB7D}">
      <dsp:nvSpPr>
        <dsp:cNvPr id="0" name=""/>
        <dsp:cNvSpPr/>
      </dsp:nvSpPr>
      <dsp:spPr>
        <a:xfrm>
          <a:off x="8304916" y="1145549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25843" y="1145549"/>
        <a:ext cx="540045" cy="738879"/>
      </dsp:txXfrm>
    </dsp:sp>
    <dsp:sp modelId="{FCA7CDDC-81B1-4008-B1F2-0768F066C42D}">
      <dsp:nvSpPr>
        <dsp:cNvPr id="0" name=""/>
        <dsp:cNvSpPr/>
      </dsp:nvSpPr>
      <dsp:spPr>
        <a:xfrm>
          <a:off x="9124341" y="2897862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45268" y="2897862"/>
        <a:ext cx="540045" cy="738879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0D832-7BAB-465B-8467-292A2EA32EC3}">
      <dsp:nvSpPr>
        <dsp:cNvPr id="0" name=""/>
        <dsp:cNvSpPr/>
      </dsp:nvSpPr>
      <dsp:spPr>
        <a:xfrm>
          <a:off x="0" y="884588"/>
          <a:ext cx="10925666" cy="327660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200" b="1" kern="1200" dirty="0"/>
            <a:t>Sniedzot intervijas medijiem vai īstenojot citus publicitātes pasākumus: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200" kern="1200" dirty="0"/>
            <a:t>-  iespēju robežās atsaukties uz Grantu sniegto atbalstu no Fonda puses;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200" kern="1200" dirty="0"/>
            <a:t>- publicitātes materiālos izmantot programmas “Ģimenei draudzīga darbavieta” logo;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200" kern="1200" dirty="0"/>
            <a:t>- sociālajos tīklos publicētai informācijai par pieteikumā īstenotajām aktivitātēm norisi jālieto </a:t>
          </a:r>
          <a:r>
            <a:rPr lang="lv-LV" sz="2200" kern="1200" dirty="0" err="1"/>
            <a:t>tēmturis</a:t>
          </a:r>
          <a:r>
            <a:rPr lang="lv-LV" sz="2200" kern="1200"/>
            <a:t> </a:t>
          </a:r>
          <a:r>
            <a:rPr lang="lv-LV" sz="2200" b="1" kern="1200"/>
            <a:t>#</a:t>
          </a:r>
          <a:r>
            <a:rPr lang="lv-LV" sz="2200" b="1" kern="1200" dirty="0"/>
            <a:t>ĢimeneiDraudzīgi </a:t>
          </a:r>
          <a:r>
            <a:rPr lang="lv-LV" sz="2200" b="0" kern="1200" dirty="0"/>
            <a:t>vai </a:t>
          </a:r>
          <a:r>
            <a:rPr lang="lv-LV" sz="2200" b="1" kern="1200" dirty="0"/>
            <a:t>#SIFAtbalstaĢimenes</a:t>
          </a:r>
          <a:endParaRPr lang="lv-LV" sz="2200" kern="1200" dirty="0"/>
        </a:p>
      </dsp:txBody>
      <dsp:txXfrm>
        <a:off x="95968" y="980556"/>
        <a:ext cx="10733730" cy="30846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15147" cy="1058282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Programmas finansējums veido 100 %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no projekta kopējām attiecināmajām izmaksām </a:t>
          </a:r>
        </a:p>
      </dsp:txBody>
      <dsp:txXfrm>
        <a:off x="0" y="0"/>
        <a:ext cx="10215147" cy="10582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0" kern="1200" dirty="0"/>
            <a:t>Avanss 80 %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no kopējām plānotajām izmaksām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(Līguma 2.2.1.p.)</a:t>
          </a:r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Projekta īstenotājam jānodrošina </a:t>
          </a:r>
          <a:r>
            <a:rPr lang="lv-LV" sz="2000" b="0" i="0" kern="1200" dirty="0" err="1"/>
            <a:t>priekšfinansējums</a:t>
          </a:r>
          <a:r>
            <a:rPr lang="lv-LV" sz="2000" b="0" i="0" kern="1200" dirty="0"/>
            <a:t> 20 % apmērā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(Līguma 2.2.2.p.) </a:t>
          </a:r>
          <a:endParaRPr lang="lv-LV" sz="20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Projektam tiek atvērts atsevišķs </a:t>
          </a:r>
          <a:r>
            <a:rPr lang="lv-LV" sz="2400" b="1" kern="1200" dirty="0"/>
            <a:t>konts Valsts kasē (VK)</a:t>
          </a:r>
          <a:r>
            <a:rPr lang="lv-LV" sz="1800" kern="1200" dirty="0"/>
            <a:t>, uz kuru tiek veikti avansa maksājumi projektam (Līguma 2.3.punkts)</a:t>
          </a:r>
          <a:endParaRPr lang="lv-LV" sz="18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Līdz noslēguma pārskatā iekļauto izmaksu apstiprināšanai avanss VK  kontā ir uzskatāms par valsts īpašumā esošiem līdzekļiem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No VK konta drīkst veikt tikai ar projekta aktivitāšu īstenošanu saistītos maksājumus</a:t>
          </a:r>
        </a:p>
      </dsp:txBody>
      <dsp:txXfrm>
        <a:off x="5175929" y="0"/>
        <a:ext cx="5066616" cy="155820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rēķina izmaksas tiek dalītas starp vairākiem projektiem, no projekta VK konta veic tikai maksājuma daļu, kas tiek attiecināta uz projektu</a:t>
          </a:r>
          <a:r>
            <a:rPr lang="lv-LV" sz="1800" i="0" kern="1200" dirty="0"/>
            <a:t> 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 err="1"/>
            <a:t>Priekšfinansējumu</a:t>
          </a:r>
          <a:r>
            <a:rPr lang="lv-LV" sz="1800" i="1" kern="1200" dirty="0"/>
            <a:t> var ieskaitīt projekta VK kontā, lai visus projekta maksājumus veiktu no tā </a:t>
          </a:r>
          <a:endParaRPr lang="lv-LV" sz="18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Maksājumu veikšana </a:t>
          </a:r>
          <a:r>
            <a:rPr lang="lv-LV" sz="1800" b="1" kern="1200" dirty="0"/>
            <a:t>no organizācijas komercbankas konta</a:t>
          </a:r>
          <a:endParaRPr lang="lv-LV" sz="18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BC6C-603E-7841-9798-FE61418869CE}" type="datetimeFigureOut">
              <a:rPr lang="en-LV" smtClean="0"/>
              <a:t>09/14/2022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0602-8DDB-E748-B349-EB91B332399B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7912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907456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5640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0188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72695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145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51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1121591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16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824103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22339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54095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7927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8024432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6890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21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9899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264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35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7116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0660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982044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6735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680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380" y="4352544"/>
            <a:ext cx="8207652" cy="123989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A6CD2FBA-7F6A-7C45-9AE1-34EDBAD9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177E20F1-29C6-AB46-B9B5-C50CF791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A55730A0-E0D8-6743-9CD6-B19F08E10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05563C-7AB9-8843-81FD-1D53D7F42A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380" y="2503112"/>
            <a:ext cx="8375432" cy="1188720"/>
          </a:xfrm>
          <a:noFill/>
          <a:ln>
            <a:noFill/>
          </a:ln>
        </p:spPr>
        <p:txBody>
          <a:bodyPr>
            <a:noAutofit/>
          </a:bodyPr>
          <a:lstStyle>
            <a:lvl1pPr algn="l">
              <a:defRPr sz="500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07719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90EC000-7A60-4972-A495-03A72AC8397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42998314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946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12DFBDB-42C2-4C29-BEE7-5207B78657F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30075125"/>
              </p:ext>
            </p:extLst>
          </p:nvPr>
        </p:nvGraphicFramePr>
        <p:xfrm>
          <a:off x="830834" y="1828799"/>
          <a:ext cx="8128000" cy="432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5109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D102C64-A5AA-7E44-911C-6C378E41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952CEEEC-0849-A74F-862D-87885C3F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BE17A0F6-7085-0049-946A-1D393DA3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3A261D-1B91-4E90-963E-5D7968D07D2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853621260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FABDB44-99AA-4F60-9A53-9C436983A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9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6650" y="1741488"/>
            <a:ext cx="4299889" cy="4311839"/>
          </a:xfrm>
        </p:spPr>
        <p:txBody>
          <a:bodyPr anchor="ctr">
            <a:norm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640FD51B-6B91-654A-8541-98E6AC9D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2CBE8E68-4D8D-4A48-9F63-EC2E4025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C04D9644-0770-FB40-980F-9F42B73A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1BB2B5B-E398-EF41-AD67-3183F7DF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5D7D7CE-3BF8-384F-BB6C-1C03C17EB4A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461" y="3249827"/>
            <a:ext cx="4589793" cy="28035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9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C970CA9-6759-6747-AEBA-852105BB4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White">
          <a:xfrm>
            <a:off x="6263924" y="2122910"/>
            <a:ext cx="4494998" cy="1134640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algn="l">
              <a:defRPr sz="4000" cap="none" spc="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5" name="Date Placeholder 7">
            <a:extLst>
              <a:ext uri="{FF2B5EF4-FFF2-40B4-BE49-F238E27FC236}">
                <a16:creationId xmlns:a16="http://schemas.microsoft.com/office/drawing/2014/main" id="{8AA5B60E-79DE-1D4D-8BDF-E25FB4A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374C0741-EB60-EB42-97CB-FBA35C862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8" cy="23110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6" name="Footer Placeholder 8">
            <a:extLst>
              <a:ext uri="{FF2B5EF4-FFF2-40B4-BE49-F238E27FC236}">
                <a16:creationId xmlns:a16="http://schemas.microsoft.com/office/drawing/2014/main" id="{C7CBA151-8940-3346-AAB3-40083FCD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37" name="Slide Number Placeholder 9">
            <a:extLst>
              <a:ext uri="{FF2B5EF4-FFF2-40B4-BE49-F238E27FC236}">
                <a16:creationId xmlns:a16="http://schemas.microsoft.com/office/drawing/2014/main" id="{353F92AA-6765-584C-A786-F815B0FE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AFAA8A27-44FA-3040-9A53-BD2CEC86D5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175" y="0"/>
            <a:ext cx="5094288" cy="6858000"/>
          </a:xfrm>
          <a:custGeom>
            <a:avLst/>
            <a:gdLst>
              <a:gd name="connsiteX0" fmla="*/ 0 w 5094288"/>
              <a:gd name="connsiteY0" fmla="*/ 0 h 6858000"/>
              <a:gd name="connsiteX1" fmla="*/ 4208009 w 5094288"/>
              <a:gd name="connsiteY1" fmla="*/ 0 h 6858000"/>
              <a:gd name="connsiteX2" fmla="*/ 4233034 w 5094288"/>
              <a:gd name="connsiteY2" fmla="*/ 43523 h 6858000"/>
              <a:gd name="connsiteX3" fmla="*/ 5094288 w 5094288"/>
              <a:gd name="connsiteY3" fmla="*/ 3444875 h 6858000"/>
              <a:gd name="connsiteX4" fmla="*/ 4233034 w 5094288"/>
              <a:gd name="connsiteY4" fmla="*/ 6846228 h 6858000"/>
              <a:gd name="connsiteX5" fmla="*/ 4226265 w 5094288"/>
              <a:gd name="connsiteY5" fmla="*/ 6858000 h 6858000"/>
              <a:gd name="connsiteX6" fmla="*/ 0 w 509428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4288" h="6858000">
                <a:moveTo>
                  <a:pt x="0" y="0"/>
                </a:moveTo>
                <a:lnTo>
                  <a:pt x="4208009" y="0"/>
                </a:lnTo>
                <a:lnTo>
                  <a:pt x="4233034" y="43523"/>
                </a:lnTo>
                <a:cubicBezTo>
                  <a:pt x="4782295" y="1054620"/>
                  <a:pt x="5094288" y="2213312"/>
                  <a:pt x="5094288" y="3444875"/>
                </a:cubicBezTo>
                <a:cubicBezTo>
                  <a:pt x="5094288" y="4676438"/>
                  <a:pt x="4782295" y="5835131"/>
                  <a:pt x="4233034" y="6846228"/>
                </a:cubicBezTo>
                <a:lnTo>
                  <a:pt x="4226265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C00000"/>
            </a:fgClr>
            <a:bgClr>
              <a:srgbClr val="F2F4F4"/>
            </a:bgClr>
          </a:pattFill>
        </p:spPr>
        <p:txBody>
          <a:bodyPr wrap="square">
            <a:noAutofit/>
          </a:bodyPr>
          <a:lstStyle/>
          <a:p>
            <a:r>
              <a:rPr lang="en-LV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730542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LV"/>
              <a:t>Paldies par uzmanību!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Plašāk: www.sif.gov.lv</a:t>
            </a:r>
          </a:p>
          <a:p>
            <a:r>
              <a:rPr lang="lv-LV"/>
              <a:t>Seko mums: </a:t>
            </a:r>
          </a:p>
          <a:p>
            <a:r>
              <a:rPr lang="lv-LV"/>
              <a:t>         @SIFlv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B99B41B-1510-4BBE-8DA4-BD052FEA4A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87753" y="3465717"/>
            <a:ext cx="484572" cy="484572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DE2F421B-1D7A-48F6-B57B-4E261DB14C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182336" y="3452028"/>
            <a:ext cx="511949" cy="51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13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4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44F6A5D-35A4-45F7-9ABD-AEFCA18F5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101CCF6C-0016-485F-B181-3437B5A32D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82DA2E3-AA58-4FA8-94BF-0A3303AAB2B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221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0835" y="435399"/>
            <a:ext cx="6184562" cy="136514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461" y="1800547"/>
            <a:ext cx="10201078" cy="443170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887AF835-2D3A-BD4A-B351-0A47398D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66711CB4-7503-E644-8A4C-882DC9AF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E73824C8-6894-7145-B438-77C49CB4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3500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9F0B8CE-65F9-A94E-AC7E-073B48D30B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attFill prst="lgCheck">
            <a:fgClr>
              <a:srgbClr val="DAE1E1"/>
            </a:fgClr>
            <a:bgClr>
              <a:srgbClr val="F2F4F4"/>
            </a:bgClr>
          </a:pattFill>
        </p:spPr>
        <p:txBody>
          <a:bodyPr/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364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8000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74A0244-6E26-4D41-AFC1-011CA034E8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1"/>
          </a:xfrm>
          <a:custGeom>
            <a:avLst/>
            <a:gdLst>
              <a:gd name="connsiteX0" fmla="*/ 9234622 w 12192000"/>
              <a:gd name="connsiteY0" fmla="*/ 0 h 6858001"/>
              <a:gd name="connsiteX1" fmla="*/ 12192000 w 12192000"/>
              <a:gd name="connsiteY1" fmla="*/ 0 h 6858001"/>
              <a:gd name="connsiteX2" fmla="*/ 12192000 w 12192000"/>
              <a:gd name="connsiteY2" fmla="*/ 6743573 h 6858001"/>
              <a:gd name="connsiteX3" fmla="*/ 11964519 w 12192000"/>
              <a:gd name="connsiteY3" fmla="*/ 6688861 h 6858001"/>
              <a:gd name="connsiteX4" fmla="*/ 7726680 w 12192000"/>
              <a:gd name="connsiteY4" fmla="*/ 6236208 h 6858001"/>
              <a:gd name="connsiteX5" fmla="*/ 3067365 w 12192000"/>
              <a:gd name="connsiteY5" fmla="*/ 6790232 h 6858001"/>
              <a:gd name="connsiteX6" fmla="*/ 2816381 w 12192000"/>
              <a:gd name="connsiteY6" fmla="*/ 6858001 h 6858001"/>
              <a:gd name="connsiteX7" fmla="*/ 0 w 12192000"/>
              <a:gd name="connsiteY7" fmla="*/ 6858001 h 6858001"/>
              <a:gd name="connsiteX8" fmla="*/ 0 w 12192000"/>
              <a:gd name="connsiteY8" fmla="*/ 17397 h 6858001"/>
              <a:gd name="connsiteX9" fmla="*/ 343305 w 12192000"/>
              <a:gd name="connsiteY9" fmla="*/ 99967 h 6858001"/>
              <a:gd name="connsiteX10" fmla="*/ 4581144 w 12192000"/>
              <a:gd name="connsiteY10" fmla="*/ 552619 h 6858001"/>
              <a:gd name="connsiteX11" fmla="*/ 8818983 w 12192000"/>
              <a:gd name="connsiteY11" fmla="*/ 9996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1">
                <a:moveTo>
                  <a:pt x="9234622" y="0"/>
                </a:moveTo>
                <a:lnTo>
                  <a:pt x="12192000" y="0"/>
                </a:lnTo>
                <a:lnTo>
                  <a:pt x="12192000" y="6743573"/>
                </a:lnTo>
                <a:lnTo>
                  <a:pt x="11964519" y="6688861"/>
                </a:lnTo>
                <a:cubicBezTo>
                  <a:pt x="10682509" y="6398773"/>
                  <a:pt x="9245022" y="6236208"/>
                  <a:pt x="7726680" y="6236208"/>
                </a:cubicBezTo>
                <a:cubicBezTo>
                  <a:pt x="6039634" y="6236208"/>
                  <a:pt x="4452408" y="6436906"/>
                  <a:pt x="3067365" y="6790232"/>
                </a:cubicBezTo>
                <a:lnTo>
                  <a:pt x="2816381" y="6858001"/>
                </a:lnTo>
                <a:lnTo>
                  <a:pt x="0" y="6858001"/>
                </a:lnTo>
                <a:lnTo>
                  <a:pt x="0" y="17397"/>
                </a:lnTo>
                <a:lnTo>
                  <a:pt x="343305" y="99967"/>
                </a:lnTo>
                <a:cubicBezTo>
                  <a:pt x="1625315" y="390054"/>
                  <a:pt x="3062803" y="552619"/>
                  <a:pt x="4581144" y="552619"/>
                </a:cubicBezTo>
                <a:cubicBezTo>
                  <a:pt x="6099486" y="552619"/>
                  <a:pt x="7536973" y="390054"/>
                  <a:pt x="8818983" y="99967"/>
                </a:cubicBezTo>
                <a:close/>
              </a:path>
            </a:pathLst>
          </a:custGeom>
          <a:pattFill prst="lgCheck">
            <a:fgClr>
              <a:srgbClr val="F2F4F4"/>
            </a:fgClr>
            <a:bgClr>
              <a:srgbClr val="DAE1E1"/>
            </a:bgClr>
          </a:patt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09527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5461" y="3429000"/>
            <a:ext cx="4589793" cy="2311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634" y="1741489"/>
            <a:ext cx="4270247" cy="399853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505170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61" y="1837945"/>
            <a:ext cx="4858223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5461" y="2667762"/>
            <a:ext cx="4858223" cy="356449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3564492"/>
          </a:xfrm>
        </p:spPr>
        <p:txBody>
          <a:bodyPr anchor="ctr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5" y="1837945"/>
            <a:ext cx="487736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ACD9B235-5029-2E41-A4EE-C3C380E2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3C888BBC-97FE-DD45-B5ED-7D101B12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62D8F44E-A7A8-CF42-9027-39FF59A8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64A75B-0A34-AD44-8B0B-C9E27D14E2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62E3C-3705-A34B-B385-9D525B60D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1558977"/>
            <a:ext cx="10201078" cy="467327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3" y="3892044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33C8A15-231C-4FED-B9EE-82932FCFDC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46055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BD402ED-CEB8-496A-AF82-89566D414185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3952042" y="3892043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129729C-CE30-4BC7-A196-FE415BDB7CF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6726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1A99AED-89DE-49AF-90A6-FF0F71124F6B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7073251" y="3892042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4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83AB42-E572-4C69-A400-1F03808C489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3456373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8AF1556D-7A4D-40BF-A604-2259BF2216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456373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2F6E2A9-48A6-41DD-BD08-2F718411438E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096000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DD79050A-8E0E-4DC3-BE0E-BEC23B2369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4109C6B-0CFC-4742-8915-3D2661C4A84B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8735627" y="3891251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38C9D323-C772-4444-97AD-0522C3B286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35627" y="1737003"/>
            <a:ext cx="2480537" cy="2024063"/>
          </a:xfrm>
        </p:spPr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193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3390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41" r:id="rId4"/>
    <p:sldLayoutId id="2147483733" r:id="rId5"/>
    <p:sldLayoutId id="2147483734" r:id="rId6"/>
    <p:sldLayoutId id="2147483735" r:id="rId7"/>
    <p:sldLayoutId id="2147483745" r:id="rId8"/>
    <p:sldLayoutId id="2147483746" r:id="rId9"/>
    <p:sldLayoutId id="2147483748" r:id="rId10"/>
    <p:sldLayoutId id="2147483749" r:id="rId11"/>
    <p:sldLayoutId id="2147483736" r:id="rId12"/>
    <p:sldLayoutId id="2147483737" r:id="rId13"/>
    <p:sldLayoutId id="2147483738" r:id="rId14"/>
    <p:sldLayoutId id="2147483740" r:id="rId15"/>
    <p:sldLayoutId id="2147483742" r:id="rId16"/>
    <p:sldLayoutId id="2147483750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9.xml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12" Type="http://schemas.microsoft.com/office/2007/relationships/diagramDrawing" Target="../diagrams/drawing1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11" Type="http://schemas.openxmlformats.org/officeDocument/2006/relationships/diagramColors" Target="../diagrams/colors19.xml"/><Relationship Id="rId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9.xml"/><Relationship Id="rId4" Type="http://schemas.openxmlformats.org/officeDocument/2006/relationships/diagramLayout" Target="../diagrams/layout18.xml"/><Relationship Id="rId9" Type="http://schemas.openxmlformats.org/officeDocument/2006/relationships/diagramLayout" Target="../diagrams/layout1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13" Type="http://schemas.openxmlformats.org/officeDocument/2006/relationships/diagramData" Target="../diagrams/data22.xml"/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17" Type="http://schemas.microsoft.com/office/2007/relationships/diagramDrawing" Target="../diagrams/drawing22.xml"/><Relationship Id="rId2" Type="http://schemas.openxmlformats.org/officeDocument/2006/relationships/notesSlide" Target="../notesSlides/notesSlide11.xml"/><Relationship Id="rId16" Type="http://schemas.openxmlformats.org/officeDocument/2006/relationships/diagramColors" Target="../diagrams/colors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5" Type="http://schemas.openxmlformats.org/officeDocument/2006/relationships/diagramQuickStyle" Target="../diagrams/quickStyle20.xml"/><Relationship Id="rId15" Type="http://schemas.openxmlformats.org/officeDocument/2006/relationships/diagramQuickStyle" Target="../diagrams/quickStyle22.xml"/><Relationship Id="rId10" Type="http://schemas.openxmlformats.org/officeDocument/2006/relationships/diagramQuickStyle" Target="../diagrams/quickStyle21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Relationship Id="rId14" Type="http://schemas.openxmlformats.org/officeDocument/2006/relationships/diagramLayout" Target="../diagrams/layout2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13" Type="http://schemas.openxmlformats.org/officeDocument/2006/relationships/diagramData" Target="../diagrams/data25.xm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12" Type="http://schemas.microsoft.com/office/2007/relationships/diagramDrawing" Target="../diagrams/drawing24.xml"/><Relationship Id="rId17" Type="http://schemas.microsoft.com/office/2007/relationships/diagramDrawing" Target="../diagrams/drawing25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11" Type="http://schemas.openxmlformats.org/officeDocument/2006/relationships/diagramColors" Target="../diagrams/colors24.xml"/><Relationship Id="rId5" Type="http://schemas.openxmlformats.org/officeDocument/2006/relationships/diagramQuickStyle" Target="../diagrams/quickStyle23.xml"/><Relationship Id="rId15" Type="http://schemas.openxmlformats.org/officeDocument/2006/relationships/diagramQuickStyle" Target="../diagrams/quickStyle25.xml"/><Relationship Id="rId10" Type="http://schemas.openxmlformats.org/officeDocument/2006/relationships/diagramQuickStyle" Target="../diagrams/quickStyle24.xml"/><Relationship Id="rId4" Type="http://schemas.openxmlformats.org/officeDocument/2006/relationships/diagramLayout" Target="../diagrams/layout23.xml"/><Relationship Id="rId9" Type="http://schemas.openxmlformats.org/officeDocument/2006/relationships/diagramLayout" Target="../diagrams/layout24.xml"/><Relationship Id="rId14" Type="http://schemas.openxmlformats.org/officeDocument/2006/relationships/diagramLayout" Target="../diagrams/layout2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7.xml"/><Relationship Id="rId13" Type="http://schemas.openxmlformats.org/officeDocument/2006/relationships/diagramData" Target="../diagrams/data28.xml"/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12" Type="http://schemas.microsoft.com/office/2007/relationships/diagramDrawing" Target="../diagrams/drawing27.xml"/><Relationship Id="rId17" Type="http://schemas.microsoft.com/office/2007/relationships/diagramDrawing" Target="../diagrams/drawing28.xml"/><Relationship Id="rId2" Type="http://schemas.openxmlformats.org/officeDocument/2006/relationships/notesSlide" Target="../notesSlides/notesSlide13.xml"/><Relationship Id="rId16" Type="http://schemas.openxmlformats.org/officeDocument/2006/relationships/diagramColors" Target="../diagrams/colors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11" Type="http://schemas.openxmlformats.org/officeDocument/2006/relationships/diagramColors" Target="../diagrams/colors27.xml"/><Relationship Id="rId5" Type="http://schemas.openxmlformats.org/officeDocument/2006/relationships/diagramQuickStyle" Target="../diagrams/quickStyle26.xml"/><Relationship Id="rId15" Type="http://schemas.openxmlformats.org/officeDocument/2006/relationships/diagramQuickStyle" Target="../diagrams/quickStyle28.xml"/><Relationship Id="rId10" Type="http://schemas.openxmlformats.org/officeDocument/2006/relationships/diagramQuickStyle" Target="../diagrams/quickStyle27.xml"/><Relationship Id="rId4" Type="http://schemas.openxmlformats.org/officeDocument/2006/relationships/diagramLayout" Target="../diagrams/layout26.xml"/><Relationship Id="rId9" Type="http://schemas.openxmlformats.org/officeDocument/2006/relationships/diagramLayout" Target="../diagrams/layout27.xml"/><Relationship Id="rId14" Type="http://schemas.openxmlformats.org/officeDocument/2006/relationships/diagramLayout" Target="../diagrams/layout2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0.xml"/><Relationship Id="rId13" Type="http://schemas.openxmlformats.org/officeDocument/2006/relationships/diagramData" Target="../diagrams/data31.xml"/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12" Type="http://schemas.microsoft.com/office/2007/relationships/diagramDrawing" Target="../diagrams/drawing30.xml"/><Relationship Id="rId17" Type="http://schemas.microsoft.com/office/2007/relationships/diagramDrawing" Target="../diagrams/drawing31.xml"/><Relationship Id="rId2" Type="http://schemas.openxmlformats.org/officeDocument/2006/relationships/notesSlide" Target="../notesSlides/notesSlide14.xml"/><Relationship Id="rId16" Type="http://schemas.openxmlformats.org/officeDocument/2006/relationships/diagramColors" Target="../diagrams/colors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9.xml"/><Relationship Id="rId11" Type="http://schemas.openxmlformats.org/officeDocument/2006/relationships/diagramColors" Target="../diagrams/colors30.xml"/><Relationship Id="rId5" Type="http://schemas.openxmlformats.org/officeDocument/2006/relationships/diagramQuickStyle" Target="../diagrams/quickStyle29.xml"/><Relationship Id="rId15" Type="http://schemas.openxmlformats.org/officeDocument/2006/relationships/diagramQuickStyle" Target="../diagrams/quickStyle31.xml"/><Relationship Id="rId10" Type="http://schemas.openxmlformats.org/officeDocument/2006/relationships/diagramQuickStyle" Target="../diagrams/quickStyle30.xml"/><Relationship Id="rId4" Type="http://schemas.openxmlformats.org/officeDocument/2006/relationships/diagramLayout" Target="../diagrams/layout29.xml"/><Relationship Id="rId9" Type="http://schemas.openxmlformats.org/officeDocument/2006/relationships/diagramLayout" Target="../diagrams/layout30.xml"/><Relationship Id="rId14" Type="http://schemas.openxmlformats.org/officeDocument/2006/relationships/diagramLayout" Target="../diagrams/layout3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pexels.com/photo/question-marks-on-paper-crafts-5428833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2.xml"/><Relationship Id="rId5" Type="http://schemas.openxmlformats.org/officeDocument/2006/relationships/diagramQuickStyle" Target="../diagrams/quickStyle32.xml"/><Relationship Id="rId4" Type="http://schemas.openxmlformats.org/officeDocument/2006/relationships/diagramLayout" Target="../diagrams/layout3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pexels.com/photo/question-marks-on-paper-crafts-5428833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diagramData" Target="../diagrams/data8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1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6" Type="http://schemas.openxmlformats.org/officeDocument/2006/relationships/diagramColors" Target="../diagrams/colors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Relationship Id="rId14" Type="http://schemas.openxmlformats.org/officeDocument/2006/relationships/diagramLayout" Target="../diagrams/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pexels.com/photo/question-marks-on-paper-crafts-5428833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8B0EFC6-5A9E-B54C-ABB4-A013046ACD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lv-LV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lv-LV" dirty="0"/>
              <a:t>Ieva Upesleja</a:t>
            </a:r>
            <a:r>
              <a:rPr lang="en-GB" dirty="0"/>
              <a:t>, </a:t>
            </a:r>
            <a:br>
              <a:rPr lang="en-GB" dirty="0"/>
            </a:br>
            <a:r>
              <a:rPr lang="lv-LV" dirty="0"/>
              <a:t>Programmas «Ģimenei draudzīga darbavieta» koordinatore</a:t>
            </a:r>
            <a:endParaRPr lang="en-LV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5F0F37-9C6D-B84E-A4D1-15B38701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380" y="1715678"/>
            <a:ext cx="8375432" cy="1976154"/>
          </a:xfrm>
        </p:spPr>
        <p:txBody>
          <a:bodyPr/>
          <a:lstStyle/>
          <a:p>
            <a:r>
              <a:rPr lang="lv-LV" sz="4000" spc="0" dirty="0"/>
              <a:t>Programma «Ģimenei draudzīga darbavieta»</a:t>
            </a:r>
            <a:br>
              <a:rPr lang="lv-LV" sz="4000" spc="0" dirty="0"/>
            </a:br>
            <a:br>
              <a:rPr lang="lv-LV" sz="4000" spc="0" dirty="0"/>
            </a:br>
            <a:r>
              <a:rPr lang="lv-LV" sz="4000" spc="0" dirty="0"/>
              <a:t>INFORMATĪVAIS SEMINĀRS GRANTA SAŅĒMĒJIEM</a:t>
            </a:r>
            <a:br>
              <a:rPr lang="lv-LV" sz="4000" spc="0" dirty="0"/>
            </a:br>
            <a:r>
              <a:rPr lang="lv-LV" sz="4000" spc="0" dirty="0"/>
              <a:t>2022. gada 10. JŪNIJĀ</a:t>
            </a:r>
            <a:endParaRPr lang="en-LV" sz="4000" spc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0233E-3DDC-1642-9FF5-F985DE3C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83689-46ED-B342-A88D-E34065E8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</a:t>
            </a:fld>
            <a:endParaRPr lang="en-LV"/>
          </a:p>
        </p:txBody>
      </p:sp>
      <p:pic>
        <p:nvPicPr>
          <p:cNvPr id="9" name="Attēls 8">
            <a:extLst>
              <a:ext uri="{FF2B5EF4-FFF2-40B4-BE49-F238E27FC236}">
                <a16:creationId xmlns:a16="http://schemas.microsoft.com/office/drawing/2014/main" id="{4CD7588A-4E4A-B432-2FDD-918E2B836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0814" y="1361163"/>
            <a:ext cx="1521185" cy="152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55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32" y="435399"/>
            <a:ext cx="6435051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109883"/>
              </p:ext>
            </p:extLst>
          </p:nvPr>
        </p:nvGraphicFramePr>
        <p:xfrm>
          <a:off x="1914524" y="2296236"/>
          <a:ext cx="8732508" cy="2148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7888371"/>
              </p:ext>
            </p:extLst>
          </p:nvPr>
        </p:nvGraphicFramePr>
        <p:xfrm>
          <a:off x="1089140" y="4673555"/>
          <a:ext cx="10242546" cy="1657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414238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5" y="435399"/>
            <a:ext cx="6333536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IV</a:t>
            </a:r>
            <a:br>
              <a:rPr lang="lv-LV" dirty="0"/>
            </a:b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9011" y="6297905"/>
            <a:ext cx="2753746" cy="323968"/>
          </a:xfrm>
        </p:spPr>
        <p:txBody>
          <a:bodyPr/>
          <a:lstStyle/>
          <a:p>
            <a:r>
              <a:rPr lang="lv-LV" dirty="0"/>
              <a:t>10/06/2022</a:t>
            </a:r>
            <a:endParaRPr lang="en-LV" dirty="0"/>
          </a:p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400831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/>
        </p:nvGraphicFramePr>
        <p:xfrm>
          <a:off x="974727" y="326167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/>
        </p:nvGraphicFramePr>
        <p:xfrm>
          <a:off x="974727" y="5052768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827688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9" y="435399"/>
            <a:ext cx="6711885" cy="1365148"/>
          </a:xfrm>
        </p:spPr>
        <p:txBody>
          <a:bodyPr>
            <a:normAutofit/>
          </a:bodyPr>
          <a:lstStyle/>
          <a:p>
            <a:r>
              <a:rPr lang="lv-LV" dirty="0"/>
              <a:t>Granta saņēmējs: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884905"/>
              </p:ext>
            </p:extLst>
          </p:nvPr>
        </p:nvGraphicFramePr>
        <p:xfrm>
          <a:off x="663333" y="233775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3778187"/>
              </p:ext>
            </p:extLst>
          </p:nvPr>
        </p:nvGraphicFramePr>
        <p:xfrm>
          <a:off x="663333" y="366636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598C19D6-E56A-475C-8FA0-FC686EE9A1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0830488"/>
              </p:ext>
            </p:extLst>
          </p:nvPr>
        </p:nvGraphicFramePr>
        <p:xfrm>
          <a:off x="663333" y="499497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188559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9" y="435399"/>
            <a:ext cx="671188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3503335"/>
              </p:ext>
            </p:extLst>
          </p:nvPr>
        </p:nvGraphicFramePr>
        <p:xfrm>
          <a:off x="663333" y="233775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5942799"/>
              </p:ext>
            </p:extLst>
          </p:nvPr>
        </p:nvGraphicFramePr>
        <p:xfrm>
          <a:off x="663333" y="366636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598C19D6-E56A-475C-8FA0-FC686EE9A1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114923"/>
              </p:ext>
            </p:extLst>
          </p:nvPr>
        </p:nvGraphicFramePr>
        <p:xfrm>
          <a:off x="663333" y="499497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629312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8" y="435399"/>
            <a:ext cx="697583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6805395"/>
              </p:ext>
            </p:extLst>
          </p:nvPr>
        </p:nvGraphicFramePr>
        <p:xfrm>
          <a:off x="663333" y="2085975"/>
          <a:ext cx="10865334" cy="1806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5666423"/>
              </p:ext>
            </p:extLst>
          </p:nvPr>
        </p:nvGraphicFramePr>
        <p:xfrm>
          <a:off x="663333" y="3892606"/>
          <a:ext cx="10935632" cy="1203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E919C28B-F149-4915-8FC9-3FF3AE0E1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1013486"/>
              </p:ext>
            </p:extLst>
          </p:nvPr>
        </p:nvGraphicFramePr>
        <p:xfrm>
          <a:off x="1150350" y="5117264"/>
          <a:ext cx="10865334" cy="1305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437246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3476-8F42-427C-ADA0-D941C828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924" y="2122910"/>
            <a:ext cx="4494998" cy="1134640"/>
          </a:xfrm>
        </p:spPr>
        <p:txBody>
          <a:bodyPr l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 b="1" dirty="0"/>
              <a:t>LAIKS JAUTĀJUMIEM</a:t>
            </a:r>
            <a:endParaRPr lang="lv-LV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4B5D-E3BE-4242-86B7-B0D86C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lv-LV" dirty="0"/>
              <a:t>10/06/2022</a:t>
            </a:r>
            <a:endParaRPr lang="en-LV" dirty="0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6D7FD802-7BEB-EAA5-9FDF-DBCA8388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7" cy="2311026"/>
          </a:xfrm>
        </p:spPr>
        <p:txBody>
          <a:bodyPr lIns="108000"/>
          <a:lstStyle/>
          <a:p>
            <a:pPr marL="0" indent="0">
              <a:buNone/>
            </a:pPr>
            <a:r>
              <a:rPr lang="lv-LV" sz="1800" dirty="0"/>
              <a:t>Par </a:t>
            </a:r>
            <a:r>
              <a:rPr lang="lv-LV" dirty="0"/>
              <a:t>i</a:t>
            </a:r>
            <a:r>
              <a:rPr lang="lv-LV" sz="1800" dirty="0"/>
              <a:t>zmaksu </a:t>
            </a:r>
            <a:r>
              <a:rPr lang="lv-LV" sz="1800" dirty="0" err="1"/>
              <a:t>attiecināmību</a:t>
            </a:r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E063-B5D3-48B2-98A2-2C9EB418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D4EB5-33E2-4F6D-9437-433D6E6A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C19BB808-219E-9441-9CD5-6E582F9AE2E3}" type="slidenum">
              <a:rPr lang="en-LV" smtClean="0"/>
              <a:pPr>
                <a:lnSpc>
                  <a:spcPct val="90000"/>
                </a:lnSpc>
                <a:spcAft>
                  <a:spcPts val="600"/>
                </a:spcAft>
              </a:pPr>
              <a:t>15</a:t>
            </a:fld>
            <a:endParaRPr lang="en-LV"/>
          </a:p>
        </p:txBody>
      </p:sp>
      <p:pic>
        <p:nvPicPr>
          <p:cNvPr id="1028" name="Picture 4" descr="Free Question Marks on Paper Crafts Stock Photo">
            <a:extLst>
              <a:ext uri="{FF2B5EF4-FFF2-40B4-BE49-F238E27FC236}">
                <a16:creationId xmlns:a16="http://schemas.microsoft.com/office/drawing/2014/main" id="{E82BA092-6B04-4060-BEEC-0C04D41688C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1" r="1" b="1741"/>
          <a:stretch/>
        </p:blipFill>
        <p:spPr bwMode="auto">
          <a:xfrm>
            <a:off x="-1175" y="-9718"/>
            <a:ext cx="5094288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Datuma vietturis 2">
            <a:extLst>
              <a:ext uri="{FF2B5EF4-FFF2-40B4-BE49-F238E27FC236}">
                <a16:creationId xmlns:a16="http://schemas.microsoft.com/office/drawing/2014/main" id="{DEEDC45A-984B-46CB-ABD6-D8408756DC26}"/>
              </a:ext>
            </a:extLst>
          </p:cNvPr>
          <p:cNvSpPr txBox="1">
            <a:spLocks/>
          </p:cNvSpPr>
          <p:nvPr/>
        </p:nvSpPr>
        <p:spPr>
          <a:xfrm>
            <a:off x="5230422" y="6253150"/>
            <a:ext cx="432315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7C93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900" dirty="0"/>
              <a:t>Photo by </a:t>
            </a:r>
            <a:r>
              <a:rPr lang="lv-LV" sz="900" dirty="0" err="1"/>
              <a:t>Olya</a:t>
            </a:r>
            <a:r>
              <a:rPr lang="lv-LV" sz="900" dirty="0"/>
              <a:t> </a:t>
            </a:r>
            <a:r>
              <a:rPr lang="lv-LV" sz="900" dirty="0" err="1"/>
              <a:t>Kobruseva</a:t>
            </a:r>
            <a:r>
              <a:rPr lang="en-US" sz="900" dirty="0"/>
              <a:t> from </a:t>
            </a:r>
            <a:r>
              <a:rPr lang="en-US" sz="900" b="1" dirty="0">
                <a:hlinkClick r:id="rId4"/>
              </a:rPr>
              <a:t>Pexels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712935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Noslēguma pārskats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</a:t>
            </a:r>
            <a:r>
              <a:rPr lang="en-US" dirty="0"/>
              <a:t>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9091333"/>
              </p:ext>
            </p:extLst>
          </p:nvPr>
        </p:nvGraphicFramePr>
        <p:xfrm>
          <a:off x="650449" y="999241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4045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3476-8F42-427C-ADA0-D941C828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924" y="2122910"/>
            <a:ext cx="4494998" cy="1134640"/>
          </a:xfrm>
        </p:spPr>
        <p:txBody>
          <a:bodyPr l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 b="1" dirty="0"/>
              <a:t>LAIKS JAUTĀJUMIEM</a:t>
            </a:r>
            <a:endParaRPr lang="lv-LV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4B5D-E3BE-4242-86B7-B0D86C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lv-LV" dirty="0"/>
              <a:t>10/06/2022</a:t>
            </a:r>
            <a:endParaRPr lang="en-LV" dirty="0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6D7FD802-7BEB-EAA5-9FDF-DBCA8388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7" cy="2311026"/>
          </a:xfrm>
        </p:spPr>
        <p:txBody>
          <a:bodyPr lIns="108000"/>
          <a:lstStyle/>
          <a:p>
            <a:pPr marL="0" indent="0">
              <a:buNone/>
            </a:pPr>
            <a:r>
              <a:rPr lang="lv-LV" sz="1800" dirty="0"/>
              <a:t>Par projekta pārskatiem</a:t>
            </a:r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E063-B5D3-48B2-98A2-2C9EB418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D4EB5-33E2-4F6D-9437-433D6E6A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C19BB808-219E-9441-9CD5-6E582F9AE2E3}" type="slidenum">
              <a:rPr lang="en-LV" smtClean="0"/>
              <a:pPr>
                <a:lnSpc>
                  <a:spcPct val="90000"/>
                </a:lnSpc>
                <a:spcAft>
                  <a:spcPts val="600"/>
                </a:spcAft>
              </a:pPr>
              <a:t>17</a:t>
            </a:fld>
            <a:endParaRPr lang="en-LV"/>
          </a:p>
        </p:txBody>
      </p:sp>
      <p:pic>
        <p:nvPicPr>
          <p:cNvPr id="1028" name="Picture 4" descr="Free Question Marks on Paper Crafts Stock Photo">
            <a:extLst>
              <a:ext uri="{FF2B5EF4-FFF2-40B4-BE49-F238E27FC236}">
                <a16:creationId xmlns:a16="http://schemas.microsoft.com/office/drawing/2014/main" id="{E82BA092-6B04-4060-BEEC-0C04D41688C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1" r="1" b="1741"/>
          <a:stretch/>
        </p:blipFill>
        <p:spPr bwMode="auto">
          <a:xfrm>
            <a:off x="-1175" y="-9718"/>
            <a:ext cx="5094288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Datuma vietturis 2">
            <a:extLst>
              <a:ext uri="{FF2B5EF4-FFF2-40B4-BE49-F238E27FC236}">
                <a16:creationId xmlns:a16="http://schemas.microsoft.com/office/drawing/2014/main" id="{DEEDC45A-984B-46CB-ABD6-D8408756DC26}"/>
              </a:ext>
            </a:extLst>
          </p:cNvPr>
          <p:cNvSpPr txBox="1">
            <a:spLocks/>
          </p:cNvSpPr>
          <p:nvPr/>
        </p:nvSpPr>
        <p:spPr>
          <a:xfrm>
            <a:off x="5230422" y="6253150"/>
            <a:ext cx="432315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7C93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900" dirty="0"/>
              <a:t>Photo by </a:t>
            </a:r>
            <a:r>
              <a:rPr lang="lv-LV" sz="900" dirty="0" err="1"/>
              <a:t>Olya</a:t>
            </a:r>
            <a:r>
              <a:rPr lang="lv-LV" sz="900" dirty="0"/>
              <a:t> </a:t>
            </a:r>
            <a:r>
              <a:rPr lang="lv-LV" sz="900" dirty="0" err="1"/>
              <a:t>Kobruseva</a:t>
            </a:r>
            <a:r>
              <a:rPr lang="en-US" sz="900" dirty="0"/>
              <a:t> from </a:t>
            </a:r>
            <a:r>
              <a:rPr lang="en-US" sz="900" b="1" dirty="0">
                <a:hlinkClick r:id="rId4"/>
              </a:rPr>
              <a:t>Pexels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560916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2536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Informācija par projekta publicitāti,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2950936"/>
              </p:ext>
            </p:extLst>
          </p:nvPr>
        </p:nvGraphicFramePr>
        <p:xfrm>
          <a:off x="633167" y="1046906"/>
          <a:ext cx="10925666" cy="5045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83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834" y="240846"/>
            <a:ext cx="683854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Fizisko personu datu un </a:t>
            </a:r>
            <a:r>
              <a:rPr lang="lv-LV" dirty="0" err="1"/>
              <a:t>sensitīvās</a:t>
            </a:r>
            <a:r>
              <a:rPr lang="lv-LV" dirty="0"/>
              <a:t> informācijas drošība, 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DF3C8B7-0591-4E5A-B10B-F321A8DB9DA8}"/>
              </a:ext>
            </a:extLst>
          </p:cNvPr>
          <p:cNvSpPr txBox="1">
            <a:spLocks/>
          </p:cNvSpPr>
          <p:nvPr/>
        </p:nvSpPr>
        <p:spPr bwMode="auto">
          <a:xfrm>
            <a:off x="-244783" y="1901583"/>
            <a:ext cx="11887200" cy="3054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endParaRPr lang="lv-LV" dirty="0">
              <a:solidFill>
                <a:schemeClr val="accent2"/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Puses apņemas nodrošināt Projekta ietvaros iegūto fizisko personu datu un </a:t>
            </a:r>
            <a:r>
              <a:rPr lang="lv-LV" b="1" dirty="0" err="1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sensitīvās</a:t>
            </a: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 informācijas drošību un aizsardzību atbilstoši normatīvajos aktos noteiktajām prasībām.</a:t>
            </a:r>
            <a:endParaRPr lang="lv-LV" sz="1800" i="1" dirty="0">
              <a:solidFill>
                <a:schemeClr val="accent2"/>
              </a:solidFill>
              <a:latin typeface="+mn-lt"/>
              <a:ea typeface="Verdana" panose="020B0604030504040204" pitchFamily="34" charset="0"/>
            </a:endParaRPr>
          </a:p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Abas puses – Fonds un projekta īstenotājs – atbildīgas par savu darbību atbilstību Fizisko personu datu apstrādes likuma normām</a:t>
            </a:r>
          </a:p>
        </p:txBody>
      </p:sp>
    </p:spTree>
    <p:extLst>
      <p:ext uri="{BB962C8B-B14F-4D97-AF65-F5344CB8AC3E}">
        <p14:creationId xmlns:p14="http://schemas.microsoft.com/office/powerpoint/2010/main" val="344429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308" y="323625"/>
            <a:ext cx="7670203" cy="1086809"/>
          </a:xfrm>
        </p:spPr>
        <p:txBody>
          <a:bodyPr/>
          <a:lstStyle/>
          <a:p>
            <a:r>
              <a:rPr lang="lv-LV">
                <a:solidFill>
                  <a:schemeClr val="accent5">
                    <a:lumMod val="50000"/>
                  </a:schemeClr>
                </a:solidFill>
              </a:rPr>
              <a:t>Prezentācijas saturs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092071"/>
              </p:ext>
            </p:extLst>
          </p:nvPr>
        </p:nvGraphicFramePr>
        <p:xfrm>
          <a:off x="2156387" y="1893345"/>
          <a:ext cx="7879225" cy="4112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660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" y="235374"/>
            <a:ext cx="7105650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Fizisko personu datu un </a:t>
            </a:r>
            <a:r>
              <a:rPr lang="lv-LV" dirty="0" err="1"/>
              <a:t>sensitīvās</a:t>
            </a:r>
            <a:r>
              <a:rPr lang="lv-LV" dirty="0"/>
              <a:t> informācijas drošība, 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/>
          <a:p>
            <a:r>
              <a:rPr lang="lv-LV" dirty="0"/>
              <a:t>10/06/</a:t>
            </a:r>
            <a:r>
              <a:rPr lang="en-US" dirty="0"/>
              <a:t>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DF3C8B7-0591-4E5A-B10B-F321A8DB9DA8}"/>
              </a:ext>
            </a:extLst>
          </p:cNvPr>
          <p:cNvSpPr txBox="1">
            <a:spLocks/>
          </p:cNvSpPr>
          <p:nvPr/>
        </p:nvSpPr>
        <p:spPr bwMode="auto">
          <a:xfrm>
            <a:off x="152400" y="2050626"/>
            <a:ext cx="11887200" cy="4202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Projekta īstenotājam jānodrošina, ka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No datu subjekta, kas tiek fotografēts vai filmēts, tiek saņemta iepriekšēja rakstiska piekrišana</a:t>
            </a:r>
            <a:r>
              <a:rPr lang="lv-LV" sz="1800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tā filmēšanai vai fotografēšanai un šo materiālu publiskošanai/publicēšanai;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Ja fotografēts vai filmēts tiek publiskā pasākumā, pirms ieejas attiecīgā pasākumā tiek nodrošināta pārskatāma informācija pasākuma dalībniekiem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par to, ka piedaloties attiecīgajā pasākumā, viņi var tikt fotografēti un filmēti, kā arī, ka minētie materiāli var tikt izmantoti publiskošanai/publicēšanai;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Projekta īstenotājam ir pienākums pēc Fonda pieprasījuma nekavējoties iesniegt saņemtās piekrišanas vai pierādījumus par pasākuma dalībnieku atbilstošu informēšanu</a:t>
            </a:r>
            <a:endParaRPr lang="lv-LV" sz="1800" b="1" i="1" dirty="0">
              <a:solidFill>
                <a:schemeClr val="accent2"/>
              </a:solidFill>
              <a:latin typeface="+mn-lt"/>
              <a:ea typeface="Verdana" panose="020B0604030504040204" pitchFamily="34" charset="0"/>
            </a:endParaRPr>
          </a:p>
          <a:p>
            <a:pPr marL="914400" lvl="2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lv-LV" sz="12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551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0E38-542A-BF46-8379-D40FB84C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V" dirty="0"/>
              <a:t>Paldies par uzmanību!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04DF7-583C-2B4A-B6E2-FB7BD3BA1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0527" y="2800046"/>
            <a:ext cx="7729729" cy="1079161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www.sif.gov.lv</a:t>
            </a:r>
          </a:p>
          <a:p>
            <a:r>
              <a:rPr lang="en-GB" dirty="0"/>
              <a:t>Seko mums </a:t>
            </a:r>
            <a:endParaRPr lang="lv-LV" dirty="0"/>
          </a:p>
          <a:p>
            <a:r>
              <a:rPr lang="lv-LV" dirty="0"/>
              <a:t>            </a:t>
            </a:r>
            <a:r>
              <a:rPr lang="en-GB" dirty="0"/>
              <a:t>@SIFlv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857624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Granta projekta finansējums, 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84671"/>
              </p:ext>
            </p:extLst>
          </p:nvPr>
        </p:nvGraphicFramePr>
        <p:xfrm>
          <a:off x="953993" y="2628900"/>
          <a:ext cx="10242546" cy="1060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144058"/>
              </p:ext>
            </p:extLst>
          </p:nvPr>
        </p:nvGraphicFramePr>
        <p:xfrm>
          <a:off x="953993" y="4016310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534761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Granta projekta finansējums, 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019568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0783095"/>
              </p:ext>
            </p:extLst>
          </p:nvPr>
        </p:nvGraphicFramePr>
        <p:xfrm>
          <a:off x="953993" y="305428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3194218"/>
              </p:ext>
            </p:extLst>
          </p:nvPr>
        </p:nvGraphicFramePr>
        <p:xfrm>
          <a:off x="953993" y="469343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55241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Granta projekta finansējums, III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036350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536754"/>
              </p:ext>
            </p:extLst>
          </p:nvPr>
        </p:nvGraphicFramePr>
        <p:xfrm>
          <a:off x="953993" y="3076842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2434336"/>
              </p:ext>
            </p:extLst>
          </p:nvPr>
        </p:nvGraphicFramePr>
        <p:xfrm>
          <a:off x="953993" y="469343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29903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IV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4906384"/>
              </p:ext>
            </p:extLst>
          </p:nvPr>
        </p:nvGraphicFramePr>
        <p:xfrm>
          <a:off x="953993" y="2714943"/>
          <a:ext cx="10242546" cy="1222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876139"/>
              </p:ext>
            </p:extLst>
          </p:nvPr>
        </p:nvGraphicFramePr>
        <p:xfrm>
          <a:off x="974727" y="3861866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F99A498-EBE7-46FB-9892-9F000C0359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490942"/>
              </p:ext>
            </p:extLst>
          </p:nvPr>
        </p:nvGraphicFramePr>
        <p:xfrm>
          <a:off x="1665402" y="4236581"/>
          <a:ext cx="8861196" cy="1417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92206">
                  <a:extLst>
                    <a:ext uri="{9D8B030D-6E8A-4147-A177-3AD203B41FA5}">
                      <a16:colId xmlns:a16="http://schemas.microsoft.com/office/drawing/2014/main" val="4072954685"/>
                    </a:ext>
                  </a:extLst>
                </a:gridCol>
                <a:gridCol w="5768990">
                  <a:extLst>
                    <a:ext uri="{9D8B030D-6E8A-4147-A177-3AD203B41FA5}">
                      <a16:colId xmlns:a16="http://schemas.microsoft.com/office/drawing/2014/main" val="1892317622"/>
                    </a:ext>
                  </a:extLst>
                </a:gridCol>
              </a:tblGrid>
              <a:tr h="232667">
                <a:tc gridSpan="2">
                  <a:txBody>
                    <a:bodyPr/>
                    <a:lstStyle/>
                    <a:p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</a:rPr>
                        <a:t>Konts, kurā ir veicams noslēguma maksājums (aizpilda tikai pie Noslēguma pārskata):</a:t>
                      </a:r>
                      <a:endParaRPr lang="lv-LV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023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Konta numurs (IBAN)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861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Banka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573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SWIFT kods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471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78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3476-8F42-427C-ADA0-D941C828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924" y="2122910"/>
            <a:ext cx="4494998" cy="1134640"/>
          </a:xfrm>
        </p:spPr>
        <p:txBody>
          <a:bodyPr l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 b="1" dirty="0"/>
              <a:t>LAIKS JAUTĀJUMIEM</a:t>
            </a:r>
            <a:endParaRPr lang="lv-LV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4B5D-E3BE-4242-86B7-B0D86C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 anchor="ctr">
            <a:normAutofit/>
          </a:bodyPr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6D7FD802-7BEB-EAA5-9FDF-DBCA8388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7" cy="2311026"/>
          </a:xfrm>
        </p:spPr>
        <p:txBody>
          <a:bodyPr lIns="108000"/>
          <a:lstStyle/>
          <a:p>
            <a:pPr marL="0" indent="0">
              <a:buNone/>
            </a:pPr>
            <a:r>
              <a:rPr lang="lv-LV" sz="1800" dirty="0"/>
              <a:t>Par projekta finansējumu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E063-B5D3-48B2-98A2-2C9EB418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D4EB5-33E2-4F6D-9437-433D6E6A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C19BB808-219E-9441-9CD5-6E582F9AE2E3}" type="slidenum">
              <a:rPr lang="en-LV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LV"/>
          </a:p>
        </p:txBody>
      </p:sp>
      <p:pic>
        <p:nvPicPr>
          <p:cNvPr id="1028" name="Picture 4" descr="Free Question Marks on Paper Crafts Stock Photo">
            <a:extLst>
              <a:ext uri="{FF2B5EF4-FFF2-40B4-BE49-F238E27FC236}">
                <a16:creationId xmlns:a16="http://schemas.microsoft.com/office/drawing/2014/main" id="{E82BA092-6B04-4060-BEEC-0C04D41688C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1" r="1" b="1741"/>
          <a:stretch/>
        </p:blipFill>
        <p:spPr bwMode="auto">
          <a:xfrm>
            <a:off x="-1175" y="-9718"/>
            <a:ext cx="5094288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Datuma vietturis 2">
            <a:extLst>
              <a:ext uri="{FF2B5EF4-FFF2-40B4-BE49-F238E27FC236}">
                <a16:creationId xmlns:a16="http://schemas.microsoft.com/office/drawing/2014/main" id="{DEEDC45A-984B-46CB-ABD6-D8408756DC26}"/>
              </a:ext>
            </a:extLst>
          </p:cNvPr>
          <p:cNvSpPr txBox="1">
            <a:spLocks/>
          </p:cNvSpPr>
          <p:nvPr/>
        </p:nvSpPr>
        <p:spPr>
          <a:xfrm>
            <a:off x="5230422" y="6253150"/>
            <a:ext cx="432315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7C93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900" dirty="0"/>
              <a:t>Photo by </a:t>
            </a:r>
            <a:r>
              <a:rPr lang="lv-LV" sz="900" dirty="0" err="1"/>
              <a:t>Olya</a:t>
            </a:r>
            <a:r>
              <a:rPr lang="lv-LV" sz="900" dirty="0"/>
              <a:t> </a:t>
            </a:r>
            <a:r>
              <a:rPr lang="lv-LV" sz="900" dirty="0" err="1"/>
              <a:t>Kobruseva</a:t>
            </a:r>
            <a:r>
              <a:rPr lang="en-US" sz="900" dirty="0"/>
              <a:t> from </a:t>
            </a:r>
            <a:r>
              <a:rPr lang="en-US" sz="900" b="1" dirty="0">
                <a:hlinkClick r:id="rId4"/>
              </a:rPr>
              <a:t>Pexels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7679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Attiecināmas izmaksas, 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10/06/2022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404082"/>
              </p:ext>
            </p:extLst>
          </p:nvPr>
        </p:nvGraphicFramePr>
        <p:xfrm>
          <a:off x="663333" y="2539613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471314"/>
              </p:ext>
            </p:extLst>
          </p:nvPr>
        </p:nvGraphicFramePr>
        <p:xfrm>
          <a:off x="1127436" y="4318387"/>
          <a:ext cx="10242546" cy="1677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79589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32" y="435399"/>
            <a:ext cx="6575668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80235"/>
              </p:ext>
            </p:extLst>
          </p:nvPr>
        </p:nvGraphicFramePr>
        <p:xfrm>
          <a:off x="1006232" y="2375078"/>
          <a:ext cx="11007051" cy="1908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066299"/>
              </p:ext>
            </p:extLst>
          </p:nvPr>
        </p:nvGraphicFramePr>
        <p:xfrm>
          <a:off x="1317740" y="4595391"/>
          <a:ext cx="10242546" cy="1657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0370126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BEFF0"/>
      </a:lt2>
      <a:accent1>
        <a:srgbClr val="262626"/>
      </a:accent1>
      <a:accent2>
        <a:srgbClr val="800024"/>
      </a:accent2>
      <a:accent3>
        <a:srgbClr val="9CAFAF"/>
      </a:accent3>
      <a:accent4>
        <a:srgbClr val="DAE1E1"/>
      </a:accent4>
      <a:accent5>
        <a:srgbClr val="CFD9DB"/>
      </a:accent5>
      <a:accent6>
        <a:srgbClr val="A0988C"/>
      </a:accent6>
      <a:hlink>
        <a:srgbClr val="FFB2C8"/>
      </a:hlink>
      <a:folHlink>
        <a:srgbClr val="FFB2C8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F_GDD_Template" id="{0A2504CB-092A-BF49-8D87-54A742001EB0}" vid="{1F79517A-3B9E-B248-B156-B09BA257E4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2803</TotalTime>
  <Words>1088</Words>
  <Application>Microsoft Office PowerPoint</Application>
  <PresentationFormat>Platekrāna</PresentationFormat>
  <Paragraphs>184</Paragraphs>
  <Slides>21</Slides>
  <Notes>21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21</vt:i4>
      </vt:variant>
    </vt:vector>
  </HeadingPairs>
  <TitlesOfParts>
    <vt:vector size="26" baseType="lpstr">
      <vt:lpstr>Arial</vt:lpstr>
      <vt:lpstr>Calibri</vt:lpstr>
      <vt:lpstr>Urdu Typesetting</vt:lpstr>
      <vt:lpstr>Verdana</vt:lpstr>
      <vt:lpstr>Parcel</vt:lpstr>
      <vt:lpstr>Programma «Ģimenei draudzīga darbavieta»  INFORMATĪVAIS SEMINĀRS GRANTA SAŅĒMĒJIEM 2022. gada 10. JŪNIJĀ</vt:lpstr>
      <vt:lpstr>Prezentācijas saturs</vt:lpstr>
      <vt:lpstr>Granta projekta finansējums, I</vt:lpstr>
      <vt:lpstr>Granta projekta finansējums, II</vt:lpstr>
      <vt:lpstr>Granta projekta finansējums, III</vt:lpstr>
      <vt:lpstr>Projekta finansējums, IV</vt:lpstr>
      <vt:lpstr>LAIKS JAUTĀJUMIEM</vt:lpstr>
      <vt:lpstr>Attiecināmas izmaksas, I </vt:lpstr>
      <vt:lpstr>Attiecināmas izmaksas, II </vt:lpstr>
      <vt:lpstr>Attiecināmas izmaksas, III </vt:lpstr>
      <vt:lpstr>Attiecināmas izmaksas, IV </vt:lpstr>
      <vt:lpstr>Granta saņēmējs: </vt:lpstr>
      <vt:lpstr>Neattiecināmas izmaksas, I </vt:lpstr>
      <vt:lpstr>Neattiecināmas izmaksas, II </vt:lpstr>
      <vt:lpstr>LAIKS JAUTĀJUMIEM</vt:lpstr>
      <vt:lpstr>Noslēguma pārskats </vt:lpstr>
      <vt:lpstr>LAIKS JAUTĀJUMIEM</vt:lpstr>
      <vt:lpstr>Informācija par projekta publicitāti, I </vt:lpstr>
      <vt:lpstr>Fizisko personu datu un sensitīvās informācijas drošība, I</vt:lpstr>
      <vt:lpstr>Fizisko personu datu un sensitīvās informācijas drošība, II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Sabiedrības integrācijas fonds</dc:title>
  <dc:creator>Elīna Blekte</dc:creator>
  <cp:lastModifiedBy>Ieva Upesleja</cp:lastModifiedBy>
  <cp:revision>103</cp:revision>
  <dcterms:created xsi:type="dcterms:W3CDTF">2021-05-20T18:00:25Z</dcterms:created>
  <dcterms:modified xsi:type="dcterms:W3CDTF">2022-09-14T11:37:48Z</dcterms:modified>
</cp:coreProperties>
</file>