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19"/>
  </p:notesMasterIdLst>
  <p:sldIdLst>
    <p:sldId id="267" r:id="rId5"/>
    <p:sldId id="372" r:id="rId6"/>
    <p:sldId id="257" r:id="rId7"/>
    <p:sldId id="365" r:id="rId8"/>
    <p:sldId id="373" r:id="rId9"/>
    <p:sldId id="331" r:id="rId10"/>
    <p:sldId id="386" r:id="rId11"/>
    <p:sldId id="387" r:id="rId12"/>
    <p:sldId id="388" r:id="rId13"/>
    <p:sldId id="379" r:id="rId14"/>
    <p:sldId id="380" r:id="rId15"/>
    <p:sldId id="368" r:id="rId16"/>
    <p:sldId id="366"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257"/>
            <p14:sldId id="365"/>
            <p14:sldId id="373"/>
            <p14:sldId id="331"/>
            <p14:sldId id="386"/>
            <p14:sldId id="387"/>
            <p14:sldId id="388"/>
            <p14:sldId id="379"/>
            <p14:sldId id="380"/>
            <p14:sldId id="368"/>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24"/>
    <a:srgbClr val="92D050"/>
    <a:srgbClr val="DCDFDE"/>
    <a:srgbClr val="A80000"/>
    <a:srgbClr val="ED8B77"/>
    <a:srgbClr val="EA0043"/>
    <a:srgbClr val="E60042"/>
    <a:srgbClr val="FF054C"/>
    <a:srgbClr val="E86B52"/>
    <a:srgbClr val="E0B3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2D2156-42EB-442A-912D-88E97568757D}" v="23" dt="2023-02-15T11:24:41.9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66" autoAdjust="0"/>
    <p:restoredTop sz="81055" autoAdjust="0"/>
  </p:normalViewPr>
  <p:slideViewPr>
    <p:cSldViewPr snapToGrid="0">
      <p:cViewPr varScale="1">
        <p:scale>
          <a:sx n="90" d="100"/>
          <a:sy n="90" d="100"/>
        </p:scale>
        <p:origin x="1164" y="96"/>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A22351C0-78A8-421B-917C-E6152A1DBCBC}"/>
    <pc:docChg chg="undo custSel addSld delSld modSld sldOrd modSection">
      <pc:chgData name="Kristīne Ozola" userId="1f6f266a-80f9-49b0-aad1-3edc2c01781b" providerId="ADAL" clId="{A22351C0-78A8-421B-917C-E6152A1DBCBC}" dt="2023-02-13T11:08:20.511" v="783" actId="20577"/>
      <pc:docMkLst>
        <pc:docMk/>
      </pc:docMkLst>
      <pc:sldChg chg="modSp mod">
        <pc:chgData name="Kristīne Ozola" userId="1f6f266a-80f9-49b0-aad1-3edc2c01781b" providerId="ADAL" clId="{A22351C0-78A8-421B-917C-E6152A1DBCBC}" dt="2023-02-13T10:54:17.568" v="765" actId="20577"/>
        <pc:sldMkLst>
          <pc:docMk/>
          <pc:sldMk cId="3140550482" sldId="267"/>
        </pc:sldMkLst>
        <pc:spChg chg="mod">
          <ac:chgData name="Kristīne Ozola" userId="1f6f266a-80f9-49b0-aad1-3edc2c01781b" providerId="ADAL" clId="{A22351C0-78A8-421B-917C-E6152A1DBCBC}" dt="2023-02-13T10:54:17.568" v="765" actId="20577"/>
          <ac:spMkLst>
            <pc:docMk/>
            <pc:sldMk cId="3140550482" sldId="267"/>
            <ac:spMk id="2" creationId="{88B0EFC6-5A9E-B54C-ABB4-A013046ACD30}"/>
          </ac:spMkLst>
        </pc:spChg>
      </pc:sldChg>
      <pc:sldChg chg="modSp mod">
        <pc:chgData name="Kristīne Ozola" userId="1f6f266a-80f9-49b0-aad1-3edc2c01781b" providerId="ADAL" clId="{A22351C0-78A8-421B-917C-E6152A1DBCBC}" dt="2023-02-13T11:08:20.511" v="783" actId="20577"/>
        <pc:sldMkLst>
          <pc:docMk/>
          <pc:sldMk cId="2470691541" sldId="366"/>
        </pc:sldMkLst>
        <pc:spChg chg="mod">
          <ac:chgData name="Kristīne Ozola" userId="1f6f266a-80f9-49b0-aad1-3edc2c01781b" providerId="ADAL" clId="{A22351C0-78A8-421B-917C-E6152A1DBCBC}" dt="2023-02-13T11:08:20.511" v="783" actId="20577"/>
          <ac:spMkLst>
            <pc:docMk/>
            <pc:sldMk cId="2470691541" sldId="366"/>
            <ac:spMk id="16" creationId="{EB8B6125-DC5F-49DD-A90F-B6FE133C7A0A}"/>
          </ac:spMkLst>
        </pc:spChg>
      </pc:sldChg>
      <pc:sldChg chg="modSp del mod">
        <pc:chgData name="Kristīne Ozola" userId="1f6f266a-80f9-49b0-aad1-3edc2c01781b" providerId="ADAL" clId="{A22351C0-78A8-421B-917C-E6152A1DBCBC}" dt="2023-02-10T09:02:20.271" v="733" actId="47"/>
        <pc:sldMkLst>
          <pc:docMk/>
          <pc:sldMk cId="3046785533" sldId="375"/>
        </pc:sldMkLst>
        <pc:spChg chg="mod">
          <ac:chgData name="Kristīne Ozola" userId="1f6f266a-80f9-49b0-aad1-3edc2c01781b" providerId="ADAL" clId="{A22351C0-78A8-421B-917C-E6152A1DBCBC}" dt="2023-02-10T07:51:29.282" v="28" actId="20577"/>
          <ac:spMkLst>
            <pc:docMk/>
            <pc:sldMk cId="3046785533" sldId="375"/>
            <ac:spMk id="2" creationId="{C190232F-C768-4C11-A3E1-82D56D5D9DD8}"/>
          </ac:spMkLst>
        </pc:spChg>
        <pc:graphicFrameChg chg="mod">
          <ac:chgData name="Kristīne Ozola" userId="1f6f266a-80f9-49b0-aad1-3edc2c01781b" providerId="ADAL" clId="{A22351C0-78A8-421B-917C-E6152A1DBCBC}" dt="2023-02-10T07:53:26.342" v="66" actId="20578"/>
          <ac:graphicFrameMkLst>
            <pc:docMk/>
            <pc:sldMk cId="3046785533" sldId="375"/>
            <ac:graphicFrameMk id="6" creationId="{C485870D-0154-411C-BE72-B70E00097B52}"/>
          </ac:graphicFrameMkLst>
        </pc:graphicFrameChg>
      </pc:sldChg>
      <pc:sldChg chg="del">
        <pc:chgData name="Kristīne Ozola" userId="1f6f266a-80f9-49b0-aad1-3edc2c01781b" providerId="ADAL" clId="{A22351C0-78A8-421B-917C-E6152A1DBCBC}" dt="2023-02-10T09:02:21.698" v="734" actId="47"/>
        <pc:sldMkLst>
          <pc:docMk/>
          <pc:sldMk cId="2352383618" sldId="378"/>
        </pc:sldMkLst>
      </pc:sldChg>
      <pc:sldChg chg="modSp del">
        <pc:chgData name="Kristīne Ozola" userId="1f6f266a-80f9-49b0-aad1-3edc2c01781b" providerId="ADAL" clId="{A22351C0-78A8-421B-917C-E6152A1DBCBC}" dt="2023-02-10T09:02:22.811" v="735" actId="47"/>
        <pc:sldMkLst>
          <pc:docMk/>
          <pc:sldMk cId="2770650217" sldId="381"/>
        </pc:sldMkLst>
        <pc:graphicFrameChg chg="mod">
          <ac:chgData name="Kristīne Ozola" userId="1f6f266a-80f9-49b0-aad1-3edc2c01781b" providerId="ADAL" clId="{A22351C0-78A8-421B-917C-E6152A1DBCBC}" dt="2023-02-10T08:02:14.279" v="205"/>
          <ac:graphicFrameMkLst>
            <pc:docMk/>
            <pc:sldMk cId="2770650217" sldId="381"/>
            <ac:graphicFrameMk id="9" creationId="{8E09C96B-19F7-C846-E876-74B8B6D3A27D}"/>
          </ac:graphicFrameMkLst>
        </pc:graphicFrameChg>
      </pc:sldChg>
      <pc:sldChg chg="addSp delSp modSp add del mod ord modNotesTx">
        <pc:chgData name="Kristīne Ozola" userId="1f6f266a-80f9-49b0-aad1-3edc2c01781b" providerId="ADAL" clId="{A22351C0-78A8-421B-917C-E6152A1DBCBC}" dt="2023-02-10T09:01:16.044" v="570" actId="113"/>
        <pc:sldMkLst>
          <pc:docMk/>
          <pc:sldMk cId="1667671080" sldId="387"/>
        </pc:sldMkLst>
        <pc:spChg chg="add del">
          <ac:chgData name="Kristīne Ozola" userId="1f6f266a-80f9-49b0-aad1-3edc2c01781b" providerId="ADAL" clId="{A22351C0-78A8-421B-917C-E6152A1DBCBC}" dt="2023-02-10T07:53:42.979" v="69" actId="22"/>
          <ac:spMkLst>
            <pc:docMk/>
            <pc:sldMk cId="1667671080" sldId="387"/>
            <ac:spMk id="3" creationId="{CC37A71A-D66A-019C-F24D-FD3C3C8FD176}"/>
          </ac:spMkLst>
        </pc:spChg>
        <pc:spChg chg="mod">
          <ac:chgData name="Kristīne Ozola" userId="1f6f266a-80f9-49b0-aad1-3edc2c01781b" providerId="ADAL" clId="{A22351C0-78A8-421B-917C-E6152A1DBCBC}" dt="2023-02-10T08:00:59.301" v="176" actId="115"/>
          <ac:spMkLst>
            <pc:docMk/>
            <pc:sldMk cId="1667671080" sldId="387"/>
            <ac:spMk id="8" creationId="{A95ACA99-C33D-49EE-8277-FE0BE74D2871}"/>
          </ac:spMkLst>
        </pc:spChg>
        <pc:spChg chg="mod">
          <ac:chgData name="Kristīne Ozola" userId="1f6f266a-80f9-49b0-aad1-3edc2c01781b" providerId="ADAL" clId="{A22351C0-78A8-421B-917C-E6152A1DBCBC}" dt="2023-02-10T08:41:08.373" v="260" actId="113"/>
          <ac:spMkLst>
            <pc:docMk/>
            <pc:sldMk cId="1667671080" sldId="387"/>
            <ac:spMk id="17" creationId="{29C249FD-0448-4D51-A61E-EB2B2B939289}"/>
          </ac:spMkLst>
        </pc:spChg>
      </pc:sldChg>
      <pc:sldChg chg="new del">
        <pc:chgData name="Kristīne Ozola" userId="1f6f266a-80f9-49b0-aad1-3edc2c01781b" providerId="ADAL" clId="{A22351C0-78A8-421B-917C-E6152A1DBCBC}" dt="2023-02-10T07:52:59.559" v="30" actId="2696"/>
        <pc:sldMkLst>
          <pc:docMk/>
          <pc:sldMk cId="4105045408" sldId="387"/>
        </pc:sldMkLst>
      </pc:sldChg>
      <pc:sldChg chg="modSp add mod modNotesTx">
        <pc:chgData name="Kristīne Ozola" userId="1f6f266a-80f9-49b0-aad1-3edc2c01781b" providerId="ADAL" clId="{A22351C0-78A8-421B-917C-E6152A1DBCBC}" dt="2023-02-10T09:02:16.817" v="732" actId="20577"/>
        <pc:sldMkLst>
          <pc:docMk/>
          <pc:sldMk cId="1463957573" sldId="388"/>
        </pc:sldMkLst>
        <pc:spChg chg="mod">
          <ac:chgData name="Kristīne Ozola" userId="1f6f266a-80f9-49b0-aad1-3edc2c01781b" providerId="ADAL" clId="{A22351C0-78A8-421B-917C-E6152A1DBCBC}" dt="2023-02-10T08:01:14.467" v="194" actId="27636"/>
          <ac:spMkLst>
            <pc:docMk/>
            <pc:sldMk cId="1463957573" sldId="388"/>
            <ac:spMk id="8" creationId="{A95ACA99-C33D-49EE-8277-FE0BE74D2871}"/>
          </ac:spMkLst>
        </pc:spChg>
        <pc:spChg chg="mod">
          <ac:chgData name="Kristīne Ozola" userId="1f6f266a-80f9-49b0-aad1-3edc2c01781b" providerId="ADAL" clId="{A22351C0-78A8-421B-917C-E6152A1DBCBC}" dt="2023-02-10T08:42:46.549" v="261" actId="1076"/>
          <ac:spMkLst>
            <pc:docMk/>
            <pc:sldMk cId="1463957573" sldId="388"/>
            <ac:spMk id="17" creationId="{29C249FD-0448-4D51-A61E-EB2B2B939289}"/>
          </ac:spMkLst>
        </pc:spChg>
      </pc:sldChg>
    </pc:docChg>
  </pc:docChgLst>
  <pc:docChgLst>
    <pc:chgData name="Kristīne Ozola" userId="1f6f266a-80f9-49b0-aad1-3edc2c01781b" providerId="ADAL" clId="{922D2156-42EB-442A-912D-88E97568757D}"/>
    <pc:docChg chg="undo custSel modSld">
      <pc:chgData name="Kristīne Ozola" userId="1f6f266a-80f9-49b0-aad1-3edc2c01781b" providerId="ADAL" clId="{922D2156-42EB-442A-912D-88E97568757D}" dt="2023-02-15T11:24:41.947" v="517" actId="478"/>
      <pc:docMkLst>
        <pc:docMk/>
      </pc:docMkLst>
      <pc:sldChg chg="modSp mod">
        <pc:chgData name="Kristīne Ozola" userId="1f6f266a-80f9-49b0-aad1-3edc2c01781b" providerId="ADAL" clId="{922D2156-42EB-442A-912D-88E97568757D}" dt="2023-02-08T11:23:35.815" v="28" actId="207"/>
        <pc:sldMkLst>
          <pc:docMk/>
          <pc:sldMk cId="1827413646" sldId="257"/>
        </pc:sldMkLst>
        <pc:graphicFrameChg chg="mod modGraphic">
          <ac:chgData name="Kristīne Ozola" userId="1f6f266a-80f9-49b0-aad1-3edc2c01781b" providerId="ADAL" clId="{922D2156-42EB-442A-912D-88E97568757D}" dt="2023-02-08T11:23:35.815" v="28" actId="207"/>
          <ac:graphicFrameMkLst>
            <pc:docMk/>
            <pc:sldMk cId="1827413646" sldId="257"/>
            <ac:graphicFrameMk id="16" creationId="{C5912010-243A-4A55-A365-4AB01E79BF0C}"/>
          </ac:graphicFrameMkLst>
        </pc:graphicFrameChg>
      </pc:sldChg>
      <pc:sldChg chg="modSp mod">
        <pc:chgData name="Kristīne Ozola" userId="1f6f266a-80f9-49b0-aad1-3edc2c01781b" providerId="ADAL" clId="{922D2156-42EB-442A-912D-88E97568757D}" dt="2023-02-08T12:55:56.491" v="494" actId="20577"/>
        <pc:sldMkLst>
          <pc:docMk/>
          <pc:sldMk cId="3140550482" sldId="267"/>
        </pc:sldMkLst>
        <pc:spChg chg="mod">
          <ac:chgData name="Kristīne Ozola" userId="1f6f266a-80f9-49b0-aad1-3edc2c01781b" providerId="ADAL" clId="{922D2156-42EB-442A-912D-88E97568757D}" dt="2023-02-08T12:55:56.491" v="494" actId="20577"/>
          <ac:spMkLst>
            <pc:docMk/>
            <pc:sldMk cId="3140550482" sldId="267"/>
            <ac:spMk id="2" creationId="{88B0EFC6-5A9E-B54C-ABB4-A013046ACD30}"/>
          </ac:spMkLst>
        </pc:spChg>
      </pc:sldChg>
      <pc:sldChg chg="modSp">
        <pc:chgData name="Kristīne Ozola" userId="1f6f266a-80f9-49b0-aad1-3edc2c01781b" providerId="ADAL" clId="{922D2156-42EB-442A-912D-88E97568757D}" dt="2023-02-15T11:24:31.133" v="516" actId="20577"/>
        <pc:sldMkLst>
          <pc:docMk/>
          <pc:sldMk cId="3518186977" sldId="331"/>
        </pc:sldMkLst>
        <pc:graphicFrameChg chg="mod">
          <ac:chgData name="Kristīne Ozola" userId="1f6f266a-80f9-49b0-aad1-3edc2c01781b" providerId="ADAL" clId="{922D2156-42EB-442A-912D-88E97568757D}" dt="2023-02-15T11:24:31.133" v="516" actId="20577"/>
          <ac:graphicFrameMkLst>
            <pc:docMk/>
            <pc:sldMk cId="3518186977" sldId="331"/>
            <ac:graphicFrameMk id="9" creationId="{DF7EA562-1554-4846-9DE4-2966FAE7EF59}"/>
          </ac:graphicFrameMkLst>
        </pc:graphicFrameChg>
      </pc:sldChg>
      <pc:sldChg chg="modSp mod">
        <pc:chgData name="Kristīne Ozola" userId="1f6f266a-80f9-49b0-aad1-3edc2c01781b" providerId="ADAL" clId="{922D2156-42EB-442A-912D-88E97568757D}" dt="2023-02-08T11:23:42.278" v="29" actId="207"/>
        <pc:sldMkLst>
          <pc:docMk/>
          <pc:sldMk cId="4048025618" sldId="365"/>
        </pc:sldMkLst>
        <pc:spChg chg="mod">
          <ac:chgData name="Kristīne Ozola" userId="1f6f266a-80f9-49b0-aad1-3edc2c01781b" providerId="ADAL" clId="{922D2156-42EB-442A-912D-88E97568757D}" dt="2023-02-08T11:22:18.848" v="23" actId="1076"/>
          <ac:spMkLst>
            <pc:docMk/>
            <pc:sldMk cId="4048025618" sldId="365"/>
            <ac:spMk id="7" creationId="{FD7A5C54-AE5C-4D70-9DF8-B8B82F1429F8}"/>
          </ac:spMkLst>
        </pc:spChg>
        <pc:spChg chg="mod">
          <ac:chgData name="Kristīne Ozola" userId="1f6f266a-80f9-49b0-aad1-3edc2c01781b" providerId="ADAL" clId="{922D2156-42EB-442A-912D-88E97568757D}" dt="2023-02-08T11:23:42.278" v="29" actId="207"/>
          <ac:spMkLst>
            <pc:docMk/>
            <pc:sldMk cId="4048025618" sldId="365"/>
            <ac:spMk id="8" creationId="{268CC4CA-753F-4346-A1EA-9F6D18CC3C24}"/>
          </ac:spMkLst>
        </pc:spChg>
      </pc:sldChg>
      <pc:sldChg chg="modSp mod">
        <pc:chgData name="Kristīne Ozola" userId="1f6f266a-80f9-49b0-aad1-3edc2c01781b" providerId="ADAL" clId="{922D2156-42EB-442A-912D-88E97568757D}" dt="2023-02-08T11:35:20.379" v="410" actId="1076"/>
        <pc:sldMkLst>
          <pc:docMk/>
          <pc:sldMk cId="2470691541" sldId="366"/>
        </pc:sldMkLst>
        <pc:spChg chg="mod">
          <ac:chgData name="Kristīne Ozola" userId="1f6f266a-80f9-49b0-aad1-3edc2c01781b" providerId="ADAL" clId="{922D2156-42EB-442A-912D-88E97568757D}" dt="2023-02-08T11:34:03.200" v="400" actId="207"/>
          <ac:spMkLst>
            <pc:docMk/>
            <pc:sldMk cId="2470691541" sldId="366"/>
            <ac:spMk id="12" creationId="{4612C6BA-D2EF-4E46-89B0-B4465AC9CF76}"/>
          </ac:spMkLst>
        </pc:spChg>
        <pc:spChg chg="mod">
          <ac:chgData name="Kristīne Ozola" userId="1f6f266a-80f9-49b0-aad1-3edc2c01781b" providerId="ADAL" clId="{922D2156-42EB-442A-912D-88E97568757D}" dt="2023-02-08T11:34:24.744" v="403" actId="207"/>
          <ac:spMkLst>
            <pc:docMk/>
            <pc:sldMk cId="2470691541" sldId="366"/>
            <ac:spMk id="15" creationId="{184FD6F7-F416-4805-AA50-36167293484D}"/>
          </ac:spMkLst>
        </pc:spChg>
        <pc:spChg chg="mod">
          <ac:chgData name="Kristīne Ozola" userId="1f6f266a-80f9-49b0-aad1-3edc2c01781b" providerId="ADAL" clId="{922D2156-42EB-442A-912D-88E97568757D}" dt="2023-02-08T11:34:37.972" v="405" actId="207"/>
          <ac:spMkLst>
            <pc:docMk/>
            <pc:sldMk cId="2470691541" sldId="366"/>
            <ac:spMk id="16" creationId="{EB8B6125-DC5F-49DD-A90F-B6FE133C7A0A}"/>
          </ac:spMkLst>
        </pc:spChg>
        <pc:spChg chg="mod">
          <ac:chgData name="Kristīne Ozola" userId="1f6f266a-80f9-49b0-aad1-3edc2c01781b" providerId="ADAL" clId="{922D2156-42EB-442A-912D-88E97568757D}" dt="2023-02-08T11:35:20.379" v="410" actId="1076"/>
          <ac:spMkLst>
            <pc:docMk/>
            <pc:sldMk cId="2470691541" sldId="366"/>
            <ac:spMk id="17" creationId="{F301EF54-85F1-4260-BF7B-B451A1234435}"/>
          </ac:spMkLst>
        </pc:spChg>
        <pc:spChg chg="mod">
          <ac:chgData name="Kristīne Ozola" userId="1f6f266a-80f9-49b0-aad1-3edc2c01781b" providerId="ADAL" clId="{922D2156-42EB-442A-912D-88E97568757D}" dt="2023-02-08T11:34:58.242" v="409" actId="207"/>
          <ac:spMkLst>
            <pc:docMk/>
            <pc:sldMk cId="2470691541" sldId="366"/>
            <ac:spMk id="19" creationId="{720BDF49-4BA1-423B-A50B-56F38FFDCE93}"/>
          </ac:spMkLst>
        </pc:spChg>
        <pc:graphicFrameChg chg="mod modGraphic">
          <ac:chgData name="Kristīne Ozola" userId="1f6f266a-80f9-49b0-aad1-3edc2c01781b" providerId="ADAL" clId="{922D2156-42EB-442A-912D-88E97568757D}" dt="2023-02-08T11:34:53.420" v="408" actId="207"/>
          <ac:graphicFrameMkLst>
            <pc:docMk/>
            <pc:sldMk cId="2470691541" sldId="366"/>
            <ac:graphicFrameMk id="11" creationId="{0661F144-01E6-4CBE-953D-C0A70E98D366}"/>
          </ac:graphicFrameMkLst>
        </pc:graphicFrameChg>
      </pc:sldChg>
      <pc:sldChg chg="modSp mod modNotesTx">
        <pc:chgData name="Kristīne Ozola" userId="1f6f266a-80f9-49b0-aad1-3edc2c01781b" providerId="ADAL" clId="{922D2156-42EB-442A-912D-88E97568757D}" dt="2023-02-15T11:24:08.766" v="497" actId="20577"/>
        <pc:sldMkLst>
          <pc:docMk/>
          <pc:sldMk cId="3025912620" sldId="368"/>
        </pc:sldMkLst>
        <pc:graphicFrameChg chg="mod">
          <ac:chgData name="Kristīne Ozola" userId="1f6f266a-80f9-49b0-aad1-3edc2c01781b" providerId="ADAL" clId="{922D2156-42EB-442A-912D-88E97568757D}" dt="2023-02-15T11:24:08.766" v="497" actId="20577"/>
          <ac:graphicFrameMkLst>
            <pc:docMk/>
            <pc:sldMk cId="3025912620" sldId="368"/>
            <ac:graphicFrameMk id="19" creationId="{F7786787-F5D8-478D-AB75-F9DE63B120F0}"/>
          </ac:graphicFrameMkLst>
        </pc:graphicFrameChg>
      </pc:sldChg>
      <pc:sldChg chg="modSp mod">
        <pc:chgData name="Kristīne Ozola" userId="1f6f266a-80f9-49b0-aad1-3edc2c01781b" providerId="ADAL" clId="{922D2156-42EB-442A-912D-88E97568757D}" dt="2023-02-15T11:24:41.947" v="517" actId="478"/>
        <pc:sldMkLst>
          <pc:docMk/>
          <pc:sldMk cId="1199582191" sldId="372"/>
        </pc:sldMkLst>
        <pc:graphicFrameChg chg="mod modGraphic">
          <ac:chgData name="Kristīne Ozola" userId="1f6f266a-80f9-49b0-aad1-3edc2c01781b" providerId="ADAL" clId="{922D2156-42EB-442A-912D-88E97568757D}" dt="2023-02-15T11:24:41.947" v="517" actId="478"/>
          <ac:graphicFrameMkLst>
            <pc:docMk/>
            <pc:sldMk cId="1199582191" sldId="372"/>
            <ac:graphicFrameMk id="11" creationId="{852B56A7-A519-45B5-AD46-0A8E81CC2A95}"/>
          </ac:graphicFrameMkLst>
        </pc:graphicFrameChg>
      </pc:sldChg>
      <pc:sldChg chg="modSp mod">
        <pc:chgData name="Kristīne Ozola" userId="1f6f266a-80f9-49b0-aad1-3edc2c01781b" providerId="ADAL" clId="{922D2156-42EB-442A-912D-88E97568757D}" dt="2023-02-08T11:33:06.394" v="393" actId="207"/>
        <pc:sldMkLst>
          <pc:docMk/>
          <pc:sldMk cId="3046785533" sldId="375"/>
        </pc:sldMkLst>
        <pc:graphicFrameChg chg="mod modGraphic">
          <ac:chgData name="Kristīne Ozola" userId="1f6f266a-80f9-49b0-aad1-3edc2c01781b" providerId="ADAL" clId="{922D2156-42EB-442A-912D-88E97568757D}" dt="2023-02-08T11:33:06.394" v="393" actId="207"/>
          <ac:graphicFrameMkLst>
            <pc:docMk/>
            <pc:sldMk cId="3046785533" sldId="375"/>
            <ac:graphicFrameMk id="6" creationId="{C485870D-0154-411C-BE72-B70E00097B52}"/>
          </ac:graphicFrameMkLst>
        </pc:graphicFrameChg>
      </pc:sldChg>
      <pc:sldChg chg="modSp mod">
        <pc:chgData name="Kristīne Ozola" userId="1f6f266a-80f9-49b0-aad1-3edc2c01781b" providerId="ADAL" clId="{922D2156-42EB-442A-912D-88E97568757D}" dt="2023-02-08T11:33:37.956" v="397" actId="207"/>
        <pc:sldMkLst>
          <pc:docMk/>
          <pc:sldMk cId="2352383618" sldId="378"/>
        </pc:sldMkLst>
        <pc:graphicFrameChg chg="mod modGraphic">
          <ac:chgData name="Kristīne Ozola" userId="1f6f266a-80f9-49b0-aad1-3edc2c01781b" providerId="ADAL" clId="{922D2156-42EB-442A-912D-88E97568757D}" dt="2023-02-08T11:33:37.956" v="397" actId="207"/>
          <ac:graphicFrameMkLst>
            <pc:docMk/>
            <pc:sldMk cId="2352383618" sldId="378"/>
            <ac:graphicFrameMk id="6" creationId="{C485870D-0154-411C-BE72-B70E00097B52}"/>
          </ac:graphicFrameMkLst>
        </pc:graphicFrameChg>
      </pc:sldChg>
      <pc:sldChg chg="modSp">
        <pc:chgData name="Kristīne Ozola" userId="1f6f266a-80f9-49b0-aad1-3edc2c01781b" providerId="ADAL" clId="{922D2156-42EB-442A-912D-88E97568757D}" dt="2023-02-08T11:31:50.367" v="382"/>
        <pc:sldMkLst>
          <pc:docMk/>
          <pc:sldMk cId="2829714240" sldId="379"/>
        </pc:sldMkLst>
        <pc:graphicFrameChg chg="mod">
          <ac:chgData name="Kristīne Ozola" userId="1f6f266a-80f9-49b0-aad1-3edc2c01781b" providerId="ADAL" clId="{922D2156-42EB-442A-912D-88E97568757D}" dt="2023-02-08T11:31:50.367" v="382"/>
          <ac:graphicFrameMkLst>
            <pc:docMk/>
            <pc:sldMk cId="2829714240" sldId="379"/>
            <ac:graphicFrameMk id="10" creationId="{8FBBB574-3566-452C-AC93-F57B39210CAF}"/>
          </ac:graphicFrameMkLst>
        </pc:graphicFrameChg>
      </pc:sldChg>
      <pc:sldChg chg="modSp mod">
        <pc:chgData name="Kristīne Ozola" userId="1f6f266a-80f9-49b0-aad1-3edc2c01781b" providerId="ADAL" clId="{922D2156-42EB-442A-912D-88E97568757D}" dt="2023-02-08T12:53:30.014" v="443" actId="20577"/>
        <pc:sldMkLst>
          <pc:docMk/>
          <pc:sldMk cId="2694437744" sldId="380"/>
        </pc:sldMkLst>
        <pc:spChg chg="mod">
          <ac:chgData name="Kristīne Ozola" userId="1f6f266a-80f9-49b0-aad1-3edc2c01781b" providerId="ADAL" clId="{922D2156-42EB-442A-912D-88E97568757D}" dt="2023-02-08T12:53:30.014" v="443" actId="20577"/>
          <ac:spMkLst>
            <pc:docMk/>
            <pc:sldMk cId="2694437744" sldId="380"/>
            <ac:spMk id="17" creationId="{29C249FD-0448-4D51-A61E-EB2B2B939289}"/>
          </ac:spMkLst>
        </pc:spChg>
      </pc:sldChg>
      <pc:sldChg chg="modSp mod">
        <pc:chgData name="Kristīne Ozola" userId="1f6f266a-80f9-49b0-aad1-3edc2c01781b" providerId="ADAL" clId="{922D2156-42EB-442A-912D-88E97568757D}" dt="2023-02-08T11:33:47.779" v="399" actId="207"/>
        <pc:sldMkLst>
          <pc:docMk/>
          <pc:sldMk cId="2770650217" sldId="381"/>
        </pc:sldMkLst>
        <pc:graphicFrameChg chg="mod modGraphic">
          <ac:chgData name="Kristīne Ozola" userId="1f6f266a-80f9-49b0-aad1-3edc2c01781b" providerId="ADAL" clId="{922D2156-42EB-442A-912D-88E97568757D}" dt="2023-02-08T11:33:47.779" v="399" actId="207"/>
          <ac:graphicFrameMkLst>
            <pc:docMk/>
            <pc:sldMk cId="2770650217" sldId="381"/>
            <ac:graphicFrameMk id="9" creationId="{8E09C96B-19F7-C846-E876-74B8B6D3A27D}"/>
          </ac:graphicFrameMkLst>
        </pc:graphicFrameChg>
      </pc:sldChg>
      <pc:sldChg chg="modNotesTx">
        <pc:chgData name="Kristīne Ozola" userId="1f6f266a-80f9-49b0-aad1-3edc2c01781b" providerId="ADAL" clId="{922D2156-42EB-442A-912D-88E97568757D}" dt="2023-02-08T11:28:39.112" v="352" actId="20577"/>
        <pc:sldMkLst>
          <pc:docMk/>
          <pc:sldMk cId="1471941272" sldId="38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g"/></Relationships>
</file>

<file path=ppt/diagrams/_rels/data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ata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g"/></Relationships>
</file>

<file path=ppt/diagrams/_rels/drawing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4" Type="http://schemas.openxmlformats.org/officeDocument/2006/relationships/image" Target="../media/image2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dirty="0"/>
            <a:t>Sekmīgi pabeigts mācību kurss = </a:t>
          </a:r>
          <a:r>
            <a:rPr lang="lv-LV" sz="2000" b="0" kern="1200" dirty="0"/>
            <a:t>apmeklēti</a:t>
          </a:r>
          <a:r>
            <a:rPr lang="lv-LV" sz="2000" b="1" kern="1200" dirty="0"/>
            <a:t> vismaz 85%</a:t>
          </a:r>
          <a:r>
            <a:rPr lang="lv-LV" sz="2000" kern="1200" dirty="0"/>
            <a:t> no projektā plānotā mācību </a:t>
          </a:r>
          <a:r>
            <a:rPr lang="lv-LV" sz="2000" b="1" kern="1200" dirty="0"/>
            <a:t>stundu skaita</a:t>
          </a:r>
          <a:endParaRPr lang="lv-LV" sz="20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Jānodrošina VISC valodas pārbaudījuma organizēšana sekmīgi kursu pabeigušajiem dalībniekiem, sākot ar A2 līmeni</a:t>
          </a:r>
          <a:endParaRPr lang="lv-LV" sz="1800" b="1" u="sng" dirty="0"/>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ctr" defTabSz="800100">
            <a:lnSpc>
              <a:spcPct val="90000"/>
            </a:lnSpc>
            <a:spcBef>
              <a:spcPct val="0"/>
            </a:spcBef>
            <a:spcAft>
              <a:spcPct val="35000"/>
            </a:spcAft>
            <a:buNone/>
          </a:pPr>
          <a:r>
            <a:rPr lang="lv-LV" sz="1800" b="1" kern="1200" dirty="0"/>
            <a:t>Finansējuma saņēmējs ir atbildīgs, par projektā iesaistītā pedagoģiskā personāla atbilstību prasībā</a:t>
          </a:r>
          <a:endParaRPr lang="lv-LV" sz="8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srcRect/>
          <a:stretch>
            <a:fillRect t="-13000" b="-1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dirty="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mn-lt"/>
              <a:ea typeface="Verdana" panose="020B0604030504040204" pitchFamily="34" charset="0"/>
              <a:cs typeface="+mn-cs"/>
            </a:rPr>
            <a:t>Projekta attiecināmās izmaksas atbilst konkursa nolikuma 1.9. apakšpunktā minētajiem nosacījumiem un kopējās izmaksas par vienu kursu vienam dalībniekam ietver mācību pedagogu atlīdzības, mācību telpas, mācību aprīkojuma, valsts valodas prasmju pārbaudījuma (VISC) izmaksas un tml.</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Verdana" panose="020B0604030504040204" pitchFamily="34" charset="0"/>
              <a:ea typeface="Verdana" panose="020B0604030504040204" pitchFamily="34" charset="0"/>
              <a:cs typeface="+mn-cs"/>
            </a:rPr>
            <a:t>Pievienotās vērtības nodoklis ir attiecināmās izmaksas, ja tas nav atgūstams no valsts budžeta atbilstoši attiecīgajiem normatīvajiem aktiem par PVN.</a:t>
          </a: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5E5B4441-23C6-469B-A0E8-5AE3B628055B}" type="pres">
      <dgm:prSet presAssocID="{CEA72EAE-10E0-446C-BD85-1C8E3DF6264B}" presName="linearFlow" presStyleCnt="0">
        <dgm:presLayoutVars>
          <dgm:dir/>
          <dgm:animLvl val="lvl"/>
          <dgm:resizeHandles/>
        </dgm:presLayoutVars>
      </dgm:prSet>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0" presStyleCnt="2" custLinFactNeighborY="-13739"/>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DCF43F14-6045-4F16-94FD-9BDB6BCAAF3D}" type="pres">
      <dgm:prSet presAssocID="{206659B4-5D47-4FD2-93B1-B837F161AB76}" presName="childNode" presStyleLbl="node1" presStyleIdx="0" presStyleCnt="2" custScaleX="154160" custScaleY="110795">
        <dgm:presLayoutVars>
          <dgm:bulletEnabled val="1"/>
        </dgm:presLayoutVars>
      </dgm:prSet>
      <dgm:spPr/>
    </dgm:pt>
    <dgm:pt modelId="{9BAEB608-BA2C-4319-9B17-619DA66D8973}" type="pres">
      <dgm:prSet presAssocID="{206659B4-5D47-4FD2-93B1-B837F161AB76}" presName="parentNode" presStyleLbl="revTx" presStyleIdx="0" presStyleCnt="2">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1" presStyleCnt="2" custLinFactNeighborX="1832" custLinFactNeighborY="-16487"/>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3EB5337F-C1AA-423C-921B-C5ED7886DE3F}" type="pres">
      <dgm:prSet presAssocID="{32E334A3-4F2D-4678-9064-C2C46CE1475A}" presName="childNode" presStyleLbl="node1" presStyleIdx="1" presStyleCnt="2" custScaleX="155080" custScaleY="110795">
        <dgm:presLayoutVars>
          <dgm:bulletEnabled val="1"/>
        </dgm:presLayoutVars>
      </dgm:prSet>
      <dgm:spPr/>
    </dgm:pt>
    <dgm:pt modelId="{E8EDE472-0F6F-4266-8AE5-0253DC699F02}" type="pres">
      <dgm:prSet presAssocID="{32E334A3-4F2D-4678-9064-C2C46CE1475A}" presName="parentNode" presStyleLbl="revTx" presStyleIdx="1" presStyleCnt="2">
        <dgm:presLayoutVars>
          <dgm:chMax val="0"/>
          <dgm:bulletEnabled val="1"/>
        </dgm:presLayoutVars>
      </dgm:prSet>
      <dgm:spPr/>
    </dgm:pt>
  </dgm:ptLst>
  <dgm:cxnLst>
    <dgm:cxn modelId="{AE53052B-63DE-4ACD-AC87-76B22BD628D0}" srcId="{206659B4-5D47-4FD2-93B1-B837F161AB76}" destId="{339F7770-5755-413C-BCB1-6007A88F9F08}" srcOrd="1" destOrd="0" parTransId="{4B6C02BB-3C14-4537-9F5E-A53E348F4AC9}" sibTransId="{F7987E35-9928-4843-A436-914718B62AF2}"/>
    <dgm:cxn modelId="{B2C4232E-608A-4220-AF53-812ECE25C7A9}" type="presOf" srcId="{FA85D008-FD12-4A5A-AAF5-850DEE53B775}" destId="{3EB5337F-C1AA-423C-921B-C5ED7886DE3F}" srcOrd="0" destOrd="0" presId="urn:microsoft.com/office/officeart/2005/8/layout/hList2"/>
    <dgm:cxn modelId="{B4540457-BD8D-42C7-93BE-E963C312053B}" type="presOf" srcId="{CC77675A-3525-4D87-9D1E-B06C33A21227}" destId="{3EB5337F-C1AA-423C-921B-C5ED7886DE3F}" srcOrd="0" destOrd="1" presId="urn:microsoft.com/office/officeart/2005/8/layout/hList2"/>
    <dgm:cxn modelId="{FEA9A183-22F1-432B-BF09-728A59841EB3}" type="presOf" srcId="{339F7770-5755-413C-BCB1-6007A88F9F08}" destId="{DCF43F14-6045-4F16-94FD-9BDB6BCAAF3D}" srcOrd="0" destOrd="1" presId="urn:microsoft.com/office/officeart/2005/8/layout/hList2"/>
    <dgm:cxn modelId="{A24F0287-CF19-4EDE-A70B-4806D9FCCA0C}" srcId="{CEA72EAE-10E0-446C-BD85-1C8E3DF6264B}" destId="{32E334A3-4F2D-4678-9064-C2C46CE1475A}" srcOrd="1" destOrd="0" parTransId="{8C86E5B3-1A72-4FB5-BDF6-3B5E52F8416A}" sibTransId="{8141E8B9-D1C4-4B9C-A607-822CE99B1D18}"/>
    <dgm:cxn modelId="{4393CA94-AF7F-45DF-95D6-E9AC8EA00FB1}" srcId="{CEA72EAE-10E0-446C-BD85-1C8E3DF6264B}" destId="{206659B4-5D47-4FD2-93B1-B837F161AB76}" srcOrd="0" destOrd="0" parTransId="{7E5CDD4D-ADDE-494F-A15D-5F292C03E1DB}" sibTransId="{B2EB06DE-C8C4-4C12-B311-D50CB4952708}"/>
    <dgm:cxn modelId="{8517C3A2-02CD-409B-8DF1-2A972F5107C7}" type="presOf" srcId="{CEA72EAE-10E0-446C-BD85-1C8E3DF6264B}" destId="{5E5B4441-23C6-469B-A0E8-5AE3B628055B}" srcOrd="0" destOrd="0" presId="urn:microsoft.com/office/officeart/2005/8/layout/hList2"/>
    <dgm:cxn modelId="{B10039B5-286C-4327-9CAF-197613D80063}" type="presOf" srcId="{32E334A3-4F2D-4678-9064-C2C46CE1475A}" destId="{E8EDE472-0F6F-4266-8AE5-0253DC699F02}" srcOrd="0" destOrd="0" presId="urn:microsoft.com/office/officeart/2005/8/layout/hList2"/>
    <dgm:cxn modelId="{B1DC64DF-F7C0-4651-877D-120A1B332715}" type="presOf" srcId="{12DA57B7-D7DF-43B8-9F8A-817438C7B277}" destId="{DCF43F14-6045-4F16-94FD-9BDB6BCAAF3D}" srcOrd="0" destOrd="0"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437719FE-6148-4771-9EA2-83932F2786BC}" srcId="{32E334A3-4F2D-4678-9064-C2C46CE1475A}" destId="{FA85D008-FD12-4A5A-AAF5-850DEE53B775}" srcOrd="0" destOrd="0" parTransId="{9B488D5A-C601-4F83-A24E-74BAE378F567}" sibTransId="{23670CB1-F9F2-42AA-B105-7485CDA54A99}"/>
    <dgm:cxn modelId="{FA30EF36-D840-4F8F-B4DD-059783F2E9B6}" type="presParOf" srcId="{5E5B4441-23C6-469B-A0E8-5AE3B628055B}" destId="{43FF6FA6-6AC4-4DBB-9007-5E236764FABA}" srcOrd="0"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1" destOrd="0" presId="urn:microsoft.com/office/officeart/2005/8/layout/hList2"/>
    <dgm:cxn modelId="{08434D64-2922-4973-9F81-FC0F36200799}" type="presParOf" srcId="{5E5B4441-23C6-469B-A0E8-5AE3B628055B}" destId="{32616EA5-4D03-4E77-89B3-E00C0794C1A0}" srcOrd="2"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veidlapu aizpildīšanas pārliecināties, ka</a:t>
          </a:r>
          <a:r>
            <a:rPr lang="lv-LV" b="1" dirty="0">
              <a:solidFill>
                <a:srgbClr val="800024"/>
              </a:solidFill>
            </a:rPr>
            <a:t> atbilstošā 2023.gada projektu pieteikuma veidlapa</a:t>
          </a:r>
          <a:r>
            <a:rPr lang="lv-LV" dirty="0">
              <a:solidFill>
                <a:srgbClr val="800024"/>
              </a:solidFill>
            </a:rPr>
            <a:t> ir lejupielādēta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dirty="0">
              <a:solidFill>
                <a:srgbClr val="800024"/>
              </a:solidFill>
            </a:rPr>
            <a:t>Iesniegt projekta pieteikumu </a:t>
          </a:r>
          <a:r>
            <a:rPr lang="lv-LV" b="1" dirty="0">
              <a:solidFill>
                <a:srgbClr val="800024"/>
              </a:solidFill>
            </a:rPr>
            <a:t>elektroniski</a:t>
          </a:r>
          <a:r>
            <a:rPr lang="lv-LV" dirty="0">
              <a:solidFill>
                <a:srgbClr val="800024"/>
              </a:solidFill>
            </a:rPr>
            <a:t> atbildīgās amatpersonas parakstītu </a:t>
          </a:r>
          <a:r>
            <a:rPr lang="lv-LV" b="1" u="sng" dirty="0">
              <a:solidFill>
                <a:srgbClr val="800024"/>
              </a:solidFill>
            </a:rPr>
            <a:t>līdz 21.02.2023.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 </a:t>
          </a:r>
          <a:r>
            <a:rPr lang="lv-LV" dirty="0">
              <a:solidFill>
                <a:srgbClr val="800024"/>
              </a:solidFill>
            </a:rPr>
            <a:t>(elektroniski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4">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4">
        <dgm:presLayoutVars>
          <dgm:bulletEnabled val="1"/>
        </dgm:presLayoutVars>
      </dgm:prSet>
      <dgm:spPr/>
    </dgm:pt>
    <dgm:pt modelId="{C89BBCAB-32B5-40F7-8C39-2F7C5B37AEB3}" type="pres">
      <dgm:prSet presAssocID="{320E317A-446F-470C-853D-7136C095A41C}" presName="sibTrans" presStyleCnt="0"/>
      <dgm:spPr/>
    </dgm:pt>
    <dgm:pt modelId="{2279846A-CE95-4A96-90C3-A2CF9CE7BC1A}" type="pres">
      <dgm:prSet presAssocID="{10921A8A-3A6C-4030-A044-4466ECA7F57C}" presName="node" presStyleLbl="node1" presStyleIdx="2" presStyleCnt="4">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3" presStyleCnt="4">
        <dgm:presLayoutVars>
          <dgm:bulletEnabled val="1"/>
        </dgm:presLayoutVars>
      </dgm:prSet>
      <dgm:spPr/>
    </dgm:pt>
  </dgm:ptLst>
  <dgm:cxnLst>
    <dgm:cxn modelId="{26EB4707-F7FB-4E11-B313-F8B82B842958}" srcId="{711E4A3F-4D04-4E39-8E2A-8DF5413BFD4A}" destId="{D2E41FA8-0607-4FBA-B00D-E0B8108ABCBC}" srcOrd="3"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2C9287F5-8ED0-400E-B4F1-EE17647E2F06}" srcId="{711E4A3F-4D04-4E39-8E2A-8DF5413BFD4A}" destId="{10921A8A-3A6C-4030-A044-4466ECA7F57C}" srcOrd="2"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146C0791-F099-4712-91EC-D8143A79F850}" type="presParOf" srcId="{D2211DBB-DE06-43F6-B147-8A8CDD29075F}" destId="{2279846A-CE95-4A96-90C3-A2CF9CE7BC1A}" srcOrd="4" destOrd="0" presId="urn:microsoft.com/office/officeart/2005/8/layout/default"/>
    <dgm:cxn modelId="{5C2AD80F-EC86-47A9-9FD9-A9300984AF43}" type="presParOf" srcId="{D2211DBB-DE06-43F6-B147-8A8CDD29075F}" destId="{592777CC-CE65-476F-BE7B-3CFD2807DCC7}" srcOrd="5" destOrd="0" presId="urn:microsoft.com/office/officeart/2005/8/layout/default"/>
    <dgm:cxn modelId="{05FB3621-C5FA-40AB-97A6-951362D50DBA}" type="presParOf" srcId="{D2211DBB-DE06-43F6-B147-8A8CDD29075F}" destId="{9F474041-DDBF-4187-8414-7C9F5A6F514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dirty="0">
              <a:solidFill>
                <a:srgbClr val="800024"/>
              </a:solidFill>
            </a:rPr>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solidFill>
                <a:srgbClr val="800024"/>
              </a:solidFill>
            </a:rPr>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solidFill>
                <a:srgbClr val="800024"/>
              </a:solidFill>
            </a:rPr>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solidFill>
                <a:srgbClr val="800024"/>
              </a:solidFill>
            </a:rPr>
            <a:t>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solidFill>
                <a:srgbClr val="800024"/>
              </a:solidFill>
            </a:rPr>
            <a:t>Noslēguma dokumentācija</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9"/>
      <dgm:spPr/>
    </dgm:pt>
    <dgm:pt modelId="{74E03151-E8F0-4FAD-8ACE-04533493F608}" type="pres">
      <dgm:prSet presAssocID="{772E3464-9951-4390-9D32-3CF202B16F87}" presName="ParentText" presStyleLbl="revTx" presStyleIdx="0" presStyleCnt="5">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9"/>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9"/>
      <dgm:spPr/>
    </dgm:pt>
    <dgm:pt modelId="{B399012C-7FE7-4D91-A430-53351561AE4B}" type="pres">
      <dgm:prSet presAssocID="{5A892EDE-016D-4F29-8B71-51BC02DD9070}" presName="ParentText" presStyleLbl="revTx" presStyleIdx="1" presStyleCnt="5">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9"/>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9"/>
      <dgm:spPr/>
    </dgm:pt>
    <dgm:pt modelId="{1CC637B4-79D8-4715-8416-DD873F35E87B}" type="pres">
      <dgm:prSet presAssocID="{79E94EA6-009D-4031-987E-DE264DF458A5}" presName="ParentText" presStyleLbl="revTx" presStyleIdx="2" presStyleCnt="5">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9"/>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9"/>
      <dgm:spPr/>
    </dgm:pt>
    <dgm:pt modelId="{FA2B2772-084D-465D-B2D7-49F4BB3EDD0A}" type="pres">
      <dgm:prSet presAssocID="{67EEE84F-FE29-43FA-9B18-814C7930F8F5}" presName="ParentText" presStyleLbl="revTx" presStyleIdx="3" presStyleCnt="5">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9"/>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9"/>
      <dgm:spPr/>
    </dgm:pt>
    <dgm:pt modelId="{DA2A44D5-7A9A-4ED9-8024-478E40AFDB87}" type="pres">
      <dgm:prSet presAssocID="{584E5B88-76F1-4123-86DB-E6568FA4D6B8}" presName="ParentText" presStyleLbl="revTx" presStyleIdx="4" presStyleCnt="5">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800" dirty="0">
              <a:latin typeface="Verdana" panose="020B0604030504040204" pitchFamily="34" charset="0"/>
              <a:ea typeface="Verdana" panose="020B0604030504040204" pitchFamily="34" charset="0"/>
            </a:rPr>
            <a:t>Programmas mērķis</a:t>
          </a:r>
        </a:p>
      </dgm:t>
    </dgm:pt>
    <dgm:pt modelId="{7B2F4ED3-ADA6-4397-A10D-7BEFBBA3D901}" type="parTrans" cxnId="{E4932C75-0166-4404-9F4C-327B43A31EAC}">
      <dgm:prSet/>
      <dgm:spPr/>
      <dgm:t>
        <a:bodyPr/>
        <a:lstStyle/>
        <a:p>
          <a:endParaRPr lang="lv-LV" sz="1400"/>
        </a:p>
      </dgm:t>
    </dgm:pt>
    <dgm:pt modelId="{43C564B1-E38B-4201-B3F7-159124E6506E}" type="sibTrans" cxnId="{E4932C75-0166-4404-9F4C-327B43A31EAC}">
      <dgm:prSet custT="1"/>
      <dgm:spPr/>
      <dgm:t>
        <a:bodyPr/>
        <a:lstStyle/>
        <a:p>
          <a:endParaRPr lang="lv-LV" sz="2000"/>
        </a:p>
      </dgm:t>
    </dgm:pt>
    <dgm:pt modelId="{5B8F6123-7B75-4D21-B25B-B1201C32E853}">
      <dgm:prSet phldrT="[Teksts]" custT="1"/>
      <dgm:spPr/>
      <dgm:t>
        <a:bodyPr/>
        <a:lstStyle/>
        <a:p>
          <a:r>
            <a:rPr lang="lv-LV" sz="2800" dirty="0">
              <a:latin typeface="Verdana" panose="020B0604030504040204" pitchFamily="34" charset="0"/>
              <a:ea typeface="Verdana" panose="020B0604030504040204" pitchFamily="34" charset="0"/>
            </a:rPr>
            <a:t>Pamatnosacījumi</a:t>
          </a:r>
        </a:p>
      </dgm:t>
    </dgm:pt>
    <dgm:pt modelId="{CC24AC97-01EA-41AA-9725-7511B07377D9}" type="parTrans" cxnId="{9229BE38-8F55-436B-B6A9-A563D63FC5EF}">
      <dgm:prSet/>
      <dgm:spPr/>
      <dgm:t>
        <a:bodyPr/>
        <a:lstStyle/>
        <a:p>
          <a:endParaRPr lang="lv-LV" sz="1400"/>
        </a:p>
      </dgm:t>
    </dgm:pt>
    <dgm:pt modelId="{D505F19B-54AC-4FE3-BCE3-ADC6F6CEDF2E}" type="sibTrans" cxnId="{9229BE38-8F55-436B-B6A9-A563D63FC5EF}">
      <dgm:prSet custT="1"/>
      <dgm:spPr/>
      <dgm:t>
        <a:bodyPr/>
        <a:lstStyle/>
        <a:p>
          <a:endParaRPr lang="lv-LV" sz="2000"/>
        </a:p>
      </dgm:t>
    </dgm:pt>
    <dgm:pt modelId="{39725474-31E0-45CA-B26B-9CF9678299FF}">
      <dgm:prSet custT="1"/>
      <dgm:spPr/>
      <dgm:t>
        <a:bodyPr/>
        <a:lstStyle/>
        <a:p>
          <a:pPr algn="l"/>
          <a:r>
            <a:rPr lang="lv-LV" sz="2800"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sz="1400"/>
        </a:p>
      </dgm:t>
    </dgm:pt>
    <dgm:pt modelId="{51D2CBA1-D6EC-432F-A397-33BCB387EC0C}" type="sibTrans" cxnId="{00425F05-AB11-4236-BA58-19530777EDBD}">
      <dgm:prSet custT="1"/>
      <dgm:spPr/>
      <dgm:t>
        <a:bodyPr/>
        <a:lstStyle/>
        <a:p>
          <a:endParaRPr lang="lv-LV" sz="2000"/>
        </a:p>
      </dgm:t>
    </dgm:pt>
    <dgm:pt modelId="{F229DA3D-6DFB-4BA5-BCC4-14A37261D5E4}">
      <dgm:prSet custT="1"/>
      <dgm:spPr/>
      <dgm:t>
        <a:bodyPr/>
        <a:lstStyle/>
        <a:p>
          <a:pPr algn="l"/>
          <a:r>
            <a:rPr lang="lv-LV" sz="2800"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sz="1400"/>
        </a:p>
      </dgm:t>
    </dgm:pt>
    <dgm:pt modelId="{16DC10B3-3A9B-4157-8094-CBB96AED20A0}" type="sibTrans" cxnId="{CA7A7E8B-AFAD-4915-B524-B57081EE0B85}">
      <dgm:prSet/>
      <dgm:spPr/>
      <dgm:t>
        <a:bodyPr/>
        <a:lstStyle/>
        <a:p>
          <a:endParaRPr lang="lv-LV" sz="1400"/>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76000F-53CB-4625-A7EB-BD626628E637}" type="pres">
      <dgm:prSet presAssocID="{8CEA7AD4-3039-4070-B98E-77D030D64A55}" presName="FourNodes_1" presStyleLbl="node1" presStyleIdx="0" presStyleCnt="4">
        <dgm:presLayoutVars>
          <dgm:bulletEnabled val="1"/>
        </dgm:presLayoutVars>
      </dgm:prSet>
      <dgm:spPr/>
    </dgm:pt>
    <dgm:pt modelId="{6625A414-81F1-4813-81F9-6E2B9BAD3A3B}" type="pres">
      <dgm:prSet presAssocID="{8CEA7AD4-3039-4070-B98E-77D030D64A55}" presName="FourNodes_2" presStyleLbl="node1" presStyleIdx="1" presStyleCnt="4">
        <dgm:presLayoutVars>
          <dgm:bulletEnabled val="1"/>
        </dgm:presLayoutVars>
      </dgm:prSet>
      <dgm:spPr/>
    </dgm:pt>
    <dgm:pt modelId="{5D23851D-7051-4466-A680-3AFE40F24727}" type="pres">
      <dgm:prSet presAssocID="{8CEA7AD4-3039-4070-B98E-77D030D64A55}" presName="FourNodes_3" presStyleLbl="node1" presStyleIdx="2" presStyleCnt="4">
        <dgm:presLayoutVars>
          <dgm:bulletEnabled val="1"/>
        </dgm:presLayoutVars>
      </dgm:prSet>
      <dgm:spPr/>
    </dgm:pt>
    <dgm:pt modelId="{3034C099-6F61-451F-AE8A-267BF21D3F06}" type="pres">
      <dgm:prSet presAssocID="{8CEA7AD4-3039-4070-B98E-77D030D64A55}" presName="FourNodes_4" presStyleLbl="node1" presStyleIdx="3" presStyleCnt="4">
        <dgm:presLayoutVars>
          <dgm:bulletEnabled val="1"/>
        </dgm:presLayoutVars>
      </dgm:prSet>
      <dgm:spPr/>
    </dgm:pt>
    <dgm:pt modelId="{10271FF9-0916-4F47-AEC1-58332DEC09DD}" type="pres">
      <dgm:prSet presAssocID="{8CEA7AD4-3039-4070-B98E-77D030D64A55}" presName="FourConn_1-2" presStyleLbl="fgAccFollowNode1" presStyleIdx="0" presStyleCnt="3">
        <dgm:presLayoutVars>
          <dgm:bulletEnabled val="1"/>
        </dgm:presLayoutVars>
      </dgm:prSet>
      <dgm:spPr/>
    </dgm:pt>
    <dgm:pt modelId="{1A0F16B4-F024-48F2-A34D-01AA6DD92F12}" type="pres">
      <dgm:prSet presAssocID="{8CEA7AD4-3039-4070-B98E-77D030D64A55}" presName="FourConn_2-3" presStyleLbl="fgAccFollowNode1" presStyleIdx="1" presStyleCnt="3">
        <dgm:presLayoutVars>
          <dgm:bulletEnabled val="1"/>
        </dgm:presLayoutVars>
      </dgm:prSet>
      <dgm:spPr/>
    </dgm:pt>
    <dgm:pt modelId="{C212D5D3-2565-4865-9F2D-CBA595E0B58E}" type="pres">
      <dgm:prSet presAssocID="{8CEA7AD4-3039-4070-B98E-77D030D64A55}" presName="FourConn_3-4" presStyleLbl="fgAccFollowNode1" presStyleIdx="2" presStyleCnt="3">
        <dgm:presLayoutVars>
          <dgm:bulletEnabled val="1"/>
        </dgm:presLayoutVars>
      </dgm:prSet>
      <dgm:spPr/>
    </dgm:pt>
    <dgm:pt modelId="{E41367A6-62AC-4A06-9DAB-3727411AEF2F}" type="pres">
      <dgm:prSet presAssocID="{8CEA7AD4-3039-4070-B98E-77D030D64A55}" presName="FourNodes_1_text" presStyleLbl="node1" presStyleIdx="3" presStyleCnt="4">
        <dgm:presLayoutVars>
          <dgm:bulletEnabled val="1"/>
        </dgm:presLayoutVars>
      </dgm:prSet>
      <dgm:spPr/>
    </dgm:pt>
    <dgm:pt modelId="{A7B7112F-D72D-4039-A233-E749BC331D82}" type="pres">
      <dgm:prSet presAssocID="{8CEA7AD4-3039-4070-B98E-77D030D64A55}" presName="FourNodes_2_text" presStyleLbl="node1" presStyleIdx="3" presStyleCnt="4">
        <dgm:presLayoutVars>
          <dgm:bulletEnabled val="1"/>
        </dgm:presLayoutVars>
      </dgm:prSet>
      <dgm:spPr/>
    </dgm:pt>
    <dgm:pt modelId="{90C42D4B-A2A0-4F1D-BC3B-164BF3F26AB8}" type="pres">
      <dgm:prSet presAssocID="{8CEA7AD4-3039-4070-B98E-77D030D64A55}" presName="FourNodes_3_text" presStyleLbl="node1" presStyleIdx="3" presStyleCnt="4">
        <dgm:presLayoutVars>
          <dgm:bulletEnabled val="1"/>
        </dgm:presLayoutVars>
      </dgm:prSet>
      <dgm:spPr/>
    </dgm:pt>
    <dgm:pt modelId="{8D2B5893-6E36-4481-BB12-DF969BED7E0D}" type="pres">
      <dgm:prSet presAssocID="{8CEA7AD4-3039-4070-B98E-77D030D64A55}" presName="FourNodes_4_text" presStyleLbl="node1" presStyleIdx="3" presStyleCnt="4">
        <dgm:presLayoutVars>
          <dgm:bulletEnabled val="1"/>
        </dgm:presLayoutVars>
      </dgm:prSet>
      <dgm:spPr/>
    </dgm:pt>
  </dgm:ptLst>
  <dgm:cxnLst>
    <dgm:cxn modelId="{99F56900-CF1E-41BB-8666-92CA786411E1}" type="presOf" srcId="{71731C5D-1845-4FCF-8030-990932B1E87A}" destId="{E41367A6-62AC-4A06-9DAB-3727411AEF2F}" srcOrd="1" destOrd="0" presId="urn:microsoft.com/office/officeart/2005/8/layout/vProcess5"/>
    <dgm:cxn modelId="{00425F05-AB11-4236-BA58-19530777EDBD}" srcId="{8CEA7AD4-3039-4070-B98E-77D030D64A55}" destId="{39725474-31E0-45CA-B26B-9CF9678299FF}" srcOrd="2" destOrd="0" parTransId="{1B8EE248-0F30-4E1A-A107-4E70D2144A80}" sibTransId="{51D2CBA1-D6EC-432F-A397-33BCB387EC0C}"/>
    <dgm:cxn modelId="{6B4D010E-E9B9-4BE3-8707-9BD64C7A3E11}" type="presOf" srcId="{F229DA3D-6DFB-4BA5-BCC4-14A37261D5E4}" destId="{8D2B5893-6E36-4481-BB12-DF969BED7E0D}" srcOrd="1" destOrd="0" presId="urn:microsoft.com/office/officeart/2005/8/layout/vProcess5"/>
    <dgm:cxn modelId="{A424C011-788E-434B-ACAB-F6C7BD32A0FC}" type="presOf" srcId="{39725474-31E0-45CA-B26B-9CF9678299FF}" destId="{5D23851D-7051-4466-A680-3AFE40F24727}" srcOrd="0" destOrd="0" presId="urn:microsoft.com/office/officeart/2005/8/layout/vProcess5"/>
    <dgm:cxn modelId="{8922CE18-52DF-4A1C-BF11-72046471C6ED}" type="presOf" srcId="{39725474-31E0-45CA-B26B-9CF9678299FF}" destId="{90C42D4B-A2A0-4F1D-BC3B-164BF3F26AB8}" srcOrd="1" destOrd="0" presId="urn:microsoft.com/office/officeart/2005/8/layout/vProcess5"/>
    <dgm:cxn modelId="{E5FD9329-E12D-44C4-8845-5FFF5588498C}" type="presOf" srcId="{5B8F6123-7B75-4D21-B25B-B1201C32E853}" destId="{A7B7112F-D72D-4039-A233-E749BC331D82}"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E4932C75-0166-4404-9F4C-327B43A31EAC}" srcId="{8CEA7AD4-3039-4070-B98E-77D030D64A55}" destId="{71731C5D-1845-4FCF-8030-990932B1E87A}" srcOrd="0" destOrd="0" parTransId="{7B2F4ED3-ADA6-4397-A10D-7BEFBBA3D901}" sibTransId="{43C564B1-E38B-4201-B3F7-159124E6506E}"/>
    <dgm:cxn modelId="{8CF60659-BD13-48DA-845A-46FE0269D463}" type="presOf" srcId="{5B8F6123-7B75-4D21-B25B-B1201C32E853}" destId="{6625A414-81F1-4813-81F9-6E2B9BAD3A3B}" srcOrd="0" destOrd="0" presId="urn:microsoft.com/office/officeart/2005/8/layout/vProcess5"/>
    <dgm:cxn modelId="{9E8D2E7B-8C05-47BA-98FC-DE593942D39C}" type="presOf" srcId="{F229DA3D-6DFB-4BA5-BCC4-14A37261D5E4}" destId="{3034C099-6F61-451F-AE8A-267BF21D3F06}"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CA7A7E8B-AFAD-4915-B524-B57081EE0B85}" srcId="{8CEA7AD4-3039-4070-B98E-77D030D64A55}" destId="{F229DA3D-6DFB-4BA5-BCC4-14A37261D5E4}" srcOrd="3" destOrd="0" parTransId="{1611F273-0C4F-4FF9-9FD6-A04C32A0F0CA}" sibTransId="{16DC10B3-3A9B-4157-8094-CBB96AED20A0}"/>
    <dgm:cxn modelId="{7B615893-20BB-4448-8E0C-72B104FF761F}" type="presOf" srcId="{51D2CBA1-D6EC-432F-A397-33BCB387EC0C}" destId="{C212D5D3-2565-4865-9F2D-CBA595E0B58E}" srcOrd="0" destOrd="0" presId="urn:microsoft.com/office/officeart/2005/8/layout/vProcess5"/>
    <dgm:cxn modelId="{4D875596-4168-420A-AD8D-88C3973EDEE4}" type="presOf" srcId="{D505F19B-54AC-4FE3-BCE3-ADC6F6CEDF2E}" destId="{1A0F16B4-F024-48F2-A34D-01AA6DD92F12}" srcOrd="0" destOrd="0" presId="urn:microsoft.com/office/officeart/2005/8/layout/vProcess5"/>
    <dgm:cxn modelId="{08380DB7-3E94-4BB8-AE93-CA3AF8764FDF}" type="presOf" srcId="{43C564B1-E38B-4201-B3F7-159124E6506E}" destId="{10271FF9-0916-4F47-AEC1-58332DEC09DD}" srcOrd="0" destOrd="0" presId="urn:microsoft.com/office/officeart/2005/8/layout/vProcess5"/>
    <dgm:cxn modelId="{B0E63CE2-0C8D-4190-9503-2CD4CC038821}" type="presOf" srcId="{71731C5D-1845-4FCF-8030-990932B1E87A}" destId="{DD76000F-53CB-4625-A7EB-BD626628E637}"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24139095-92BE-4776-8BF3-9C4EF91FFB1C}" type="presParOf" srcId="{1396E13A-2A55-4743-955C-BF1E4ED95C6F}" destId="{DD76000F-53CB-4625-A7EB-BD626628E637}" srcOrd="1" destOrd="0" presId="urn:microsoft.com/office/officeart/2005/8/layout/vProcess5"/>
    <dgm:cxn modelId="{B7CF4666-E3EE-42BA-9611-A54381038004}" type="presParOf" srcId="{1396E13A-2A55-4743-955C-BF1E4ED95C6F}" destId="{6625A414-81F1-4813-81F9-6E2B9BAD3A3B}" srcOrd="2" destOrd="0" presId="urn:microsoft.com/office/officeart/2005/8/layout/vProcess5"/>
    <dgm:cxn modelId="{29DF720F-479F-41CF-81D5-A6A0A52F2285}" type="presParOf" srcId="{1396E13A-2A55-4743-955C-BF1E4ED95C6F}" destId="{5D23851D-7051-4466-A680-3AFE40F24727}" srcOrd="3" destOrd="0" presId="urn:microsoft.com/office/officeart/2005/8/layout/vProcess5"/>
    <dgm:cxn modelId="{C036CBD8-F9A2-48D2-A870-8115AA61E310}" type="presParOf" srcId="{1396E13A-2A55-4743-955C-BF1E4ED95C6F}" destId="{3034C099-6F61-451F-AE8A-267BF21D3F06}" srcOrd="4" destOrd="0" presId="urn:microsoft.com/office/officeart/2005/8/layout/vProcess5"/>
    <dgm:cxn modelId="{C3B6BEC7-B47A-467E-8750-CBAA088ACF26}" type="presParOf" srcId="{1396E13A-2A55-4743-955C-BF1E4ED95C6F}" destId="{10271FF9-0916-4F47-AEC1-58332DEC09DD}" srcOrd="5" destOrd="0" presId="urn:microsoft.com/office/officeart/2005/8/layout/vProcess5"/>
    <dgm:cxn modelId="{F831C4E1-C718-44C0-A1F5-F585065A797D}" type="presParOf" srcId="{1396E13A-2A55-4743-955C-BF1E4ED95C6F}" destId="{1A0F16B4-F024-48F2-A34D-01AA6DD92F12}" srcOrd="6" destOrd="0" presId="urn:microsoft.com/office/officeart/2005/8/layout/vProcess5"/>
    <dgm:cxn modelId="{4C434D63-C82F-4082-A49A-8CD7B07066DD}" type="presParOf" srcId="{1396E13A-2A55-4743-955C-BF1E4ED95C6F}" destId="{C212D5D3-2565-4865-9F2D-CBA595E0B58E}" srcOrd="7" destOrd="0" presId="urn:microsoft.com/office/officeart/2005/8/layout/vProcess5"/>
    <dgm:cxn modelId="{87F09109-295B-47F3-B4B5-711734BB1975}" type="presParOf" srcId="{1396E13A-2A55-4743-955C-BF1E4ED95C6F}" destId="{E41367A6-62AC-4A06-9DAB-3727411AEF2F}" srcOrd="8" destOrd="0" presId="urn:microsoft.com/office/officeart/2005/8/layout/vProcess5"/>
    <dgm:cxn modelId="{4CE1136B-BA00-493E-A5B2-CA53AB6FFDFD}" type="presParOf" srcId="{1396E13A-2A55-4743-955C-BF1E4ED95C6F}" destId="{A7B7112F-D72D-4039-A233-E749BC331D82}" srcOrd="9" destOrd="0" presId="urn:microsoft.com/office/officeart/2005/8/layout/vProcess5"/>
    <dgm:cxn modelId="{5E2CD405-E8D0-49F8-A5E6-2CB2E35CB8E9}" type="presParOf" srcId="{1396E13A-2A55-4743-955C-BF1E4ED95C6F}" destId="{90C42D4B-A2A0-4F1D-BC3B-164BF3F26AB8}" srcOrd="10" destOrd="0" presId="urn:microsoft.com/office/officeart/2005/8/layout/vProcess5"/>
    <dgm:cxn modelId="{CD8AEEC9-FE6A-4547-A73B-8863E083E751}" type="presParOf" srcId="{1396E13A-2A55-4743-955C-BF1E4ED95C6F}" destId="{8D2B5893-6E36-4481-BB12-DF969BED7E0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noFill/>
        <a:ln>
          <a:noFill/>
        </a:ln>
      </dgm:spPr>
      <dgm:t>
        <a:bodyPr/>
        <a:lstStyle/>
        <a:p>
          <a:r>
            <a:rPr lang="lv-LV" sz="2800" dirty="0">
              <a:solidFill>
                <a:srgbClr val="800024"/>
              </a:solidFill>
              <a:latin typeface="Verdana" panose="020B0604030504040204" pitchFamily="34" charset="0"/>
              <a:ea typeface="Verdana" panose="020B0604030504040204" pitchFamily="34" charset="0"/>
            </a:rPr>
            <a:t>veicināt latviešu valodas lietojumu Ukrainas civiliedzīvotāju vidū, nodrošinot bezmaksas latviešu valodas mācības, sākot no A1 valodas prasmes līmeņa un atbilstoši sākotnējam valodas prasmes līmenim, pieaugušajiem Ukrainas civiliedzīvotājiem, t.sk. arī nepilngadīgajiem Ukrainas civiliedzīvotājiem ar iegūtu vidējo izglītību, vismaz 120 akadēmisko stundu apmērā, visos Latvijas reģionos</a:t>
          </a:r>
          <a:endParaRPr lang="lv-LV" sz="2800" dirty="0">
            <a:solidFill>
              <a:srgbClr val="800024"/>
            </a:solidFill>
            <a:latin typeface="Verdana" panose="020B0604030504040204" pitchFamily="34" charset="0"/>
            <a:ea typeface="Verdana" panose="020B0604030504040204" pitchFamily="34" charset="0"/>
            <a:cs typeface="+mn-lt"/>
          </a:endParaRP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124121" custScaleY="80240" custLinFactNeighborX="122" custLinFactNeighborY="-24713">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p>
        <a:p>
          <a:pPr>
            <a:lnSpc>
              <a:spcPct val="90000"/>
            </a:lnSpc>
            <a:spcAft>
              <a:spcPct val="35000"/>
            </a:spcAft>
          </a:pPr>
          <a:r>
            <a:rPr lang="lv-LV" sz="1600" b="0" dirty="0">
              <a:latin typeface="Verdana" panose="020B0604030504040204" pitchFamily="34" charset="0"/>
              <a:ea typeface="Verdana" panose="020B0604030504040204" pitchFamily="34" charset="0"/>
            </a:rPr>
            <a:t>Vienam finansējuma saņēmējam nav ierobežots </a:t>
          </a:r>
          <a:r>
            <a:rPr lang="lv-LV" sz="1800" b="0" dirty="0">
              <a:latin typeface="Verdana" panose="020B0604030504040204" pitchFamily="34" charset="0"/>
              <a:ea typeface="Verdana" panose="020B0604030504040204" pitchFamily="34" charset="0"/>
            </a:rPr>
            <a:t>pieejamā finansējuma apmērs</a:t>
          </a:r>
        </a:p>
        <a:p>
          <a:pPr>
            <a:lnSpc>
              <a:spcPct val="90000"/>
            </a:lnSpc>
            <a:spcAft>
              <a:spcPct val="35000"/>
            </a:spcAft>
          </a:pPr>
          <a:endParaRPr lang="lv-LV" sz="1800" b="1" dirty="0">
            <a:latin typeface="Verdana" panose="020B0604030504040204" pitchFamily="34" charset="0"/>
            <a:ea typeface="Verdana" panose="020B0604030504040204" pitchFamily="34" charset="0"/>
          </a:endParaRPr>
        </a:p>
        <a:p>
          <a:pPr>
            <a:lnSpc>
              <a:spcPct val="90000"/>
            </a:lnSpc>
            <a:spcAft>
              <a:spcPct val="35000"/>
            </a:spcAft>
          </a:pPr>
          <a:endParaRPr lang="lv-LV" sz="1000" dirty="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01.03.2023.</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30.06.2023.</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800" b="1" kern="1200" dirty="0">
              <a:solidFill>
                <a:prstClr val="white"/>
              </a:solidFill>
              <a:latin typeface="Verdana" panose="020B0604030504040204" pitchFamily="34" charset="0"/>
              <a:ea typeface="Verdana" panose="020B0604030504040204" pitchFamily="34" charset="0"/>
              <a:cs typeface="+mn-cs"/>
            </a:rPr>
            <a:t>Finansējums tiek aprēķināts, balstoties uz dalībnieku skaitu un faktiski apmeklētajām mācību stundām </a:t>
          </a:r>
        </a:p>
        <a:p>
          <a:pPr>
            <a:lnSpc>
              <a:spcPct val="90000"/>
            </a:lnSpc>
            <a:spcAft>
              <a:spcPct val="35000"/>
            </a:spcAft>
          </a:pPr>
          <a:r>
            <a:rPr lang="lv-LV" altLang="lv-LV" sz="1600" b="0" kern="1200" dirty="0">
              <a:solidFill>
                <a:prstClr val="white"/>
              </a:solidFill>
              <a:latin typeface="Verdana" panose="020B0604030504040204" pitchFamily="34" charset="0"/>
              <a:ea typeface="Verdana" panose="020B0604030504040204" pitchFamily="34" charset="0"/>
              <a:cs typeface="+mn-cs"/>
            </a:rPr>
            <a:t>izmaksas vienam dalībniekam nedrīkst pārsniegt 743,00 EUR. </a:t>
          </a:r>
          <a:endParaRPr lang="lv-LV" sz="1600" b="0" i="0"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ScaleX="128144" custLinFactNeighborX="10213" custLinFactNeighborY="0">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ScaleX="130049" custLinFactNeighborX="10213" custLinFactNeighborY="7232"/>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pieaugušie Ukrainas civiliedzīvotāji, t.sk. arī nepilngadīgie Ukrainas civiliedzīvotāji ar iegūtu vidējo izglītību</a:t>
          </a:r>
          <a:endParaRPr lang="lv-LV" sz="1800" b="1" kern="1200" dirty="0">
            <a:solidFill>
              <a:prstClr val="white"/>
            </a:solidFill>
            <a:latin typeface="Verdana" panose="020B0604030504040204" pitchFamily="34" charset="0"/>
            <a:ea typeface="Verdana" panose="020B0604030504040204" pitchFamily="34" charset="0"/>
            <a:cs typeface="+mn-cs"/>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1" dirty="0"/>
            <a:t>Projekta īstenošanas vieta ir Latvija un mācību kursi mērķa grupai tiek sniegti </a:t>
          </a:r>
          <a:r>
            <a:rPr lang="lv-LV" sz="1800" b="1" u="sng" dirty="0"/>
            <a:t>bez maksas</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marL="0" lvl="0" indent="0" algn="ctr" defTabSz="800100">
            <a:lnSpc>
              <a:spcPct val="90000"/>
            </a:lnSpc>
            <a:spcBef>
              <a:spcPct val="0"/>
            </a:spcBef>
            <a:spcAft>
              <a:spcPct val="35000"/>
            </a:spcAft>
            <a:buNone/>
          </a:pPr>
          <a:r>
            <a:rPr lang="lv-LV" sz="1800" b="0" kern="1200" dirty="0"/>
            <a:t>Projekta ievaros latviešu valodas mācības var nodrošināt </a:t>
          </a:r>
          <a:r>
            <a:rPr lang="lv-LV" sz="1800" b="1" kern="1200" dirty="0"/>
            <a:t>gan klātienē, gan attālināti, gan </a:t>
          </a:r>
          <a:r>
            <a:rPr lang="lv-LV" sz="1800" b="1" kern="1200" dirty="0" err="1"/>
            <a:t>hibrīdmodelī</a:t>
          </a:r>
          <a:endParaRPr lang="lv-LV" sz="800" b="1" kern="1200" dirty="0"/>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NeighborX="919" custLinFactNeighborY="1136">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dgm:spPr>
        <a:blipFill rotWithShape="1">
          <a:blip xmlns:r="http://schemas.openxmlformats.org/officeDocument/2006/relationships" r:embed="rId2"/>
          <a:srcRect/>
          <a:stretch>
            <a:fillRect/>
          </a:stretch>
        </a:blipFill>
      </dgm:spPr>
    </dgm:pt>
    <dgm:pt modelId="{81C6C025-6B4F-4C58-94A5-297F91005511}"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0" custLinFactNeighborY="459"/>
      <dgm:spPr>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dgm:spPr>
    </dgm:pt>
  </dgm:ptLst>
  <dgm:cxnLst>
    <dgm:cxn modelId="{E0A9A511-A515-4238-8B09-E18E70724122}" type="presOf" srcId="{C486CDEE-C062-4CCA-94E8-DA7A8C5B44F9}" destId="{5DC0CF35-797B-4A80-ADED-E508DE255BFC}"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30492D99-E94B-4A39-8224-30CF38BDDFF6}" type="presOf" srcId="{93DE5D49-38F6-41B9-AD16-83CF86342571}" destId="{81C6C025-6B4F-4C58-94A5-297F91005511}" srcOrd="0" destOrd="0" presId="urn:microsoft.com/office/officeart/2005/8/layout/pList2"/>
    <dgm:cxn modelId="{31FDC8E8-8DE6-4BAC-8AE7-56E2D8A32821}" type="presOf" srcId="{14DF1E5E-477F-4F4C-8994-15F46D8E78B7}" destId="{58C0CF54-A8CE-4FB9-AAB9-8A24FD0777D6}" srcOrd="0" destOrd="0" presId="urn:microsoft.com/office/officeart/2005/8/layout/pList2"/>
    <dgm:cxn modelId="{3462C3F4-07D3-4CAC-A7A3-A21570B88FFF}" type="presOf" srcId="{B4BEA8DB-D65E-41DD-8061-E4DA68B0748B}" destId="{932E76DC-1406-48EB-9A1D-AF46F9EBD571}"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C07138FA-6318-49A9-BD6A-E5D037B8F43C}" type="presOf" srcId="{6FACAC93-D29D-4773-B197-17769EB01611}" destId="{CE19B5C7-22EB-4A79-8E25-03865F9B7E79}" srcOrd="0" destOrd="0" presId="urn:microsoft.com/office/officeart/2005/8/layout/pList2"/>
    <dgm:cxn modelId="{D770138E-A4A4-4616-B71C-B69F3187FEA4}" type="presParOf" srcId="{B5EE76F3-2EAE-45BF-909C-04D9C7FE209C}" destId="{9C43EA4B-C1EE-42BA-9868-91E5BE8387B2}" srcOrd="0" destOrd="0" presId="urn:microsoft.com/office/officeart/2005/8/layout/pList2"/>
    <dgm:cxn modelId="{F783666A-36BC-4CC2-8601-6CB33E96B682}" type="presParOf" srcId="{B5EE76F3-2EAE-45BF-909C-04D9C7FE209C}" destId="{ED71E6C6-CB3C-4CEB-82AF-CD6CFD854286}" srcOrd="1" destOrd="0" presId="urn:microsoft.com/office/officeart/2005/8/layout/pList2"/>
    <dgm:cxn modelId="{CDDF7717-4106-43DF-A309-88ECCAEA716D}" type="presParOf" srcId="{ED71E6C6-CB3C-4CEB-82AF-CD6CFD854286}" destId="{AA114080-EFFE-41AC-B0AC-1EC9B7DCFD26}" srcOrd="0" destOrd="0" presId="urn:microsoft.com/office/officeart/2005/8/layout/pList2"/>
    <dgm:cxn modelId="{515FB174-7CBA-439C-AD97-A0DFA0E2EFEB}" type="presParOf" srcId="{AA114080-EFFE-41AC-B0AC-1EC9B7DCFD26}" destId="{CE19B5C7-22EB-4A79-8E25-03865F9B7E79}" srcOrd="0" destOrd="0" presId="urn:microsoft.com/office/officeart/2005/8/layout/pList2"/>
    <dgm:cxn modelId="{6E4FA3AE-6CD1-458F-8E4C-4D13D20E7FA2}" type="presParOf" srcId="{AA114080-EFFE-41AC-B0AC-1EC9B7DCFD26}" destId="{BCDE64E4-8D75-435F-99F5-51177FA2EA31}" srcOrd="1" destOrd="0" presId="urn:microsoft.com/office/officeart/2005/8/layout/pList2"/>
    <dgm:cxn modelId="{A55CAD4F-9824-4C2F-908B-53A430D42E1E}" type="presParOf" srcId="{AA114080-EFFE-41AC-B0AC-1EC9B7DCFD26}" destId="{C20DC599-BA22-4A94-BB7F-F2F855AC2321}" srcOrd="2" destOrd="0" presId="urn:microsoft.com/office/officeart/2005/8/layout/pList2"/>
    <dgm:cxn modelId="{4C25B71E-ED47-44F4-A433-E1F3744F862F}" type="presParOf" srcId="{ED71E6C6-CB3C-4CEB-82AF-CD6CFD854286}" destId="{932E76DC-1406-48EB-9A1D-AF46F9EBD571}" srcOrd="1" destOrd="0" presId="urn:microsoft.com/office/officeart/2005/8/layout/pList2"/>
    <dgm:cxn modelId="{BA84FCF1-7FC4-4D24-B358-613118A2F3E9}" type="presParOf" srcId="{ED71E6C6-CB3C-4CEB-82AF-CD6CFD854286}" destId="{C9A7CD1D-4FFA-4E12-98FA-8EDAB71E826D}" srcOrd="2" destOrd="0" presId="urn:microsoft.com/office/officeart/2005/8/layout/pList2"/>
    <dgm:cxn modelId="{30D78065-2C8B-4B8C-82C2-C1F618FA9A15}" type="presParOf" srcId="{C9A7CD1D-4FFA-4E12-98FA-8EDAB71E826D}" destId="{58C0CF54-A8CE-4FB9-AAB9-8A24FD0777D6}" srcOrd="0" destOrd="0" presId="urn:microsoft.com/office/officeart/2005/8/layout/pList2"/>
    <dgm:cxn modelId="{F4EB4FAD-01FF-41A0-9A20-7A493043D9A1}" type="presParOf" srcId="{C9A7CD1D-4FFA-4E12-98FA-8EDAB71E826D}" destId="{ED21AE05-4EC3-4485-AD54-18EE598E4068}" srcOrd="1" destOrd="0" presId="urn:microsoft.com/office/officeart/2005/8/layout/pList2"/>
    <dgm:cxn modelId="{1B89D9B0-B81F-4A3E-9957-EFDAAE623E51}" type="presParOf" srcId="{C9A7CD1D-4FFA-4E12-98FA-8EDAB71E826D}" destId="{1576FBAE-E528-459B-8CB2-A84D0DE4747C}" srcOrd="2" destOrd="0" presId="urn:microsoft.com/office/officeart/2005/8/layout/pList2"/>
    <dgm:cxn modelId="{6B0FC11D-6AFD-4A5E-90F5-395557FA133A}" type="presParOf" srcId="{ED71E6C6-CB3C-4CEB-82AF-CD6CFD854286}" destId="{81C6C025-6B4F-4C58-94A5-297F91005511}" srcOrd="3" destOrd="0" presId="urn:microsoft.com/office/officeart/2005/8/layout/pList2"/>
    <dgm:cxn modelId="{2DC40BC6-6DA3-46DE-8D31-33D237B51503}" type="presParOf" srcId="{ED71E6C6-CB3C-4CEB-82AF-CD6CFD854286}" destId="{7BA62E20-D655-4F41-9EF9-8608222D7AB5}" srcOrd="4" destOrd="0" presId="urn:microsoft.com/office/officeart/2005/8/layout/pList2"/>
    <dgm:cxn modelId="{A547AED3-1725-4770-BCC1-9ECBFE88E9B8}" type="presParOf" srcId="{7BA62E20-D655-4F41-9EF9-8608222D7AB5}" destId="{5DC0CF35-797B-4A80-ADED-E508DE255BFC}" srcOrd="0" destOrd="0" presId="urn:microsoft.com/office/officeart/2005/8/layout/pList2"/>
    <dgm:cxn modelId="{6E0BFA82-4391-4821-942E-68D5F8E5B995}" type="presParOf" srcId="{7BA62E20-D655-4F41-9EF9-8608222D7AB5}" destId="{4C633FEF-3A61-4127-A2C6-DF35D286C4E4}" srcOrd="1" destOrd="0" presId="urn:microsoft.com/office/officeart/2005/8/layout/pList2"/>
    <dgm:cxn modelId="{3462E685-6187-4CA9-A65F-2F3D3BF60602}"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srcRect/>
          <a:stretch>
            <a:fillRect t="-13000" b="-1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324000" rIns="142240" bIns="142240"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2000" b="1" kern="1200" dirty="0"/>
            <a:t>Sekmīgi pabeigts mācību kurss = </a:t>
          </a:r>
          <a:r>
            <a:rPr lang="lv-LV" sz="2000" b="0" kern="1200" dirty="0"/>
            <a:t>apmeklēti</a:t>
          </a:r>
          <a:r>
            <a:rPr lang="lv-LV" sz="2000" b="1" kern="1200" dirty="0"/>
            <a:t> vismaz 85%</a:t>
          </a:r>
          <a:r>
            <a:rPr lang="lv-LV" sz="2000" kern="1200" dirty="0"/>
            <a:t> no projektā plānotā mācību </a:t>
          </a:r>
          <a:r>
            <a:rPr lang="lv-LV" sz="2000" b="1" kern="1200" dirty="0"/>
            <a:t>stundu skaita</a:t>
          </a:r>
          <a:endParaRPr lang="lv-LV" sz="20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1000" b="-11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Jānodrošina VISC valodas pārbaudījuma organizēšana sekmīgi kursu pabeigušajiem dalībniekiem, sākot ar A2 līmeni</a:t>
          </a:r>
          <a:endParaRPr lang="lv-LV" sz="1800" b="1" u="sng" kern="1200" dirty="0"/>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Finansējuma saņēmējs ir atbildīgs, par projektā iesaistītā pedagoģiskā personāla atbilstību prasībā</a:t>
          </a:r>
          <a:endParaRPr lang="lv-LV" sz="800" b="1" kern="1200" dirty="0"/>
        </a:p>
      </dsp:txBody>
      <dsp:txXfrm rot="10800000">
        <a:off x="6969244" y="2173466"/>
        <a:ext cx="2828429" cy="257476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EB608-BA2C-4319-9B17-619DA66D8973}">
      <dsp:nvSpPr>
        <dsp:cNvPr id="0" name=""/>
        <dsp:cNvSpPr/>
      </dsp:nvSpPr>
      <dsp:spPr>
        <a:xfrm rot="16200000">
          <a:off x="-759918" y="2293129"/>
          <a:ext cx="3584809" cy="574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506679"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759918" y="2293129"/>
        <a:ext cx="3584809" cy="574502"/>
      </dsp:txXfrm>
    </dsp:sp>
    <dsp:sp modelId="{DCF43F14-6045-4F16-94FD-9BDB6BCAAF3D}">
      <dsp:nvSpPr>
        <dsp:cNvPr id="0" name=""/>
        <dsp:cNvSpPr/>
      </dsp:nvSpPr>
      <dsp:spPr>
        <a:xfrm>
          <a:off x="544807" y="594486"/>
          <a:ext cx="4411487" cy="3971789"/>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mn-lt"/>
              <a:ea typeface="Verdana" panose="020B0604030504040204" pitchFamily="34" charset="0"/>
              <a:cs typeface="+mn-cs"/>
            </a:rPr>
            <a:t>Projekta attiecināmās izmaksas atbilst konkursa nolikuma 1.9. apakšpunktā minētajiem nosacījumiem un kopējās izmaksas par vienu kursu vienam dalībniekam ietver mācību pedagogu atlīdzības, mācību telpas, mācību aprīkojuma, valsts valodas prasmju pārbaudījuma (VISC) izmaksas un tml.</a:t>
          </a:r>
        </a:p>
      </dsp:txBody>
      <dsp:txXfrm>
        <a:off x="544807" y="594486"/>
        <a:ext cx="4411487" cy="3971789"/>
      </dsp:txXfrm>
    </dsp:sp>
    <dsp:sp modelId="{061C519E-F008-4F07-958F-8E585FBE49E8}">
      <dsp:nvSpPr>
        <dsp:cNvPr id="0" name=""/>
        <dsp:cNvSpPr/>
      </dsp:nvSpPr>
      <dsp:spPr>
        <a:xfrm>
          <a:off x="745235" y="0"/>
          <a:ext cx="1149004" cy="1149004"/>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4420909" y="2293129"/>
          <a:ext cx="3584809" cy="574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506679" bIns="0" numCol="1" spcCol="1270" anchor="t" anchorCtr="0">
          <a:noAutofit/>
        </a:bodyPr>
        <a:lstStyle/>
        <a:p>
          <a:pPr marL="0" lvl="0" indent="0" algn="r" defTabSz="533400">
            <a:lnSpc>
              <a:spcPct val="90000"/>
            </a:lnSpc>
            <a:spcBef>
              <a:spcPct val="0"/>
            </a:spcBef>
            <a:spcAft>
              <a:spcPct val="35000"/>
            </a:spcAft>
            <a:buNone/>
          </a:pPr>
          <a:endParaRPr lang="lv-LV" sz="1200" kern="1200" dirty="0">
            <a:latin typeface="Verdana" panose="020B0604030504040204" pitchFamily="34" charset="0"/>
            <a:ea typeface="Verdana" panose="020B0604030504040204" pitchFamily="34" charset="0"/>
          </a:endParaRPr>
        </a:p>
      </dsp:txBody>
      <dsp:txXfrm>
        <a:off x="4420909" y="2293129"/>
        <a:ext cx="3584809" cy="574502"/>
      </dsp:txXfrm>
    </dsp:sp>
    <dsp:sp modelId="{3EB5337F-C1AA-423C-921B-C5ED7886DE3F}">
      <dsp:nvSpPr>
        <dsp:cNvPr id="0" name=""/>
        <dsp:cNvSpPr/>
      </dsp:nvSpPr>
      <dsp:spPr>
        <a:xfrm>
          <a:off x="5712472" y="594486"/>
          <a:ext cx="4437814" cy="3971789"/>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800" kern="1200" dirty="0">
              <a:latin typeface="Verdana" panose="020B0604030504040204" pitchFamily="34" charset="0"/>
              <a:ea typeface="Verdana" panose="020B0604030504040204" pitchFamily="34" charset="0"/>
              <a:cs typeface="+mn-cs"/>
            </a:rPr>
            <a:t>Pievienotās vērtības nodoklis ir attiecināmās izmaksas, ja tas nav atgūstams no valsts budžeta atbilstoši attiecīgajiem normatīvajiem aktiem par PVN.</a:t>
          </a:r>
        </a:p>
      </dsp:txBody>
      <dsp:txXfrm>
        <a:off x="5712472" y="594486"/>
        <a:ext cx="4437814" cy="3971789"/>
      </dsp:txXfrm>
    </dsp:sp>
    <dsp:sp modelId="{A7FAE7F0-5582-448D-A81A-90426C2C6DA6}">
      <dsp:nvSpPr>
        <dsp:cNvPr id="0" name=""/>
        <dsp:cNvSpPr/>
      </dsp:nvSpPr>
      <dsp:spPr>
        <a:xfrm>
          <a:off x="5947112" y="0"/>
          <a:ext cx="1149004" cy="1149004"/>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1188488" y="2999"/>
          <a:ext cx="3725856" cy="223551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Pirms pieteikuma veidlapu aizpildīšanas pārliecināties, ka</a:t>
          </a:r>
          <a:r>
            <a:rPr lang="lv-LV" sz="1800" b="1" kern="1200" dirty="0">
              <a:solidFill>
                <a:srgbClr val="800024"/>
              </a:solidFill>
            </a:rPr>
            <a:t> atbilstošā 2023.gada projektu pieteikuma veidlapa</a:t>
          </a:r>
          <a:r>
            <a:rPr lang="lv-LV" sz="1800" kern="1200" dirty="0">
              <a:solidFill>
                <a:srgbClr val="800024"/>
              </a:solidFill>
            </a:rPr>
            <a:t> ir lejupielādēta no Fonda mājas lapas</a:t>
          </a:r>
        </a:p>
      </dsp:txBody>
      <dsp:txXfrm>
        <a:off x="1188488" y="2999"/>
        <a:ext cx="3725856" cy="2235513"/>
      </dsp:txXfrm>
    </dsp:sp>
    <dsp:sp modelId="{C56ACEF4-AC43-4AD6-BAAE-87B5F4F0D30B}">
      <dsp:nvSpPr>
        <dsp:cNvPr id="0" name=""/>
        <dsp:cNvSpPr/>
      </dsp:nvSpPr>
      <dsp:spPr>
        <a:xfrm>
          <a:off x="5286930" y="2999"/>
          <a:ext cx="3725856" cy="223551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Projekta pieteikuma veidlapa elektroniski jāiesniedz </a:t>
          </a:r>
          <a:r>
            <a:rPr lang="lv-LV" sz="1800" b="1" kern="1200" dirty="0">
              <a:solidFill>
                <a:srgbClr val="800024"/>
              </a:solidFill>
            </a:rPr>
            <a:t>Word formāta </a:t>
          </a:r>
          <a:r>
            <a:rPr lang="lv-LV" sz="1800" kern="1200" dirty="0">
              <a:solidFill>
                <a:srgbClr val="800024"/>
              </a:solidFill>
            </a:rPr>
            <a:t>(elektroniski parakstot, ir iespējams parakstīt šādā formātā)</a:t>
          </a:r>
        </a:p>
      </dsp:txBody>
      <dsp:txXfrm>
        <a:off x="5286930" y="2999"/>
        <a:ext cx="3725856" cy="2235513"/>
      </dsp:txXfrm>
    </dsp:sp>
    <dsp:sp modelId="{2279846A-CE95-4A96-90C3-A2CF9CE7BC1A}">
      <dsp:nvSpPr>
        <dsp:cNvPr id="0" name=""/>
        <dsp:cNvSpPr/>
      </dsp:nvSpPr>
      <dsp:spPr>
        <a:xfrm>
          <a:off x="1188488" y="2611098"/>
          <a:ext cx="3725856" cy="223551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Pirms pieteikuma iesniegšanas un līdz Konkursa rezultātu saņemšanai nodrošināt, ka projektu iesniedzējam </a:t>
          </a:r>
          <a:r>
            <a:rPr lang="lv-LV" sz="1800" b="1" kern="1200" dirty="0">
              <a:solidFill>
                <a:srgbClr val="800024"/>
              </a:solidFill>
            </a:rPr>
            <a:t>nav VID administrēto nodokļu parāda</a:t>
          </a:r>
          <a:r>
            <a:rPr lang="lv-LV" sz="1800" kern="1200" dirty="0">
              <a:solidFill>
                <a:srgbClr val="800024"/>
              </a:solidFill>
            </a:rPr>
            <a:t>, kas pārsniedz 150 EUR</a:t>
          </a:r>
        </a:p>
      </dsp:txBody>
      <dsp:txXfrm>
        <a:off x="1188488" y="2611098"/>
        <a:ext cx="3725856" cy="2235513"/>
      </dsp:txXfrm>
    </dsp:sp>
    <dsp:sp modelId="{9F474041-DDBF-4187-8414-7C9F5A6F514B}">
      <dsp:nvSpPr>
        <dsp:cNvPr id="0" name=""/>
        <dsp:cNvSpPr/>
      </dsp:nvSpPr>
      <dsp:spPr>
        <a:xfrm>
          <a:off x="5286930" y="2611098"/>
          <a:ext cx="3725856" cy="223551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solidFill>
                <a:srgbClr val="800024"/>
              </a:solidFill>
            </a:rPr>
            <a:t>Iesniegt projekta pieteikumu </a:t>
          </a:r>
          <a:r>
            <a:rPr lang="lv-LV" sz="1800" b="1" kern="1200" dirty="0">
              <a:solidFill>
                <a:srgbClr val="800024"/>
              </a:solidFill>
            </a:rPr>
            <a:t>elektroniski</a:t>
          </a:r>
          <a:r>
            <a:rPr lang="lv-LV" sz="1800" kern="1200" dirty="0">
              <a:solidFill>
                <a:srgbClr val="800024"/>
              </a:solidFill>
            </a:rPr>
            <a:t> atbildīgās amatpersonas parakstītu </a:t>
          </a:r>
          <a:r>
            <a:rPr lang="lv-LV" sz="1800" b="1" u="sng" kern="1200" dirty="0">
              <a:solidFill>
                <a:srgbClr val="800024"/>
              </a:solidFill>
            </a:rPr>
            <a:t>līdz 21.02.2023. plkst. 12:00 </a:t>
          </a:r>
        </a:p>
      </dsp:txBody>
      <dsp:txXfrm>
        <a:off x="5286930" y="2611098"/>
        <a:ext cx="3725856" cy="223551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66908" y="2038167"/>
          <a:ext cx="1093010" cy="1818744"/>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84458" y="25815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rgbClr val="800024"/>
              </a:solidFill>
            </a:rPr>
            <a:t>Pieteikumu iesniegšana</a:t>
          </a:r>
        </a:p>
      </dsp:txBody>
      <dsp:txXfrm>
        <a:off x="184458" y="2581580"/>
        <a:ext cx="1641972" cy="1439285"/>
      </dsp:txXfrm>
    </dsp:sp>
    <dsp:sp modelId="{ECD86682-2DE2-4244-A93A-9603E8B3637B}">
      <dsp:nvSpPr>
        <dsp:cNvPr id="0" name=""/>
        <dsp:cNvSpPr/>
      </dsp:nvSpPr>
      <dsp:spPr>
        <a:xfrm>
          <a:off x="1516624" y="1904269"/>
          <a:ext cx="309806" cy="309806"/>
        </a:xfrm>
        <a:prstGeom prst="triangle">
          <a:avLst>
            <a:gd name="adj" fmla="val 100000"/>
          </a:avLst>
        </a:prstGeom>
        <a:solidFill>
          <a:schemeClr val="accent2">
            <a:alpha val="90000"/>
            <a:hueOff val="0"/>
            <a:satOff val="0"/>
            <a:lumOff val="0"/>
            <a:alphaOff val="-5000"/>
          </a:schemeClr>
        </a:solidFill>
        <a:ln w="12700" cap="flat" cmpd="sng" algn="ctr">
          <a:solidFill>
            <a:schemeClr val="accent2">
              <a:alpha val="90000"/>
              <a:hueOff val="0"/>
              <a:satOff val="0"/>
              <a:lumOff val="0"/>
              <a:alphaOff val="-5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377004" y="1540767"/>
          <a:ext cx="1093010" cy="1818744"/>
        </a:xfrm>
        <a:prstGeom prst="corner">
          <a:avLst>
            <a:gd name="adj1" fmla="val 16120"/>
            <a:gd name="adj2" fmla="val 16110"/>
          </a:avLst>
        </a:prstGeom>
        <a:solidFill>
          <a:schemeClr val="accent2">
            <a:alpha val="90000"/>
            <a:hueOff val="0"/>
            <a:satOff val="0"/>
            <a:lumOff val="0"/>
            <a:alphaOff val="-10000"/>
          </a:schemeClr>
        </a:solidFill>
        <a:ln w="12700" cap="flat" cmpd="sng" algn="ctr">
          <a:solidFill>
            <a:schemeClr val="accent2">
              <a:alpha val="90000"/>
              <a:hueOff val="0"/>
              <a:satOff val="0"/>
              <a:lumOff val="0"/>
              <a:alphaOff val="-10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2194553" y="20841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rgbClr val="800024"/>
              </a:solidFill>
            </a:rPr>
            <a:t>Vērtēšana</a:t>
          </a:r>
        </a:p>
      </dsp:txBody>
      <dsp:txXfrm>
        <a:off x="2194553" y="2084180"/>
        <a:ext cx="1641972" cy="1439285"/>
      </dsp:txXfrm>
    </dsp:sp>
    <dsp:sp modelId="{6F74EBC2-4524-425D-A99A-53F7ED511C7A}">
      <dsp:nvSpPr>
        <dsp:cNvPr id="0" name=""/>
        <dsp:cNvSpPr/>
      </dsp:nvSpPr>
      <dsp:spPr>
        <a:xfrm>
          <a:off x="3526720" y="1406869"/>
          <a:ext cx="309806" cy="309806"/>
        </a:xfrm>
        <a:prstGeom prst="triangle">
          <a:avLst>
            <a:gd name="adj" fmla="val 100000"/>
          </a:avLst>
        </a:prstGeom>
        <a:solidFill>
          <a:schemeClr val="accent2">
            <a:alpha val="90000"/>
            <a:hueOff val="0"/>
            <a:satOff val="0"/>
            <a:lumOff val="0"/>
            <a:alphaOff val="-15000"/>
          </a:schemeClr>
        </a:solidFill>
        <a:ln w="12700" cap="flat" cmpd="sng" algn="ctr">
          <a:solidFill>
            <a:schemeClr val="accent2">
              <a:alpha val="90000"/>
              <a:hueOff val="0"/>
              <a:satOff val="0"/>
              <a:lumOff val="0"/>
              <a:alphaOff val="-15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4387099" y="1043367"/>
          <a:ext cx="1093010" cy="1818744"/>
        </a:xfrm>
        <a:prstGeom prst="corner">
          <a:avLst>
            <a:gd name="adj1" fmla="val 16120"/>
            <a:gd name="adj2" fmla="val 1611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4204649" y="1586780"/>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rgbClr val="800024"/>
              </a:solidFill>
            </a:rPr>
            <a:t>Rezultātu izziņošana</a:t>
          </a:r>
        </a:p>
      </dsp:txBody>
      <dsp:txXfrm>
        <a:off x="4204649" y="1586780"/>
        <a:ext cx="1641972" cy="1439285"/>
      </dsp:txXfrm>
    </dsp:sp>
    <dsp:sp modelId="{5963A91D-4188-4571-8037-6D01941D8980}">
      <dsp:nvSpPr>
        <dsp:cNvPr id="0" name=""/>
        <dsp:cNvSpPr/>
      </dsp:nvSpPr>
      <dsp:spPr>
        <a:xfrm>
          <a:off x="5536816" y="909469"/>
          <a:ext cx="309806" cy="309806"/>
        </a:xfrm>
        <a:prstGeom prst="triangle">
          <a:avLst>
            <a:gd name="adj" fmla="val 100000"/>
          </a:avLst>
        </a:prstGeom>
        <a:solidFill>
          <a:schemeClr val="accent2">
            <a:alpha val="90000"/>
            <a:hueOff val="0"/>
            <a:satOff val="0"/>
            <a:lumOff val="0"/>
            <a:alphaOff val="-25000"/>
          </a:schemeClr>
        </a:solidFill>
        <a:ln w="12700" cap="flat" cmpd="sng" algn="ctr">
          <a:solidFill>
            <a:schemeClr val="accent2">
              <a:alpha val="90000"/>
              <a:hueOff val="0"/>
              <a:satOff val="0"/>
              <a:lumOff val="0"/>
              <a:alphaOff val="-25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6397195" y="545967"/>
          <a:ext cx="1093010" cy="1818744"/>
        </a:xfrm>
        <a:prstGeom prst="corner">
          <a:avLst>
            <a:gd name="adj1" fmla="val 16120"/>
            <a:gd name="adj2" fmla="val 16110"/>
          </a:avLst>
        </a:prstGeom>
        <a:solidFill>
          <a:schemeClr val="accent2">
            <a:alpha val="90000"/>
            <a:hueOff val="0"/>
            <a:satOff val="0"/>
            <a:lumOff val="0"/>
            <a:alphaOff val="-30000"/>
          </a:schemeClr>
        </a:solidFill>
        <a:ln w="12700" cap="flat" cmpd="sng" algn="ctr">
          <a:solidFill>
            <a:schemeClr val="accent2">
              <a:alpha val="90000"/>
              <a:hueOff val="0"/>
              <a:satOff val="0"/>
              <a:lumOff val="0"/>
              <a:alphaOff val="-30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6214744" y="10893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rgbClr val="800024"/>
              </a:solidFill>
            </a:rPr>
            <a:t>Līgumu slēgšana</a:t>
          </a:r>
        </a:p>
      </dsp:txBody>
      <dsp:txXfrm>
        <a:off x="6214744" y="1089379"/>
        <a:ext cx="1641972" cy="1439285"/>
      </dsp:txXfrm>
    </dsp:sp>
    <dsp:sp modelId="{405CC3FF-619E-476A-BF66-F204A0298ECF}">
      <dsp:nvSpPr>
        <dsp:cNvPr id="0" name=""/>
        <dsp:cNvSpPr/>
      </dsp:nvSpPr>
      <dsp:spPr>
        <a:xfrm>
          <a:off x="7546911" y="412069"/>
          <a:ext cx="309806" cy="309806"/>
        </a:xfrm>
        <a:prstGeom prst="triangle">
          <a:avLst>
            <a:gd name="adj" fmla="val 100000"/>
          </a:avLst>
        </a:prstGeom>
        <a:solidFill>
          <a:schemeClr val="accent2">
            <a:alpha val="90000"/>
            <a:hueOff val="0"/>
            <a:satOff val="0"/>
            <a:lumOff val="0"/>
            <a:alphaOff val="-35000"/>
          </a:schemeClr>
        </a:solidFill>
        <a:ln w="12700" cap="flat" cmpd="sng" algn="ctr">
          <a:solidFill>
            <a:schemeClr val="accent2">
              <a:alpha val="90000"/>
              <a:hueOff val="0"/>
              <a:satOff val="0"/>
              <a:lumOff val="0"/>
              <a:alphaOff val="-35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407291" y="48566"/>
          <a:ext cx="1093010" cy="1818744"/>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224840" y="591979"/>
          <a:ext cx="1641972" cy="143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lv-LV" sz="1400" b="1" kern="1200" dirty="0">
              <a:solidFill>
                <a:srgbClr val="800024"/>
              </a:solidFill>
            </a:rPr>
            <a:t>Noslēguma dokumentācija</a:t>
          </a:r>
        </a:p>
      </dsp:txBody>
      <dsp:txXfrm>
        <a:off x="8224840" y="591979"/>
        <a:ext cx="1641972" cy="1439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6000F-53CB-4625-A7EB-BD626628E637}">
      <dsp:nvSpPr>
        <dsp:cNvPr id="0" name=""/>
        <dsp:cNvSpPr/>
      </dsp:nvSpPr>
      <dsp:spPr>
        <a:xfrm>
          <a:off x="0" y="0"/>
          <a:ext cx="8236285" cy="1055994"/>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Programmas mērķis</a:t>
          </a:r>
        </a:p>
      </dsp:txBody>
      <dsp:txXfrm>
        <a:off x="30929" y="30929"/>
        <a:ext cx="7007554" cy="994136"/>
      </dsp:txXfrm>
    </dsp:sp>
    <dsp:sp modelId="{6625A414-81F1-4813-81F9-6E2B9BAD3A3B}">
      <dsp:nvSpPr>
        <dsp:cNvPr id="0" name=""/>
        <dsp:cNvSpPr/>
      </dsp:nvSpPr>
      <dsp:spPr>
        <a:xfrm>
          <a:off x="689788" y="1247992"/>
          <a:ext cx="8236285" cy="1055994"/>
        </a:xfrm>
        <a:prstGeom prst="roundRect">
          <a:avLst>
            <a:gd name="adj" fmla="val 10000"/>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Pamatnosacījumi</a:t>
          </a:r>
        </a:p>
      </dsp:txBody>
      <dsp:txXfrm>
        <a:off x="720717" y="1278921"/>
        <a:ext cx="6798242" cy="994136"/>
      </dsp:txXfrm>
    </dsp:sp>
    <dsp:sp modelId="{5D23851D-7051-4466-A680-3AFE40F24727}">
      <dsp:nvSpPr>
        <dsp:cNvPr id="0" name=""/>
        <dsp:cNvSpPr/>
      </dsp:nvSpPr>
      <dsp:spPr>
        <a:xfrm>
          <a:off x="1369282" y="2495985"/>
          <a:ext cx="8236285" cy="1055994"/>
        </a:xfrm>
        <a:prstGeom prst="roundRect">
          <a:avLst>
            <a:gd name="adj" fmla="val 10000"/>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kern="1200" dirty="0">
              <a:latin typeface="Verdana" panose="020B0604030504040204" pitchFamily="34" charset="0"/>
              <a:ea typeface="Verdana" panose="020B0604030504040204" pitchFamily="34" charset="0"/>
            </a:rPr>
            <a:t>Attiecināmās izmaksas</a:t>
          </a:r>
        </a:p>
      </dsp:txBody>
      <dsp:txXfrm>
        <a:off x="1400211" y="2526914"/>
        <a:ext cx="6808537" cy="994136"/>
      </dsp:txXfrm>
    </dsp:sp>
    <dsp:sp modelId="{3034C099-6F61-451F-AE8A-267BF21D3F06}">
      <dsp:nvSpPr>
        <dsp:cNvPr id="0" name=""/>
        <dsp:cNvSpPr/>
      </dsp:nvSpPr>
      <dsp:spPr>
        <a:xfrm>
          <a:off x="2059071" y="3743978"/>
          <a:ext cx="8236285" cy="1055994"/>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090000" y="3774907"/>
        <a:ext cx="6798242" cy="994136"/>
      </dsp:txXfrm>
    </dsp:sp>
    <dsp:sp modelId="{10271FF9-0916-4F47-AEC1-58332DEC09DD}">
      <dsp:nvSpPr>
        <dsp:cNvPr id="0" name=""/>
        <dsp:cNvSpPr/>
      </dsp:nvSpPr>
      <dsp:spPr>
        <a:xfrm>
          <a:off x="7549889" y="808795"/>
          <a:ext cx="686396" cy="68639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7704328" y="808795"/>
        <a:ext cx="377518" cy="516513"/>
      </dsp:txXfrm>
    </dsp:sp>
    <dsp:sp modelId="{1A0F16B4-F024-48F2-A34D-01AA6DD92F12}">
      <dsp:nvSpPr>
        <dsp:cNvPr id="0" name=""/>
        <dsp:cNvSpPr/>
      </dsp:nvSpPr>
      <dsp:spPr>
        <a:xfrm>
          <a:off x="8239678" y="2056788"/>
          <a:ext cx="686396" cy="68639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8394117" y="2056788"/>
        <a:ext cx="377518" cy="516513"/>
      </dsp:txXfrm>
    </dsp:sp>
    <dsp:sp modelId="{C212D5D3-2565-4865-9F2D-CBA595E0B58E}">
      <dsp:nvSpPr>
        <dsp:cNvPr id="0" name=""/>
        <dsp:cNvSpPr/>
      </dsp:nvSpPr>
      <dsp:spPr>
        <a:xfrm>
          <a:off x="8919171" y="3304781"/>
          <a:ext cx="686396" cy="686396"/>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lv-LV" sz="2000" kern="1200"/>
        </a:p>
      </dsp:txBody>
      <dsp:txXfrm>
        <a:off x="9073610" y="3304781"/>
        <a:ext cx="377518" cy="5165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17" y="0"/>
          <a:ext cx="10527807" cy="4083521"/>
        </a:xfrm>
        <a:prstGeom prst="rect">
          <a:avLst/>
        </a:prstGeom>
        <a:no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dirty="0">
              <a:solidFill>
                <a:srgbClr val="800024"/>
              </a:solidFill>
              <a:latin typeface="Verdana" panose="020B0604030504040204" pitchFamily="34" charset="0"/>
              <a:ea typeface="Verdana" panose="020B0604030504040204" pitchFamily="34" charset="0"/>
            </a:rPr>
            <a:t>veicināt latviešu valodas lietojumu Ukrainas civiliedzīvotāju vidū, nodrošinot bezmaksas latviešu valodas mācības, sākot no A1 valodas prasmes līmeņa un atbilstoši sākotnējam valodas prasmes līmenim, pieaugušajiem Ukrainas civiliedzīvotājiem, t.sk. arī nepilngadīgajiem Ukrainas civiliedzīvotājiem ar iegūtu vidējo izglītību, vismaz 120 akadēmisko stundu apmērā, visos Latvijas reģionos</a:t>
          </a:r>
          <a:endParaRPr lang="lv-LV" sz="2800" kern="1200" dirty="0">
            <a:solidFill>
              <a:srgbClr val="800024"/>
            </a:solidFill>
            <a:latin typeface="Verdana" panose="020B0604030504040204" pitchFamily="34" charset="0"/>
            <a:ea typeface="Verdana" panose="020B0604030504040204" pitchFamily="34" charset="0"/>
            <a:cs typeface="+mn-lt"/>
          </a:endParaRPr>
        </a:p>
      </dsp:txBody>
      <dsp:txXfrm>
        <a:off x="17" y="0"/>
        <a:ext cx="10527807" cy="40835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037432" cy="2020283"/>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266234" y="329936"/>
          <a:ext cx="2695109" cy="1481541"/>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266234" y="1969812"/>
          <a:ext cx="2695109" cy="2469235"/>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p>
        <a:p>
          <a:pPr marL="0" lvl="0" indent="0" algn="ctr" defTabSz="889000">
            <a:lnSpc>
              <a:spcPct val="90000"/>
            </a:lnSpc>
            <a:spcBef>
              <a:spcPct val="0"/>
            </a:spcBef>
            <a:spcAft>
              <a:spcPct val="35000"/>
            </a:spcAft>
            <a:buNone/>
          </a:pPr>
          <a:r>
            <a:rPr lang="lv-LV" sz="1600" b="0" kern="1200" dirty="0">
              <a:latin typeface="Verdana" panose="020B0604030504040204" pitchFamily="34" charset="0"/>
              <a:ea typeface="Verdana" panose="020B0604030504040204" pitchFamily="34" charset="0"/>
            </a:rPr>
            <a:t>Vienam finansējuma saņēmējam nav ierobežots </a:t>
          </a:r>
          <a:r>
            <a:rPr lang="lv-LV" sz="1800" b="0" kern="1200" dirty="0">
              <a:latin typeface="Verdana" panose="020B0604030504040204" pitchFamily="34" charset="0"/>
              <a:ea typeface="Verdana" panose="020B0604030504040204" pitchFamily="34" charset="0"/>
            </a:rPr>
            <a:t>pieejamā finansējuma apmērs</a:t>
          </a:r>
        </a:p>
        <a:p>
          <a:pPr marL="0" lvl="0" indent="0" algn="ctr" defTabSz="889000">
            <a:lnSpc>
              <a:spcPct val="90000"/>
            </a:lnSpc>
            <a:spcBef>
              <a:spcPct val="0"/>
            </a:spcBef>
            <a:spcAft>
              <a:spcPct val="35000"/>
            </a:spcAft>
            <a:buNone/>
          </a:pPr>
          <a:endParaRPr lang="lv-LV" sz="1800" b="1" kern="1200" dirty="0">
            <a:latin typeface="Verdana" panose="020B0604030504040204" pitchFamily="34" charset="0"/>
            <a:ea typeface="Verdana" panose="020B0604030504040204" pitchFamily="34" charset="0"/>
          </a:endParaRPr>
        </a:p>
        <a:p>
          <a:pPr marL="0" lvl="0" indent="0" algn="ctr" defTabSz="889000">
            <a:lnSpc>
              <a:spcPct val="90000"/>
            </a:lnSpc>
            <a:spcBef>
              <a:spcPct val="0"/>
            </a:spcBef>
            <a:spcAft>
              <a:spcPct val="35000"/>
            </a:spcAft>
            <a:buNone/>
          </a:pPr>
          <a:endParaRPr lang="lv-LV" sz="1000" kern="1200" dirty="0">
            <a:latin typeface="Verdana" panose="020B0604030504040204" pitchFamily="34" charset="0"/>
            <a:ea typeface="Verdana" panose="020B0604030504040204" pitchFamily="34" charset="0"/>
          </a:endParaRPr>
        </a:p>
      </dsp:txBody>
      <dsp:txXfrm rot="10800000">
        <a:off x="3342171" y="1969812"/>
        <a:ext cx="2543235" cy="2393298"/>
      </dsp:txXfrm>
    </dsp:sp>
    <dsp:sp modelId="{1576FBAE-E528-459B-8CB2-A84D0DE4747C}">
      <dsp:nvSpPr>
        <dsp:cNvPr id="0" name=""/>
        <dsp:cNvSpPr/>
      </dsp:nvSpPr>
      <dsp:spPr>
        <a:xfrm>
          <a:off x="0" y="370293"/>
          <a:ext cx="2695109" cy="1481541"/>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4421" y="2000109"/>
          <a:ext cx="2695109" cy="2469235"/>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01.03.2023.</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30.06.2023.</a:t>
          </a:r>
        </a:p>
      </dsp:txBody>
      <dsp:txXfrm rot="10800000">
        <a:off x="110358" y="2000109"/>
        <a:ext cx="2543235" cy="2393298"/>
      </dsp:txXfrm>
    </dsp:sp>
    <dsp:sp modelId="{A4BF516A-B622-4B4F-B0E3-BA2E77AB5994}">
      <dsp:nvSpPr>
        <dsp:cNvPr id="0" name=""/>
        <dsp:cNvSpPr/>
      </dsp:nvSpPr>
      <dsp:spPr>
        <a:xfrm>
          <a:off x="6506106" y="376516"/>
          <a:ext cx="3504962" cy="1481541"/>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531777" y="2020283"/>
          <a:ext cx="3453620" cy="2469235"/>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Finansējums tiek aprēķināts, balstoties uz dalībnieku skaitu un faktiski apmeklētajām mācību stundām </a:t>
          </a:r>
        </a:p>
        <a:p>
          <a:pPr marL="0" lvl="0" indent="0" algn="ctr" defTabSz="800100">
            <a:lnSpc>
              <a:spcPct val="90000"/>
            </a:lnSpc>
            <a:spcBef>
              <a:spcPct val="0"/>
            </a:spcBef>
            <a:spcAft>
              <a:spcPct val="35000"/>
            </a:spcAft>
            <a:buNone/>
          </a:pPr>
          <a:r>
            <a:rPr lang="lv-LV" altLang="lv-LV" sz="1600" b="0" kern="1200" dirty="0">
              <a:solidFill>
                <a:prstClr val="white"/>
              </a:solidFill>
              <a:latin typeface="Verdana" panose="020B0604030504040204" pitchFamily="34" charset="0"/>
              <a:ea typeface="Verdana" panose="020B0604030504040204" pitchFamily="34" charset="0"/>
              <a:cs typeface="+mn-cs"/>
            </a:rPr>
            <a:t>izmaksas vienam dalībniekam nedrīkst pārsniegt 743,00 EUR. </a:t>
          </a:r>
          <a:endParaRPr lang="lv-LV" sz="1600" b="0" i="0" kern="1200" dirty="0">
            <a:solidFill>
              <a:prstClr val="white"/>
            </a:solidFill>
            <a:latin typeface="Verdana" panose="020B0604030504040204" pitchFamily="34" charset="0"/>
            <a:ea typeface="Verdana" panose="020B0604030504040204" pitchFamily="34" charset="0"/>
            <a:cs typeface="+mn-cs"/>
          </a:endParaRPr>
        </a:p>
      </dsp:txBody>
      <dsp:txXfrm rot="10800000">
        <a:off x="6607714" y="2020283"/>
        <a:ext cx="3301746" cy="23932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184916" cy="2173466"/>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05547" y="289795"/>
          <a:ext cx="2991819" cy="1593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33042" y="2173466"/>
          <a:ext cx="2991819" cy="2656459"/>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800" kern="1200" dirty="0"/>
            <a:t>pieaugušie Ukrainas civiliedzīvotāji, t.sk. arī nepilngadīgie Ukrainas civiliedzīvotāji ar iegūtu vidējo izglītību</a:t>
          </a:r>
          <a:endParaRPr lang="lv-LV" sz="1800" b="1" kern="1200" dirty="0">
            <a:solidFill>
              <a:prstClr val="white"/>
            </a:solidFill>
            <a:latin typeface="Verdana" panose="020B0604030504040204" pitchFamily="34" charset="0"/>
            <a:ea typeface="Verdana" panose="020B0604030504040204" pitchFamily="34" charset="0"/>
            <a:cs typeface="+mn-cs"/>
          </a:endParaRPr>
        </a:p>
      </dsp:txBody>
      <dsp:txXfrm rot="10800000">
        <a:off x="414737" y="2173466"/>
        <a:ext cx="2828429" cy="2574764"/>
      </dsp:txXfrm>
    </dsp:sp>
    <dsp:sp modelId="{1576FBAE-E528-459B-8CB2-A84D0DE4747C}">
      <dsp:nvSpPr>
        <dsp:cNvPr id="0" name=""/>
        <dsp:cNvSpPr/>
      </dsp:nvSpPr>
      <dsp:spPr>
        <a:xfrm>
          <a:off x="3596548" y="289795"/>
          <a:ext cx="2991819" cy="1593875"/>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3596548" y="2173466"/>
          <a:ext cx="2991819" cy="2656459"/>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1" kern="1200" dirty="0"/>
            <a:t>Projekta īstenošanas vieta ir Latvija un mācību kursi mērķa grupai tiek sniegti </a:t>
          </a:r>
          <a:r>
            <a:rPr lang="lv-LV" sz="1800" b="1" u="sng" kern="1200" dirty="0"/>
            <a:t>bez maksas</a:t>
          </a:r>
        </a:p>
      </dsp:txBody>
      <dsp:txXfrm rot="10800000">
        <a:off x="3678243" y="2173466"/>
        <a:ext cx="2828429" cy="2574764"/>
      </dsp:txXfrm>
    </dsp:sp>
    <dsp:sp modelId="{A4BF516A-B622-4B4F-B0E3-BA2E77AB5994}">
      <dsp:nvSpPr>
        <dsp:cNvPr id="0" name=""/>
        <dsp:cNvSpPr/>
      </dsp:nvSpPr>
      <dsp:spPr>
        <a:xfrm>
          <a:off x="6887549" y="297111"/>
          <a:ext cx="2991819" cy="159387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6887549" y="2173466"/>
          <a:ext cx="2991819" cy="2656459"/>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kern="1200" dirty="0"/>
            <a:t>Projekta ievaros latviešu valodas mācības var nodrošināt </a:t>
          </a:r>
          <a:r>
            <a:rPr lang="lv-LV" sz="1800" b="1" kern="1200" dirty="0"/>
            <a:t>gan klātienē, gan attālināti, gan </a:t>
          </a:r>
          <a:r>
            <a:rPr lang="lv-LV" sz="1800" b="1" kern="1200" dirty="0" err="1"/>
            <a:t>hibrīdmodelī</a:t>
          </a:r>
          <a:endParaRPr lang="lv-LV" sz="800" b="1" kern="1200" dirty="0"/>
        </a:p>
      </dsp:txBody>
      <dsp:txXfrm rot="10800000">
        <a:off x="6969244" y="2173466"/>
        <a:ext cx="2828429" cy="25747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02/15/2023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«Latviešu valodas mācības Ukrainas civiliedzīvotājiem» ietvaros. Ja ir radušies kādi jautājumi, tos ir iespēja ierakstīt semināra čata sadaļā vai arī semināra beigās tos uzdot, paceļot «virtuālo rociņu». Uz jautājumiem atbildes sniegsim semināra noslēgumā.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 </a:t>
            </a:r>
            <a:r>
              <a:rPr lang="lv-LV" sz="1200" strike="noStrike" dirty="0">
                <a:latin typeface="Verdana" panose="020B0604030504040204" pitchFamily="34" charset="0"/>
                <a:ea typeface="Verdana" panose="020B0604030504040204" pitchFamily="34" charset="0"/>
              </a:rPr>
              <a:t>Projekta attiecināmās izmaksas atbilst konkursa nolikuma 1.9. apakšpunktā minētajiem nosacījumiem t.i. latviešu valodas mācību kursa izmaksas vienam dalībniekam nedrīkst pārsniegt 743,00 EUR un kopējās izmaksas par vienu kursu vienam dalībniekam ietver mācību pedagogu atlīdzības, mācību telpas, mācību aprīkojuma, valsts valodas prasmju pārbaudījuma (VISC) izmaksas un 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strike="noStrike" dirty="0">
                <a:latin typeface="Verdana" panose="020B0604030504040204" pitchFamily="34" charset="0"/>
                <a:ea typeface="Verdana" panose="020B0604030504040204" pitchFamily="34" charset="0"/>
              </a:rPr>
              <a:t>Pievienotās vērtības nodoklis ir attiecināmās izmaksas, ja tas nav atgūstams no valsts budžeta atbilstoši attiecīgajiem normatīvajiem aktiem par PVN.</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5.3. Ja Finansējuma saņēmējs nav reģistrēts VID PVN maksātāju reģistrā, tas budžeta izmaksas plāno ar 	PVN. Savukārt, ja Finansējuma saņēmējs ir reģistrēts VID kā PVN maksātājs, PVN tiks uzskatītas par attiecināmajām izmaksām tikai tad, ja netiks veikti ar PVN apliekami darījumi vai citi darījumi, uz kuriem attiecināms Pievienotās vērtības nodokļa likums. Finansējuma saņēmējam kopā ar pieteikuma dokumentiem būs jāiesniedz organizācijas atbildīgās amatpersonas parakstīts apliecinājums, ka noslēguma dokumentos iekļautā PVN summa nav atskaitīta kā priekšnodoklis Pievienotās vērtības  nodokļa likuma XI nodaļā noteiktajā kārtībā.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1900" dirty="0"/>
              <a:t>Pēc Līguma noslēgšanas finansējuma saņēmējs iesniedz Fondā šādu informāciju:</a:t>
            </a:r>
          </a:p>
          <a:p>
            <a:pPr marL="342900" indent="-342900">
              <a:lnSpc>
                <a:spcPct val="120000"/>
              </a:lnSpc>
              <a:spcBef>
                <a:spcPts val="0"/>
              </a:spcBef>
              <a:buFont typeface="Wingdings" panose="05000000000000000000" pitchFamily="2" charset="2"/>
              <a:buChar char="Ø"/>
            </a:pPr>
            <a:r>
              <a:rPr lang="lv-LV" sz="1900" b="1" dirty="0"/>
              <a:t>pieprasījumu</a:t>
            </a:r>
            <a:r>
              <a:rPr lang="lv-LV" sz="1900" dirty="0"/>
              <a:t> saskaņā ar konkursa nolikuma 2. pielikumu, kurā norādīts mācību grupas Nr. pēc kārtas, plānoto mācību periods, dalībnieku skaits, plānotais mācību prasmes līmenis, mācību kursa izcenojums, norādot vienas  mācību stundas likmi vienam kursa dalībniekam, nepārsniedzot konkursa nolikuma 1.9. apakšpunktā noteiktos ierobežojumus, un mācību grafiku. Pēc norādītās informācijas saņemšanas Fonds izvērtē tā atbilstību programmas prasībām;</a:t>
            </a:r>
          </a:p>
          <a:p>
            <a:pPr marL="800100" lvl="1" indent="-342900">
              <a:lnSpc>
                <a:spcPct val="120000"/>
              </a:lnSpc>
              <a:buFont typeface="Wingdings" panose="05000000000000000000" pitchFamily="2" charset="2"/>
              <a:buChar char="Ø"/>
            </a:pPr>
            <a:r>
              <a:rPr lang="lv-LV" sz="1900" dirty="0"/>
              <a:t>Fonds var izmaksāt avansu līdz 50% no kursa kopējām izmaksām, </a:t>
            </a:r>
            <a:r>
              <a:rPr lang="lv-LV" sz="1800" dirty="0">
                <a:effectLst/>
                <a:latin typeface="Times New Roman" panose="02020603050405020304" pitchFamily="18" charset="0"/>
                <a:ea typeface="Times New Roman" panose="02020603050405020304" pitchFamily="18" charset="0"/>
              </a:rPr>
              <a:t>par katru atbilstošo dalībnieku, ievērojot konkursa nolikuma 1.9. apakšpunktā minēto. </a:t>
            </a:r>
            <a:endParaRPr lang="lv-LV" sz="1900" dirty="0"/>
          </a:p>
          <a:p>
            <a:pPr lvl="1">
              <a:lnSpc>
                <a:spcPct val="120000"/>
              </a:lnSpc>
            </a:pPr>
            <a:endParaRPr lang="lv-LV" sz="1900" dirty="0"/>
          </a:p>
          <a:p>
            <a:pPr marL="342900" indent="-342900">
              <a:lnSpc>
                <a:spcPct val="120000"/>
              </a:lnSpc>
              <a:spcBef>
                <a:spcPts val="0"/>
              </a:spcBef>
              <a:buFont typeface="Wingdings" panose="05000000000000000000" pitchFamily="2" charset="2"/>
              <a:buChar char="Ø"/>
            </a:pPr>
            <a:r>
              <a:rPr lang="lv-LV" sz="1900" dirty="0"/>
              <a:t>pēc latviešu valodas mācību apguves, </a:t>
            </a:r>
            <a:r>
              <a:rPr lang="lv-LV" sz="1900" b="1" dirty="0"/>
              <a:t>dalībnieku sarakstu </a:t>
            </a:r>
            <a:r>
              <a:rPr lang="lv-LV" sz="1900" dirty="0"/>
              <a:t>saskaņā ar konkursa nolikuma 3. pielikumu, </a:t>
            </a:r>
            <a:r>
              <a:rPr lang="lv-LV" sz="1800" dirty="0">
                <a:effectLst/>
                <a:latin typeface="Times New Roman" panose="02020603050405020304" pitchFamily="18" charset="0"/>
                <a:ea typeface="Times New Roman" panose="02020603050405020304" pitchFamily="18" charset="0"/>
              </a:rPr>
              <a:t>kurā norādīts dalībnieka vārds, uzvārds, dzimšanas datums, mācību periods, personu apliecinošā dokumenta nosaukums un numurs, faktiski apmeklēto mācību stundu skaits un informācija par dalībniekiem, kas kārtojuši valsts valodas prasmju pārbaudījumu (VISC) pēc sekmīgas mācību kursu beigšanas.</a:t>
            </a:r>
            <a:endParaRPr lang="lv-LV" sz="1900" dirty="0"/>
          </a:p>
          <a:p>
            <a:pPr marL="800100" lvl="1" indent="-342900">
              <a:lnSpc>
                <a:spcPct val="120000"/>
              </a:lnSpc>
              <a:buFont typeface="Wingdings" panose="05000000000000000000" pitchFamily="2" charset="2"/>
              <a:buChar char="Ø"/>
            </a:pPr>
            <a:r>
              <a:rPr lang="lv-LV" sz="1900" dirty="0"/>
              <a:t>atlikušo finansējumu, balstoties uz latviešu valodas mācībās faktiski iesaistīto dalībnieku skaitu un apmeklēto mācību stundu skaitu;</a:t>
            </a:r>
          </a:p>
          <a:p>
            <a:pPr marL="800100" lvl="1" indent="-342900">
              <a:lnSpc>
                <a:spcPct val="120000"/>
              </a:lnSpc>
              <a:buFont typeface="Wingdings" panose="05000000000000000000" pitchFamily="2" charset="2"/>
              <a:buChar char="Ø"/>
            </a:pPr>
            <a:r>
              <a:rPr lang="lv-LV" sz="1900" dirty="0"/>
              <a:t>ja dalībnieks nav sekmīgi pabeidzis mācību kursu, attiecīgi ir uzsācis latviešu valodas apguves kursus, bet nav apmeklējis vismaz 85% no projekta pieteikumā plānotajām mācību stundām, Fonds attiecina izmaksas par dalībnieka faktiski apmeklēto mācību stundu skaitu.</a:t>
            </a:r>
          </a:p>
          <a:p>
            <a:pPr marL="800100" lvl="1" indent="-342900">
              <a:lnSpc>
                <a:spcPct val="120000"/>
              </a:lnSpc>
              <a:buFont typeface="Wingdings" panose="05000000000000000000" pitchFamily="2" charset="2"/>
              <a:buChar char="Ø"/>
            </a:pPr>
            <a:endParaRPr lang="lv-LV" sz="1900" dirty="0"/>
          </a:p>
          <a:p>
            <a:pPr marL="0" lvl="1" indent="0">
              <a:lnSpc>
                <a:spcPct val="120000"/>
              </a:lnSpc>
              <a:buFont typeface="Wingdings" panose="05000000000000000000" pitchFamily="2" charset="2"/>
              <a:buNone/>
            </a:pPr>
            <a:r>
              <a:rPr lang="lv-LV" sz="1900" dirty="0"/>
              <a:t>Finansējuma saņēmējam ir jānodrošina mācību kursu dalībnieku apmeklējuma uzskaite (dalībnieku parakstu lapas, tiešsaistes nodarbību </a:t>
            </a:r>
            <a:r>
              <a:rPr lang="lv-LV" sz="1900" dirty="0" err="1"/>
              <a:t>ekrānšāviņi</a:t>
            </a:r>
            <a:r>
              <a:rPr lang="lv-LV" sz="1900" dirty="0"/>
              <a:t> </a:t>
            </a:r>
            <a:r>
              <a:rPr lang="lv-LV" sz="1900" dirty="0" err="1"/>
              <a:t>utml</a:t>
            </a:r>
            <a:r>
              <a:rPr lang="lv-LV" sz="1900" dirty="0"/>
              <a:t>.). Mācību kursu dalībnieku apmeklējuma uzskaiti apliecinošie dokumenti glabājas pie finansējuma saņēmēja, Fondā tie jāiesniedz tikai pēc pieprasījuma.</a:t>
            </a:r>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11</a:t>
            </a:fld>
            <a:endParaRPr lang="en-LV"/>
          </a:p>
        </p:txBody>
      </p:sp>
    </p:spTree>
    <p:extLst>
      <p:ext uri="{BB962C8B-B14F-4D97-AF65-F5344CB8AC3E}">
        <p14:creationId xmlns:p14="http://schemas.microsoft.com/office/powerpoint/2010/main" val="232100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dirty="0"/>
              <a:t>pirms pieteikuma veidlapas aizpildīšanas aicinām pārliecināties, ka ir lejupielādētas aktuālās Latviešu valodas mācības Ukrainas civiliedzīvotājiem programmas 2023.gada veidlapa no Fonda mājas lapas.</a:t>
            </a:r>
          </a:p>
          <a:p>
            <a:pPr marL="228600" indent="-228600">
              <a:buAutoNum type="arabicParenR"/>
            </a:pPr>
            <a:r>
              <a:rPr lang="lv-LV" dirty="0">
                <a:solidFill>
                  <a:srgbClr val="800024"/>
                </a:solidFill>
              </a:rPr>
              <a:t>Projekta pieteikuma veidlapa elektroniski jāiesniedz Word formātā (elektroniski parakstot). Lūgums nepārveidot dokumentus </a:t>
            </a:r>
            <a:r>
              <a:rPr lang="lv-LV" dirty="0" err="1">
                <a:solidFill>
                  <a:srgbClr val="800024"/>
                </a:solidFill>
              </a:rPr>
              <a:t>pdf</a:t>
            </a:r>
            <a:r>
              <a:rPr lang="lv-LV" dirty="0">
                <a:solidFill>
                  <a:srgbClr val="800024"/>
                </a:solidFill>
              </a:rPr>
              <a:t> formātā, jo tas apgrūtina vērtēšanu.</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pieteikumu elektroniski atbildīgās amatpersonas parakstītu projekta pieteikumu ar pielikumiem līdz 21.02.2023. plkst. 12:00. Ja projekta pieteikums būs iesniegts atbilstoši neparakstīts vai tas netiks iesniegts norādītajā laikā, tas tiks noraidīts. </a:t>
            </a:r>
          </a:p>
        </p:txBody>
      </p:sp>
      <p:sp>
        <p:nvSpPr>
          <p:cNvPr id="4" name="Slaida numura vietturis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un apliecinājuma saņemšanas ar apstiprināto projektu pieteikumu iesniedzējiem tiek uzsākta projektu īstenošanas līgumu slēgšana. Projekta īstenošanas līgums ir jānoslēdz 30 dienu laikā no rezultātu saņemšanas.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5. Projekta noslēguma dokumentācija ir jāiesniedz visiem projektu iesniedzējiem 5 dienu laikā pēc latviešu valodas apguves kursa beigām. </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Ja ir kādi jautājumi, aicinām tos uzdot tagad.</a:t>
            </a:r>
          </a:p>
          <a:p>
            <a:endParaRPr lang="lv-LV" dirty="0"/>
          </a:p>
          <a:p>
            <a:r>
              <a:rPr lang="lv-LV" dirty="0"/>
              <a:t>Ja vēl rodas jautājumi, aicinām tos iesūtīt uz konkursi@sif.gov.lv</a:t>
            </a:r>
          </a:p>
          <a:p>
            <a:endParaRPr lang="lv-LV" dirty="0"/>
          </a:p>
          <a:p>
            <a:r>
              <a:rPr lang="lv-LV" dirty="0"/>
              <a:t>Paldies par dalību seminārā par </a:t>
            </a:r>
            <a:r>
              <a:rPr lang="lv-LV" sz="1200" spc="0" dirty="0">
                <a:latin typeface="Verdana"/>
                <a:ea typeface="Verdana"/>
              </a:rPr>
              <a:t>Latviešu valodas mācības </a:t>
            </a:r>
            <a:r>
              <a:rPr lang="lv-LV" sz="1200" spc="0">
                <a:latin typeface="Verdana"/>
                <a:ea typeface="Verdana"/>
              </a:rPr>
              <a:t>Ukrainas civiliedzīvotājiem </a:t>
            </a:r>
            <a:r>
              <a:rPr lang="lv-LV"/>
              <a:t>programmas </a:t>
            </a:r>
            <a:r>
              <a:rPr lang="lv-LV" dirty="0"/>
              <a:t>konkursu! Veiksmi projektu pieteikumu gatavošanā!</a:t>
            </a:r>
          </a:p>
        </p:txBody>
      </p:sp>
      <p:sp>
        <p:nvSpPr>
          <p:cNvPr id="4" name="Slaida numura vietturis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Fonda mājas lapā publicēto Konkursa nolikumu un tā pielikumiem t.sk. pieteikuma veidlapu un projekta īstenošanas līguma projektu. Ar šo dokumentāciju lūgums iepazīties pirms projekta pieteikuma sagatavošanas.</a:t>
            </a:r>
          </a:p>
          <a:p>
            <a:endParaRPr lang="lv-LV" dirty="0"/>
          </a:p>
          <a:p>
            <a:r>
              <a:rPr lang="lv-LV" dirty="0"/>
              <a:t>Semināra laikā pastāstīšu par programmas mērķi un pamatnosacījumiem, kas jāievēro projektu iesniedzējiem.  </a:t>
            </a:r>
          </a:p>
          <a:p>
            <a:endParaRPr lang="lv-LV" strike="sngStrike" dirty="0"/>
          </a:p>
          <a:p>
            <a:r>
              <a:rPr lang="lv-LV" strike="noStrike" dirty="0"/>
              <a:t>Pēc tam turpināsim ar atbilstības vērtēšanas kritērijiem un projekta attiecināmajām izmaksām, taču prezentācijas noslēgumā sniegsim ieteikumus veiksmīgākai projekta pieteikuma sagatavošanai un iesniegšanai. </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Programmas mērķis ir veicināt latviešu valodas lietojumu Ukrainas civiliedzīvotāju vidū, nodrošinot bezmaksas latviešu valodas mācības, sākot no A1 valodas prasmes līmeņa un atbilstoši sākotnējam valodas prasmes līmenim, pieaugušajiem Ukrainas civiliedzīvotājiem, t.sk. arī nepilngadīgajiem Ukrainas civiliedzīvotājiem ar iegūtu vidējo izglītību, vismaz 120 akadēmisko stundu apmērā, visos Latvijas reģionos.</a:t>
            </a:r>
            <a:endParaRPr lang="lv-LV" sz="1200" dirty="0">
              <a:solidFill>
                <a:schemeClr val="bg1"/>
              </a:solidFill>
              <a:latin typeface="Verdana" panose="020B0604030504040204" pitchFamily="34" charset="0"/>
              <a:ea typeface="Verdana" panose="020B0604030504040204" pitchFamily="34" charset="0"/>
              <a:cs typeface="+mn-lt"/>
            </a:endParaRPr>
          </a:p>
        </p:txBody>
      </p:sp>
      <p:sp>
        <p:nvSpPr>
          <p:cNvPr id="4" name="Slaida numura vietturis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1327720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lvl="1" indent="0" algn="l">
              <a:buSzPts val="1200"/>
              <a:buFont typeface="+mj-lt"/>
              <a:buNone/>
            </a:pPr>
            <a:r>
              <a:rPr lang="lv-LV" sz="1200" u="none" strike="noStrike" dirty="0">
                <a:effectLst/>
                <a:latin typeface="Times New Roman" panose="02020603050405020304" pitchFamily="18" charset="0"/>
                <a:ea typeface="Times New Roman" panose="02020603050405020304" pitchFamily="18" charset="0"/>
              </a:rPr>
              <a:t>Konkursa mērķis ir atlasīt atbilstošus finansējuma saņēmējus, kuri, īstenojot projektus, sniegs būtisku ieguldījumu programmas mērķa sasniegšanā.</a:t>
            </a:r>
            <a:r>
              <a:rPr lang="lv-LV" sz="1000" u="none" strike="noStrike" dirty="0">
                <a:effectLst/>
                <a:latin typeface="Times New Roman" panose="02020603050405020304" pitchFamily="18" charset="0"/>
                <a:ea typeface="Times New Roman" panose="02020603050405020304" pitchFamily="18" charset="0"/>
              </a:rPr>
              <a:t> </a:t>
            </a:r>
          </a:p>
          <a:p>
            <a:pPr marL="0" indent="-226695" algn="l">
              <a:spcAft>
                <a:spcPts val="1200"/>
              </a:spcAft>
            </a:pPr>
            <a:r>
              <a:rPr lang="lv-LV" sz="1000" dirty="0">
                <a:effectLst/>
                <a:latin typeface="Times New Roman" panose="02020603050405020304" pitchFamily="18" charset="0"/>
                <a:ea typeface="Times New Roman" panose="02020603050405020304" pitchFamily="18" charset="0"/>
              </a:rPr>
              <a:t>Finansējuma saņēmējs konkursa nolikumā ir projekta pieteikuma iesniedzējs, ar kuru ir noslēgts projekta īstenošanas līgums (tas ir, projekta īstenotājs).</a:t>
            </a:r>
          </a:p>
          <a:p>
            <a:pPr marL="457200" lvl="1" indent="0" algn="l">
              <a:spcBef>
                <a:spcPts val="600"/>
              </a:spcBef>
              <a:spcAft>
                <a:spcPts val="0"/>
              </a:spcAft>
              <a:buFont typeface="+mj-lt"/>
              <a:buNone/>
            </a:pPr>
            <a:endParaRPr lang="lv-LV" sz="1200" b="0" dirty="0">
              <a:effectLst/>
              <a:latin typeface="+mj-lt"/>
              <a:ea typeface="Times New Roman" panose="02020603050405020304" pitchFamily="18" charset="0"/>
            </a:endParaRP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2770127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1. </a:t>
            </a:r>
            <a:r>
              <a:rPr lang="lv-LV" dirty="0"/>
              <a:t>Projekta izmaksu </a:t>
            </a:r>
            <a:r>
              <a:rPr lang="lv-LV" dirty="0" err="1"/>
              <a:t>attiecināmības</a:t>
            </a:r>
            <a:r>
              <a:rPr lang="lv-LV" dirty="0"/>
              <a:t> periods ir no 2023. gada 1. marta līdz 2023. gada 30. jūnijam. Visām projekta aktivitātēm jābūt pabeigtām līdz 2023. gada 30. jūnijam. Atkarībā no projektā plānotajām mācībām un to apjoma, projekta īstenošanas periods arī var būt īsāks kā norādīts konkursa nolikumā, taču tam noteikti jāiekļaujas šajā periodā.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a:t>
            </a:r>
            <a:r>
              <a:rPr lang="lv-LV" sz="1200" b="0" u="none" strike="noStrike" dirty="0">
                <a:effectLst/>
                <a:latin typeface="Times New Roman" panose="02020603050405020304" pitchFamily="18" charset="0"/>
                <a:ea typeface="Times New Roman" panose="02020603050405020304" pitchFamily="18" charset="0"/>
              </a:rPr>
              <a:t>P</a:t>
            </a:r>
            <a:r>
              <a:rPr lang="lv-LV" sz="1200" strike="noStrike" dirty="0"/>
              <a:t>rogrammas kopējais pieejamais finansējums ir 743 000 EUR, vienam finansējuma saņēmējam nav ierobežots pieejamā finansējuma apmērs. Finansējums tiek piešķirts pieprasījumu iesniegšanas secībā un kamēr finansējums ir pieejams programmā.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t>3. </a:t>
            </a:r>
            <a:r>
              <a:rPr lang="lv-LV" sz="1200" b="0" strike="noStrike" dirty="0"/>
              <a:t>Finansējuma tiek piešķirts par katru atbilstošo dalībnieku. Mācību kursa izmaksas vienam dalībniekam nedrīkst pārsniegt 743,00 EUR. Kopējās izmaksas par vienu kursu vienam dalībniekam ietver mācību pedagogu atlīdzības, mācību telpas, mācību aprīkojuma, valsts valodas prasmju pārbaudījuma (VISC) izmaksas un 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1" strike="no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Projekta mērķa grupa ir pieaugušie Ukrainas civiliedzīvotāji, t.sk. arī nepilngadīgie Ukrainas civiliedzīvotāji ar iegūtu vidējo izglītību.</a:t>
            </a:r>
          </a:p>
          <a:p>
            <a:pPr marL="0" indent="0">
              <a:buNone/>
            </a:pPr>
            <a:r>
              <a:rPr lang="lv-LV" dirty="0">
                <a:cs typeface="Calibri"/>
              </a:rPr>
              <a:t>Šī konkursa nolikuma izpratnē pieaugušie ir personas vecumā virs 18 gadiem.</a:t>
            </a:r>
          </a:p>
          <a:p>
            <a:pPr marL="0" indent="0">
              <a:buNone/>
            </a:pPr>
            <a:endParaRPr lang="lv-LV" dirty="0">
              <a:cs typeface="Calibri"/>
            </a:endParaRPr>
          </a:p>
          <a:p>
            <a:pPr marL="0" indent="0">
              <a:buNone/>
            </a:pPr>
            <a:r>
              <a:rPr lang="lv-LV" dirty="0">
                <a:cs typeface="Calibri"/>
              </a:rPr>
              <a:t>Par dalībnieku atbilstību programmas mērķim un konkursa nolikuma prasībām atbildīgs ir finansējuma saņēmējs. </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pasākumiem ir jābūt nodrošinātiem mērķa grupai bez maksas.</a:t>
            </a:r>
          </a:p>
          <a:p>
            <a:pPr marL="0" indent="0">
              <a:buNone/>
            </a:pPr>
            <a:endParaRPr lang="lv-LV" dirty="0">
              <a:cs typeface="Calibri"/>
            </a:endParaRPr>
          </a:p>
          <a:p>
            <a:pPr marL="0" indent="0">
              <a:buNone/>
            </a:pPr>
            <a:r>
              <a:rPr lang="lv-LV" b="1" dirty="0">
                <a:cs typeface="Calibri"/>
              </a:rPr>
              <a:t>3. </a:t>
            </a:r>
            <a:r>
              <a:rPr lang="lv-LV" b="0" dirty="0">
                <a:cs typeface="Calibri"/>
              </a:rPr>
              <a:t>Projekta ievaros latviešu valodas mācības var nodrošināt gan klātienē, gan attālināti, gan </a:t>
            </a:r>
            <a:r>
              <a:rPr lang="lv-LV" b="0" dirty="0" err="1">
                <a:cs typeface="Calibri"/>
              </a:rPr>
              <a:t>hibrīdmodelī</a:t>
            </a:r>
            <a:r>
              <a:rPr lang="lv-LV" b="0" dirty="0">
                <a:cs typeface="Calibri"/>
              </a:rPr>
              <a:t>.</a:t>
            </a:r>
          </a:p>
          <a:p>
            <a:pPr marL="0" lvl="0" indent="0" algn="just">
              <a:spcAft>
                <a:spcPts val="1200"/>
              </a:spcAft>
              <a:buFont typeface="+mj-lt"/>
              <a:buNone/>
              <a:tabLst>
                <a:tab pos="810260" algn="l"/>
              </a:tabLst>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spcAft>
                <a:spcPts val="1200"/>
              </a:spcAft>
              <a:buFont typeface="+mj-lt"/>
              <a:buNone/>
              <a:tabLst>
                <a:tab pos="810260" algn="l"/>
              </a:tabLst>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Finansējuma saņēmējam ir jānodrošina valsts valodas prasmju pārbaudījuma (VISC) organizēšana sekmīgi kursu pabeigušajiem dalībniekiem, ja ir tāda nepieciešamība, sākot ar A2 līmeni. Tiek uzskatīts, ka mācību kurss ir sekmīgi pabeigts, ja dalībnieks kopā ir apmeklējis vismaz 85% no projektā plānoto mācību stundu skaita.</a:t>
            </a:r>
          </a:p>
          <a:p>
            <a:pPr marL="0" indent="0">
              <a:buNone/>
            </a:pPr>
            <a:endParaRPr lang="lv-LV" dirty="0">
              <a:cs typeface="Calibri"/>
            </a:endParaRPr>
          </a:p>
          <a:p>
            <a:pPr marL="0" indent="0">
              <a:buNone/>
            </a:pPr>
            <a:r>
              <a:rPr lang="lv-LV" b="1" dirty="0">
                <a:cs typeface="Calibri"/>
              </a:rPr>
              <a:t>2. </a:t>
            </a:r>
            <a:r>
              <a:rPr lang="lv-LV" dirty="0">
                <a:cs typeface="Calibri"/>
              </a:rPr>
              <a:t>Finansējuma saņēmējs ir atbildīgs, ka projektā iesaistītajam pedagoģiskajam personālam ir </a:t>
            </a:r>
            <a:r>
              <a:rPr lang="lv-LV" b="1" dirty="0">
                <a:cs typeface="Calibri"/>
              </a:rPr>
              <a:t>atbilstošas kvalifikācijas augstākā izglītība vai cita veida kvalifikācija, kas saistīta ar baltu filoloģiju, humanitārām zinībām, svešvalodu mācīšanas metodikas un valodas struktūras zināšanu apguvi, un pieredze latviešu valodas kā svešvalodas mācīšanā pieaugušajiem</a:t>
            </a:r>
            <a:r>
              <a:rPr lang="lv-LV" dirty="0">
                <a:cs typeface="Calibri"/>
              </a:rPr>
              <a:t>. Pedagoģiskā personāla izglītības dokumentu kopijas un CV pie projekta pieteikuma nav nepieciešams pievienot, bet Fonds var pieprasīt tos iesniegt, lai pārliecinātos par pedagoģiskā personāla atbilstību KN punktam 1.15.</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2102047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6000" dirty="0"/>
              <a:t>Projekta pieteikumu </a:t>
            </a:r>
            <a:r>
              <a:rPr lang="lv-LV" sz="6000" b="1" u="sng" dirty="0"/>
              <a:t>var iesniegt:</a:t>
            </a:r>
          </a:p>
          <a:p>
            <a:pPr marL="171450" indent="-171450">
              <a:lnSpc>
                <a:spcPct val="120000"/>
              </a:lnSpc>
              <a:spcBef>
                <a:spcPts val="0"/>
              </a:spcBef>
              <a:buFont typeface="Arial" panose="020B0604020202020204" pitchFamily="34" charset="0"/>
              <a:buChar char="•"/>
            </a:pPr>
            <a:r>
              <a:rPr lang="lv-LV" b="1" dirty="0"/>
              <a:t>Izglītības Informācijas Sistēmā (VIIS) reģistrēta izglītības iestāde</a:t>
            </a:r>
            <a:r>
              <a:rPr lang="lv-LV" dirty="0"/>
              <a:t>, neatkarīgi no tās juridiskā statusa (pašvaldības iestāde, biedrība, sabiedrība ar ierobežotu atbildību, individuālais komersants u.c.) vai iestādes veida (vispārējās, speciālās, profesionālās, augstākās, pieaugušo u.c. izglītības iestāde).</a:t>
            </a:r>
          </a:p>
          <a:p>
            <a:pPr marL="0" indent="0">
              <a:lnSpc>
                <a:spcPct val="120000"/>
              </a:lnSpc>
              <a:spcBef>
                <a:spcPts val="0"/>
              </a:spcBef>
              <a:buFont typeface="Arial" panose="020B0604020202020204" pitchFamily="34" charset="0"/>
              <a:buNone/>
            </a:pPr>
            <a:r>
              <a:rPr lang="lv-LV" dirty="0"/>
              <a:t>Informācija tiks pārbaudīts pēc uzņēmumu reģistra datiem, VIIS izglītības iestāžu reģistrā, kā arī pēc projekta pieteikuma sniegtās informācijas. </a:t>
            </a:r>
          </a:p>
          <a:p>
            <a:pPr marL="171450" indent="-171450">
              <a:lnSpc>
                <a:spcPct val="120000"/>
              </a:lnSpc>
              <a:spcBef>
                <a:spcPts val="0"/>
              </a:spcBef>
              <a:buFont typeface="Arial" panose="020B0604020202020204" pitchFamily="34" charset="0"/>
              <a:buChar char="•"/>
            </a:pPr>
            <a:endParaRPr lang="lv-LV" dirty="0"/>
          </a:p>
          <a:p>
            <a:pPr>
              <a:lnSpc>
                <a:spcPct val="120000"/>
              </a:lnSpc>
              <a:spcBef>
                <a:spcPts val="0"/>
              </a:spcBef>
            </a:pPr>
            <a:r>
              <a:rPr lang="lv-LV" dirty="0"/>
              <a:t>Pieteikuma iesniedzējs:</a:t>
            </a:r>
          </a:p>
          <a:p>
            <a:pPr marL="171450" indent="-171450">
              <a:lnSpc>
                <a:spcPct val="120000"/>
              </a:lnSpc>
              <a:spcBef>
                <a:spcPts val="0"/>
              </a:spcBef>
              <a:buFont typeface="Arial" panose="020B0604020202020204" pitchFamily="34" charset="0"/>
              <a:buChar char="•"/>
            </a:pPr>
            <a:r>
              <a:rPr lang="lv-LV" b="1" dirty="0"/>
              <a:t>darbojas saliedētas sabiedrības attīstības, izglītības vai sociālās iekļaušanās jomā;</a:t>
            </a:r>
          </a:p>
          <a:p>
            <a:pPr marL="0" indent="0">
              <a:lnSpc>
                <a:spcPct val="120000"/>
              </a:lnSpc>
              <a:spcBef>
                <a:spcPts val="0"/>
              </a:spcBef>
              <a:buFont typeface="Arial" panose="020B0604020202020204" pitchFamily="34" charset="0"/>
              <a:buNone/>
            </a:pPr>
            <a:r>
              <a:rPr lang="lv-LV" b="0" dirty="0"/>
              <a:t>Informācija tiks pārbaudīta pēc projekta pieteikuma A1 sadaļā, tīmekļa vietnēs un sociālajos tīklos pieejamās informācijas, projekta iesniedzēja darbības jomu saskaņā ar NACE 2. redakciju, ja tāda ir reģistrēta. Tāpēc projekta pieteikumā ir svarīgi norādīt organizācijas līdzšinējo pieredzi minētajās jomās. </a:t>
            </a:r>
          </a:p>
          <a:p>
            <a:pPr marL="0" indent="0">
              <a:lnSpc>
                <a:spcPct val="120000"/>
              </a:lnSpc>
              <a:spcBef>
                <a:spcPts val="0"/>
              </a:spcBef>
              <a:buFont typeface="Arial" panose="020B0604020202020204" pitchFamily="34" charset="0"/>
              <a:buNone/>
            </a:pPr>
            <a:endParaRPr lang="lv-LV" b="1" dirty="0"/>
          </a:p>
          <a:p>
            <a:pPr marL="171450" indent="-171450">
              <a:lnSpc>
                <a:spcPct val="120000"/>
              </a:lnSpc>
              <a:spcBef>
                <a:spcPts val="0"/>
              </a:spcBef>
              <a:buFont typeface="Arial" panose="020B0604020202020204" pitchFamily="34" charset="0"/>
              <a:buChar char="•"/>
            </a:pPr>
            <a:r>
              <a:rPr lang="lv-LV" b="1" dirty="0"/>
              <a:t>nav Valsts ieņēmumu dienesta administrēto nodokļu parāds, kas pārsniedz 150 EUR uz projektu pieteikumu iesniegšanas termiņa pēdējo dienu (21.02.2023) un dienu, kad vērtēšanas komisija pieņem lēmumu par projekta virzīšanu apstiprināšanai;</a:t>
            </a:r>
          </a:p>
          <a:p>
            <a:pPr marL="0" indent="0">
              <a:lnSpc>
                <a:spcPct val="120000"/>
              </a:lnSpc>
              <a:spcBef>
                <a:spcPts val="0"/>
              </a:spcBef>
              <a:buFont typeface="Arial" panose="020B0604020202020204" pitchFamily="34" charset="0"/>
              <a:buNone/>
            </a:pPr>
            <a:r>
              <a:rPr lang="lv-LV"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indent="0">
              <a:lnSpc>
                <a:spcPct val="120000"/>
              </a:lnSpc>
              <a:spcBef>
                <a:spcPts val="0"/>
              </a:spcBef>
              <a:buFont typeface="Arial" panose="020B0604020202020204" pitchFamily="34" charset="0"/>
              <a:buNone/>
            </a:pPr>
            <a:endParaRPr lang="lv-LV" b="0" dirty="0"/>
          </a:p>
          <a:p>
            <a:pPr marL="0" indent="0">
              <a:lnSpc>
                <a:spcPct val="120000"/>
              </a:lnSpc>
              <a:spcBef>
                <a:spcPts val="0"/>
              </a:spcBef>
              <a:buFont typeface="Arial" panose="020B0604020202020204" pitchFamily="34" charset="0"/>
              <a:buNone/>
            </a:pPr>
            <a:r>
              <a:rPr lang="lv-LV" b="0" dirty="0"/>
              <a:t>Par šīs prasības izpildi projekta iesniedzējs paraksta apliecinājumu jeb projekta pieteikuma D sadaļu.</a:t>
            </a:r>
          </a:p>
          <a:p>
            <a:pPr marL="0" indent="0">
              <a:lnSpc>
                <a:spcPct val="120000"/>
              </a:lnSpc>
              <a:spcBef>
                <a:spcPts val="0"/>
              </a:spcBef>
              <a:buFont typeface="Arial" panose="020B0604020202020204" pitchFamily="34" charset="0"/>
              <a:buNone/>
            </a:pPr>
            <a:endParaRPr lang="lv-LV" b="0" dirty="0"/>
          </a:p>
          <a:p>
            <a:pPr marL="0" indent="0">
              <a:lnSpc>
                <a:spcPct val="120000"/>
              </a:lnSpc>
              <a:spcBef>
                <a:spcPts val="0"/>
              </a:spcBef>
              <a:buFont typeface="Arial" panose="020B0604020202020204" pitchFamily="34" charset="0"/>
              <a:buNone/>
            </a:pPr>
            <a:r>
              <a:rPr lang="lv-LV" b="1" dirty="0"/>
              <a:t>Pieteikuma iesniedzējam ir jāatbilst visām šīm prasībām, lai projekta pieteikums tiktu virzīts apstiprināšanai.</a:t>
            </a:r>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171450" indent="-171450">
              <a:buFont typeface="Wingdings" panose="05000000000000000000" pitchFamily="2" charset="2"/>
              <a:buChar char="Ø"/>
            </a:pPr>
            <a:r>
              <a:rPr lang="lv-LV" b="0" dirty="0"/>
              <a:t>Bezmaksas latviešu valodas mācības vismaz 120 akadēmisko stundu apjomā, sākot no A1 latviešu valodas prasmes līmeņa.</a:t>
            </a:r>
          </a:p>
          <a:p>
            <a:r>
              <a:rPr lang="lv-LV" b="0" dirty="0"/>
              <a:t>Šī informācija tiks </a:t>
            </a:r>
            <a:r>
              <a:rPr lang="lv-LV" b="0" dirty="0" err="1"/>
              <a:t>vērtētsa</a:t>
            </a:r>
            <a:r>
              <a:rPr lang="lv-LV" b="0" dirty="0"/>
              <a:t> pēc informācijas projekta pieteikuma B2 sadaļā un Pieteikuma iesniedzēja apliecinājums pieteikuma veidlapas D sadaļā.</a:t>
            </a:r>
          </a:p>
          <a:p>
            <a:endParaRPr lang="lv-LV" b="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dirty="0"/>
              <a:t>Latviešu valodas mācības klātienē, attālināti vai </a:t>
            </a:r>
            <a:r>
              <a:rPr lang="lv-LV" b="0" dirty="0" err="1"/>
              <a:t>hibrīdmodelī</a:t>
            </a:r>
            <a:r>
              <a:rPr lang="lv-LV" b="0" dirty="0"/>
              <a:t>. Šī informācija tiks pārbaudīta projekta pieteikuma B2 sadaļā. </a:t>
            </a:r>
          </a:p>
          <a:p>
            <a:endParaRPr lang="lv-LV"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b="0" dirty="0"/>
              <a:t>Programmas ietvaros  latviešu valodas mācību kursa izmaksas vienam dalībniekam nedrīkst pārsniegt 743,00 EUR. Pēc līguma noslēgšanas ar Fondu izmaksas finansējuma saņēmējam piešķir par katru atbilstošo dalībnieku. Kopējās izmaksas par vienu kursu vienam dalībniekam ietver mācību pedagogu atlīdzības, mācību telpas, mācību aprīkojuma, valsts valodas prasmju pārbaudījuma (VISC) izmaksas un tml. Šī informācija tiks pārbaudīta projekta pieteikuma C sadaļā. C sadaļā jānorāda cena par vienu mācību stundu vienam mācību dalībniekam, ņemot vērā, ka kopējās kursa izmaksas vienam dalībniekam nevar pārsniegt 743,00 EUR.</a:t>
            </a:r>
          </a:p>
          <a:p>
            <a:endParaRPr lang="lv-LV" b="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Pieteikumā norādītajai informācijai jābūt atbilstošai norādītajam, lai pieteikums tiktu virzīts apstiprināšanai.</a:t>
            </a:r>
          </a:p>
          <a:p>
            <a:endParaRPr lang="lv-LV" b="0" dirty="0"/>
          </a:p>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29227652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4.xml.rels><?xml version="1.0" encoding="UTF-8" standalone="yes"?>
<Relationships xmlns="http://schemas.openxmlformats.org/package/2006/relationships"><Relationship Id="rId3" Type="http://schemas.openxmlformats.org/officeDocument/2006/relationships/hyperlink" Target="mailto:konkursi@sif.gov.lv"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QuickStyle" Target="../diagrams/quickStyle8.xml"/><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diagramLayout" Target="../diagrams/layout8.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7.xml"/><Relationship Id="rId11" Type="http://schemas.openxmlformats.org/officeDocument/2006/relationships/diagramData" Target="../diagrams/data8.xml"/><Relationship Id="rId5" Type="http://schemas.openxmlformats.org/officeDocument/2006/relationships/diagramQuickStyle" Target="../diagrams/quickStyle7.xml"/><Relationship Id="rId15" Type="http://schemas.microsoft.com/office/2007/relationships/diagramDrawing" Target="../diagrams/drawing8.xml"/><Relationship Id="rId10" Type="http://schemas.openxmlformats.org/officeDocument/2006/relationships/hyperlink" Target="https://www.pexels.com/photo/person-using-silver-macbook-pro-3205538/" TargetMode="External"/><Relationship Id="rId4" Type="http://schemas.openxmlformats.org/officeDocument/2006/relationships/diagramLayout" Target="../diagrams/layout7.xml"/><Relationship Id="rId9" Type="http://schemas.openxmlformats.org/officeDocument/2006/relationships/hyperlink" Target="https://www.pexels.com/photo/high-angle-photography-of-village-681405/" TargetMode="External"/><Relationship Id="rId14" Type="http://schemas.openxmlformats.org/officeDocument/2006/relationships/diagramColors" Target="../diagrams/colors8.xml"/></Relationships>
</file>

<file path=ppt/slides/_rels/slide7.xml.rels><?xml version="1.0" encoding="UTF-8" standalone="yes"?>
<Relationships xmlns="http://schemas.openxmlformats.org/package/2006/relationships"><Relationship Id="rId8" Type="http://schemas.openxmlformats.org/officeDocument/2006/relationships/hyperlink" Target="https://www.pexels.com/photo/pile-of-books-159866/" TargetMode="External"/><Relationship Id="rId13" Type="http://schemas.openxmlformats.org/officeDocument/2006/relationships/diagramQuickStyle" Target="../diagrams/quickStyle10.xml"/><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diagramLayout" Target="../diagrams/layout10.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Colors" Target="../diagrams/colors9.xml"/><Relationship Id="rId11" Type="http://schemas.openxmlformats.org/officeDocument/2006/relationships/diagramData" Target="../diagrams/data10.xml"/><Relationship Id="rId5" Type="http://schemas.openxmlformats.org/officeDocument/2006/relationships/diagramQuickStyle" Target="../diagrams/quickStyle9.xml"/><Relationship Id="rId15" Type="http://schemas.microsoft.com/office/2007/relationships/diagramDrawing" Target="../diagrams/drawing10.xml"/><Relationship Id="rId10" Type="http://schemas.openxmlformats.org/officeDocument/2006/relationships/hyperlink" Target="https://www.pexels.com/photo/strict-female-teacher-with-book-pointing-at-scribbled-blackboard-3771074/" TargetMode="External"/><Relationship Id="rId4" Type="http://schemas.openxmlformats.org/officeDocument/2006/relationships/diagramLayout" Target="../diagrams/layout9.xml"/><Relationship Id="rId9" Type="http://schemas.openxmlformats.org/officeDocument/2006/relationships/hyperlink" Target="https://www.pexels.com/photo/man-writing-on-table-3380743/" TargetMode="External"/><Relationship Id="rId14" Type="http://schemas.openxmlformats.org/officeDocument/2006/relationships/diagramColors" Target="../diagrams/colors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609451" y="1452846"/>
            <a:ext cx="8375432" cy="1976154"/>
          </a:xfrm>
        </p:spPr>
        <p:txBody>
          <a:bodyPr/>
          <a:lstStyle/>
          <a:p>
            <a:pPr algn="ctr">
              <a:lnSpc>
                <a:spcPct val="100000"/>
              </a:lnSpc>
              <a:spcBef>
                <a:spcPts val="600"/>
              </a:spcBef>
            </a:pPr>
            <a:br>
              <a:rPr lang="lv-LV" sz="4000" spc="0" dirty="0"/>
            </a:br>
            <a:r>
              <a:rPr lang="lv-LV" sz="4000" spc="0" dirty="0">
                <a:latin typeface="Verdana"/>
                <a:ea typeface="Verdana"/>
              </a:rPr>
              <a:t>Programmas «Latviešu valodas mācības Ukrainas civiliedzīvotājiem»</a:t>
            </a:r>
            <a:br>
              <a:rPr lang="lv-LV" sz="4000" spc="0" dirty="0">
                <a:latin typeface="Verdana"/>
                <a:ea typeface="Verdana"/>
              </a:rPr>
            </a:br>
            <a:r>
              <a:rPr lang="lv-LV" sz="1200" spc="0" dirty="0">
                <a:latin typeface="Verdana"/>
                <a:ea typeface="Verdana"/>
              </a:rPr>
              <a:t> </a:t>
            </a:r>
            <a:br>
              <a:rPr lang="lv-LV" sz="4000" spc="0" dirty="0"/>
            </a:br>
            <a:r>
              <a:rPr lang="lv-LV" sz="2400" dirty="0">
                <a:effectLst/>
                <a:latin typeface="+mn-lt"/>
                <a:ea typeface="Times New Roman" panose="02020603050405020304" pitchFamily="18" charset="0"/>
              </a:rPr>
              <a:t>ATKLĀTS PIETEIKUMU KONKURSS</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2023.gada 14.februāris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14/02/2023</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609600" y="436166"/>
            <a:ext cx="6008209" cy="1086809"/>
          </a:xfrm>
        </p:spPr>
        <p:txBody>
          <a:bodyPr/>
          <a:lstStyle/>
          <a:p>
            <a:r>
              <a:rPr lang="lv-LV" sz="3500" dirty="0">
                <a:solidFill>
                  <a:schemeClr val="accent5">
                    <a:lumMod val="50000"/>
                  </a:schemeClr>
                </a:solidFill>
              </a:rPr>
              <a:t>Attiecināmas izmaksas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3020002560"/>
              </p:ext>
            </p:extLst>
          </p:nvPr>
        </p:nvGraphicFramePr>
        <p:xfrm>
          <a:off x="501444" y="1410433"/>
          <a:ext cx="10695095" cy="459590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11</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dirty="0"/>
              <a:t>Finansēšanas kārtība:</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537827" y="1887250"/>
            <a:ext cx="10292952" cy="4783425"/>
          </a:xfrm>
          <a:prstGeom prst="rect">
            <a:avLst/>
          </a:prstGeom>
        </p:spPr>
        <p:txBody>
          <a:bodyPr vert="horz" wrap="square" lIns="91440" tIns="45720" rIns="91440" bIns="45720" rtlCol="0" anchor="ctr">
            <a:spAutoFit/>
          </a:bodyPr>
          <a:lstStyle/>
          <a:p>
            <a:pPr>
              <a:lnSpc>
                <a:spcPct val="120000"/>
              </a:lnSpc>
              <a:spcBef>
                <a:spcPts val="0"/>
              </a:spcBef>
            </a:pPr>
            <a:r>
              <a:rPr lang="lv-LV" sz="1900" dirty="0">
                <a:solidFill>
                  <a:srgbClr val="800024"/>
                </a:solidFill>
              </a:rPr>
              <a:t>Pēc Līguma noslēgšanas finansējuma saņēmējs iesniedz Fondā šādu informāciju:</a:t>
            </a:r>
          </a:p>
          <a:p>
            <a:pPr marL="342900" indent="-342900">
              <a:lnSpc>
                <a:spcPct val="120000"/>
              </a:lnSpc>
              <a:spcBef>
                <a:spcPts val="0"/>
              </a:spcBef>
              <a:buFont typeface="Wingdings" panose="05000000000000000000" pitchFamily="2" charset="2"/>
              <a:buChar char="Ø"/>
            </a:pPr>
            <a:r>
              <a:rPr lang="lv-LV" sz="1900" b="1" dirty="0">
                <a:solidFill>
                  <a:srgbClr val="800024"/>
                </a:solidFill>
              </a:rPr>
              <a:t>pieprasījumu</a:t>
            </a:r>
            <a:r>
              <a:rPr lang="lv-LV" sz="1900" dirty="0">
                <a:solidFill>
                  <a:srgbClr val="800024"/>
                </a:solidFill>
              </a:rPr>
              <a:t> saskaņā ar konkursa nolikuma 2. pielikumu:</a:t>
            </a:r>
          </a:p>
          <a:p>
            <a:pPr marL="800100" lvl="1" indent="-342900">
              <a:lnSpc>
                <a:spcPct val="120000"/>
              </a:lnSpc>
              <a:buFont typeface="Wingdings" panose="05000000000000000000" pitchFamily="2" charset="2"/>
              <a:buChar char="Ø"/>
            </a:pPr>
            <a:r>
              <a:rPr lang="lv-LV" sz="1900" dirty="0">
                <a:solidFill>
                  <a:srgbClr val="800024"/>
                </a:solidFill>
              </a:rPr>
              <a:t>Fonds var izmaksāt avansu līdz 50% no kursa kopējām izmaksām.</a:t>
            </a:r>
          </a:p>
          <a:p>
            <a:pPr lvl="1">
              <a:lnSpc>
                <a:spcPct val="120000"/>
              </a:lnSpc>
            </a:pPr>
            <a:endParaRPr lang="lv-LV" sz="1900" dirty="0">
              <a:solidFill>
                <a:srgbClr val="800024"/>
              </a:solidFill>
            </a:endParaRPr>
          </a:p>
          <a:p>
            <a:pPr marL="342900" indent="-342900">
              <a:lnSpc>
                <a:spcPct val="120000"/>
              </a:lnSpc>
              <a:spcBef>
                <a:spcPts val="0"/>
              </a:spcBef>
              <a:buFont typeface="Wingdings" panose="05000000000000000000" pitchFamily="2" charset="2"/>
              <a:buChar char="Ø"/>
            </a:pPr>
            <a:r>
              <a:rPr lang="lv-LV" sz="1900" dirty="0">
                <a:solidFill>
                  <a:srgbClr val="800024"/>
                </a:solidFill>
              </a:rPr>
              <a:t>pēc latviešu valodas mācību apguves, </a:t>
            </a:r>
            <a:r>
              <a:rPr lang="lv-LV" sz="1900" b="1" dirty="0">
                <a:solidFill>
                  <a:srgbClr val="800024"/>
                </a:solidFill>
              </a:rPr>
              <a:t>dalībnieku sarakstu </a:t>
            </a:r>
            <a:r>
              <a:rPr lang="lv-LV" sz="1900" dirty="0">
                <a:solidFill>
                  <a:srgbClr val="800024"/>
                </a:solidFill>
              </a:rPr>
              <a:t>saskaņā ar konkursa nolikuma 3. pielikumu:</a:t>
            </a:r>
          </a:p>
          <a:p>
            <a:pPr marL="800100" lvl="1" indent="-342900">
              <a:lnSpc>
                <a:spcPct val="120000"/>
              </a:lnSpc>
              <a:buFont typeface="Wingdings" panose="05000000000000000000" pitchFamily="2" charset="2"/>
              <a:buChar char="Ø"/>
            </a:pPr>
            <a:r>
              <a:rPr lang="lv-LV" sz="1900" dirty="0">
                <a:solidFill>
                  <a:srgbClr val="800024"/>
                </a:solidFill>
              </a:rPr>
              <a:t>Fonds izmaksā atlikušo finansējumu, balstoties uz latviešu valodas mācībās faktiski iesaistīto dalībnieku skaitu un apmeklēto mācību stundu skaitu;</a:t>
            </a:r>
          </a:p>
          <a:p>
            <a:pPr marL="800100" lvl="1" indent="-342900">
              <a:lnSpc>
                <a:spcPct val="120000"/>
              </a:lnSpc>
              <a:buFont typeface="Wingdings" panose="05000000000000000000" pitchFamily="2" charset="2"/>
              <a:buChar char="Ø"/>
            </a:pPr>
            <a:r>
              <a:rPr lang="lv-LV" sz="1900" dirty="0">
                <a:solidFill>
                  <a:srgbClr val="800024"/>
                </a:solidFill>
              </a:rPr>
              <a:t>ja dalībnieks nav sekmīgi pabeidzis mācību kursu (apmeklējis mazāk par 85% no projekta pieteikumā plānotajām mācību stundām), Fonds attiecina izmaksas par dalībnieka faktiski apmeklēto mācību stundu skaitu.</a:t>
            </a:r>
          </a:p>
          <a:p>
            <a:pPr marL="342900" indent="-342900" algn="l">
              <a:lnSpc>
                <a:spcPct val="120000"/>
              </a:lnSpc>
              <a:spcBef>
                <a:spcPts val="0"/>
              </a:spcBef>
              <a:buFont typeface="Wingdings" panose="05000000000000000000" pitchFamily="2" charset="2"/>
              <a:buChar char="Ø"/>
            </a:pPr>
            <a:endParaRPr lang="lv-LV" sz="2000" dirty="0"/>
          </a:p>
          <a:p>
            <a:pPr marL="342900" indent="-342900" algn="l">
              <a:lnSpc>
                <a:spcPct val="120000"/>
              </a:lnSpc>
              <a:spcBef>
                <a:spcPts val="0"/>
              </a:spcBef>
              <a:buFont typeface="Wingdings" panose="05000000000000000000" pitchFamily="2" charset="2"/>
              <a:buChar char="Ø"/>
            </a:pPr>
            <a:endParaRPr lang="lv-LV" sz="2800" dirty="0"/>
          </a:p>
        </p:txBody>
      </p:sp>
    </p:spTree>
    <p:extLst>
      <p:ext uri="{BB962C8B-B14F-4D97-AF65-F5344CB8AC3E}">
        <p14:creationId xmlns:p14="http://schemas.microsoft.com/office/powerpoint/2010/main" val="2694437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14/02/2023</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12</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1354910474"/>
              </p:ext>
            </p:extLst>
          </p:nvPr>
        </p:nvGraphicFramePr>
        <p:xfrm>
          <a:off x="233363" y="1727506"/>
          <a:ext cx="10201275" cy="4849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1596549198"/>
              </p:ext>
            </p:extLst>
          </p:nvPr>
        </p:nvGraphicFramePr>
        <p:xfrm>
          <a:off x="629505" y="983995"/>
          <a:ext cx="987085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14/02/2023</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13</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813157" y="4212608"/>
            <a:ext cx="1635863"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b="1" dirty="0">
                <a:solidFill>
                  <a:srgbClr val="800024"/>
                </a:solidFill>
              </a:rPr>
              <a:t>Līdz 21.02.2023.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848513" y="3772297"/>
            <a:ext cx="1662527" cy="733662"/>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No 21.02.2023. līdz 2023.gada marta beigām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824244" y="3283768"/>
            <a:ext cx="1481375" cy="290464"/>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Marta beigās</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845717" y="2775100"/>
            <a:ext cx="1635863" cy="272805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200" dirty="0">
                <a:solidFill>
                  <a:srgbClr val="800024"/>
                </a:solidFill>
              </a:rPr>
              <a:t>Uzreiz pēc rezultātu paziņošanas un konta atvēršanas Valsts kasē</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8907737" y="2064972"/>
            <a:ext cx="1692000" cy="272805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endParaRPr lang="lv-LV" sz="1200" dirty="0"/>
          </a:p>
          <a:p>
            <a:pPr marL="171450" indent="-171450" algn="l">
              <a:lnSpc>
                <a:spcPct val="120000"/>
              </a:lnSpc>
              <a:spcBef>
                <a:spcPts val="0"/>
              </a:spcBef>
              <a:buFont typeface="Wingdings" panose="05000000000000000000" pitchFamily="2" charset="2"/>
              <a:buChar char="ü"/>
            </a:pPr>
            <a:r>
              <a:rPr lang="lv-LV" sz="1200" dirty="0">
                <a:solidFill>
                  <a:srgbClr val="800024"/>
                </a:solidFill>
              </a:rPr>
              <a:t>Jāiesniedz 5 dienu laikā pēc latviešu valodas apguves kursa beigām</a:t>
            </a:r>
          </a:p>
          <a:p>
            <a:pPr marL="171450" indent="-171450" algn="l">
              <a:lnSpc>
                <a:spcPct val="120000"/>
              </a:lnSpc>
              <a:spcBef>
                <a:spcPts val="0"/>
              </a:spcBef>
              <a:buFont typeface="Wingdings" panose="05000000000000000000" pitchFamily="2" charset="2"/>
              <a:buChar char="ü"/>
            </a:pPr>
            <a:endParaRPr lang="lv-LV" sz="1200" dirty="0">
              <a:solidFill>
                <a:srgbClr val="800024"/>
              </a:solidFill>
            </a:endParaRPr>
          </a:p>
          <a:p>
            <a:pPr marL="171450" indent="-171450" algn="l">
              <a:lnSpc>
                <a:spcPct val="120000"/>
              </a:lnSpc>
              <a:spcBef>
                <a:spcPts val="0"/>
              </a:spcBef>
              <a:buFont typeface="Wingdings" panose="05000000000000000000" pitchFamily="2" charset="2"/>
              <a:buChar char="ü"/>
            </a:pPr>
            <a:r>
              <a:rPr lang="lv-LV" sz="1200" dirty="0">
                <a:solidFill>
                  <a:srgbClr val="800024"/>
                </a:solidFill>
              </a:rPr>
              <a:t>Fonds izskata noslēguma dokumentāciju 20 darba dienu laikā</a:t>
            </a:r>
          </a:p>
        </p:txBody>
      </p:sp>
    </p:spTree>
    <p:extLst>
      <p:ext uri="{BB962C8B-B14F-4D97-AF65-F5344CB8AC3E}">
        <p14:creationId xmlns:p14="http://schemas.microsoft.com/office/powerpoint/2010/main" val="2470691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konkursi@sif.gov.lv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14/02/2023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1501690624"/>
              </p:ext>
            </p:extLst>
          </p:nvPr>
        </p:nvGraphicFramePr>
        <p:xfrm>
          <a:off x="220243" y="1410434"/>
          <a:ext cx="10295357" cy="47999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lstStyle/>
          <a:p>
            <a:r>
              <a:rPr lang="lv-LV" dirty="0"/>
              <a:t>Programmas mērķis</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lv-LV" dirty="0"/>
              <a:t>14/02/2023</a:t>
            </a:r>
            <a:endParaRPr lang="en-LV"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pPr/>
              <a:t>3</a:t>
            </a:fld>
            <a:endParaRPr lang="en-LV"/>
          </a:p>
        </p:txBody>
      </p:sp>
      <p:graphicFrame>
        <p:nvGraphicFramePr>
          <p:cNvPr id="16" name="Diagram 4">
            <a:extLst>
              <a:ext uri="{FF2B5EF4-FFF2-40B4-BE49-F238E27FC236}">
                <a16:creationId xmlns:a16="http://schemas.microsoft.com/office/drawing/2014/main" id="{C5912010-243A-4A55-A365-4AB01E79BF0C}"/>
              </a:ext>
            </a:extLst>
          </p:cNvPr>
          <p:cNvGraphicFramePr>
            <a:graphicFrameLocks/>
          </p:cNvGraphicFramePr>
          <p:nvPr>
            <p:extLst>
              <p:ext uri="{D42A27DB-BD31-4B8C-83A1-F6EECF244321}">
                <p14:modId xmlns:p14="http://schemas.microsoft.com/office/powerpoint/2010/main" val="607903748"/>
              </p:ext>
            </p:extLst>
          </p:nvPr>
        </p:nvGraphicFramePr>
        <p:xfrm>
          <a:off x="485834" y="2128054"/>
          <a:ext cx="10527825" cy="4294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7413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586995" y="296300"/>
            <a:ext cx="6184562" cy="1365148"/>
          </a:xfrm>
        </p:spPr>
        <p:txBody>
          <a:bodyPr>
            <a:normAutofit/>
          </a:bodyPr>
          <a:lstStyle/>
          <a:p>
            <a:r>
              <a:rPr lang="lv-LV" dirty="0"/>
              <a:t>Konkursa mērķis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14/02/2023</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grpSp>
        <p:nvGrpSpPr>
          <p:cNvPr id="6" name="Group 5">
            <a:extLst>
              <a:ext uri="{FF2B5EF4-FFF2-40B4-BE49-F238E27FC236}">
                <a16:creationId xmlns:a16="http://schemas.microsoft.com/office/drawing/2014/main" id="{CA891FE2-F1B1-4D06-BA77-C68DBA840F2F}"/>
              </a:ext>
            </a:extLst>
          </p:cNvPr>
          <p:cNvGrpSpPr/>
          <p:nvPr/>
        </p:nvGrpSpPr>
        <p:grpSpPr>
          <a:xfrm>
            <a:off x="760909" y="2691980"/>
            <a:ext cx="10252750" cy="2530950"/>
            <a:chOff x="-974747" y="-83946"/>
            <a:chExt cx="10452752" cy="4073212"/>
          </a:xfrm>
        </p:grpSpPr>
        <p:sp>
          <p:nvSpPr>
            <p:cNvPr id="7" name="Rectangle 6">
              <a:extLst>
                <a:ext uri="{FF2B5EF4-FFF2-40B4-BE49-F238E27FC236}">
                  <a16:creationId xmlns:a16="http://schemas.microsoft.com/office/drawing/2014/main" id="{FD7A5C54-AE5C-4D70-9DF8-B8B82F1429F8}"/>
                </a:ext>
              </a:extLst>
            </p:cNvPr>
            <p:cNvSpPr/>
            <p:nvPr/>
          </p:nvSpPr>
          <p:spPr>
            <a:xfrm>
              <a:off x="-974747" y="-83946"/>
              <a:ext cx="10452752" cy="4073212"/>
            </a:xfrm>
            <a:prstGeom prst="rect">
              <a:avLst/>
            </a:prstGeom>
            <a:no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lv-LV" dirty="0">
                <a:ln>
                  <a:solidFill>
                    <a:sysClr val="windowText" lastClr="000000"/>
                  </a:solidFill>
                </a:ln>
                <a:solidFill>
                  <a:sysClr val="windowText" lastClr="000000"/>
                </a:solidFill>
              </a:endParaRPr>
            </a:p>
          </p:txBody>
        </p:sp>
        <p:sp>
          <p:nvSpPr>
            <p:cNvPr id="8" name="TextBox 7">
              <a:extLst>
                <a:ext uri="{FF2B5EF4-FFF2-40B4-BE49-F238E27FC236}">
                  <a16:creationId xmlns:a16="http://schemas.microsoft.com/office/drawing/2014/main" id="{268CC4CA-753F-4346-A1EA-9F6D18CC3C24}"/>
                </a:ext>
              </a:extLst>
            </p:cNvPr>
            <p:cNvSpPr txBox="1"/>
            <p:nvPr/>
          </p:nvSpPr>
          <p:spPr>
            <a:xfrm>
              <a:off x="-243840" y="396240"/>
              <a:ext cx="8205067" cy="31128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kern="1200" dirty="0">
                  <a:solidFill>
                    <a:srgbClr val="800024"/>
                  </a:solidFill>
                  <a:latin typeface="Verdana" panose="020B0604030504040204" pitchFamily="34" charset="0"/>
                  <a:ea typeface="Verdana" panose="020B0604030504040204" pitchFamily="34" charset="0"/>
                </a:rPr>
                <a:t>atlasīt atbilstošus finansējuma saņēmējus, kuri, īstenojot projektus, sniegs būtisku ieguldījumu programmas mērķa sasniegšanā</a:t>
              </a:r>
            </a:p>
          </p:txBody>
        </p:sp>
      </p:grpSp>
    </p:spTree>
    <p:extLst>
      <p:ext uri="{BB962C8B-B14F-4D97-AF65-F5344CB8AC3E}">
        <p14:creationId xmlns:p14="http://schemas.microsoft.com/office/powerpoint/2010/main" val="4048025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1833093902"/>
              </p:ext>
            </p:extLst>
          </p:nvPr>
        </p:nvGraphicFramePr>
        <p:xfrm>
          <a:off x="609600" y="1516824"/>
          <a:ext cx="10037432" cy="448951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41692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lnSpc>
                <a:spcPct val="120000"/>
              </a:lnSpc>
              <a:spcBef>
                <a:spcPts val="0"/>
              </a:spcBef>
            </a:pPr>
            <a:r>
              <a:rPr lang="en-US" sz="900" dirty="0"/>
              <a:t>Photo by </a:t>
            </a:r>
            <a:r>
              <a:rPr lang="en-US" sz="900" dirty="0" err="1"/>
              <a:t>cottonbro</a:t>
            </a:r>
            <a:r>
              <a:rPr lang="lv-LV" sz="900" dirty="0"/>
              <a:t> </a:t>
            </a:r>
            <a:r>
              <a:rPr lang="en-US" sz="900" dirty="0"/>
              <a:t>from </a:t>
            </a:r>
            <a:r>
              <a:rPr lang="en-US" sz="900" dirty="0">
                <a:hlinkClick r:id="rId10"/>
              </a:rPr>
              <a:t>Pexels</a:t>
            </a:r>
            <a:endParaRPr lang="en-US" sz="900" dirty="0"/>
          </a:p>
          <a:p>
            <a:pPr algn="l">
              <a:defRPr/>
            </a:pP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1171285797"/>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462116" y="6154468"/>
            <a:ext cx="8288592" cy="669572"/>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pPr>
            <a:r>
              <a:rPr lang="en-US" sz="800" dirty="0"/>
              <a:t>Photo b</a:t>
            </a:r>
            <a:r>
              <a:rPr lang="lv-LV" sz="800" dirty="0"/>
              <a:t>y </a:t>
            </a:r>
            <a:r>
              <a:rPr lang="lv-LV" sz="800" dirty="0" err="1"/>
              <a:t>Pixabay</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t>
            </a:r>
            <a:r>
              <a:rPr lang="en-US" sz="800" dirty="0" err="1"/>
              <a:t>Jeswin</a:t>
            </a:r>
            <a:r>
              <a:rPr lang="en-US" sz="800" dirty="0"/>
              <a:t> Thomas</a:t>
            </a:r>
            <a:r>
              <a:rPr lang="lv-LV" sz="800" dirty="0"/>
              <a:t> </a:t>
            </a:r>
            <a:r>
              <a:rPr lang="en-US" sz="800" dirty="0"/>
              <a:t>from </a:t>
            </a:r>
            <a:r>
              <a:rPr lang="en-US" sz="800" b="1" dirty="0">
                <a:hlinkClick r:id="rId9"/>
              </a:rPr>
              <a:t>Pexels</a:t>
            </a:r>
            <a:endParaRPr lang="lv-LV" sz="800" b="1" dirty="0"/>
          </a:p>
          <a:p>
            <a:pPr algn="l">
              <a:lnSpc>
                <a:spcPct val="120000"/>
              </a:lnSpc>
            </a:pPr>
            <a:r>
              <a:rPr lang="en-US" sz="900" dirty="0"/>
              <a:t>Photo by </a:t>
            </a:r>
            <a:r>
              <a:rPr lang="lv-LV" sz="800" dirty="0" err="1"/>
              <a:t>Andrea</a:t>
            </a:r>
            <a:r>
              <a:rPr lang="lv-LV" sz="800" dirty="0"/>
              <a:t> </a:t>
            </a:r>
            <a:r>
              <a:rPr lang="lv-LV" sz="800" dirty="0" err="1"/>
              <a:t>Piacquadio</a:t>
            </a:r>
            <a:r>
              <a:rPr lang="lv-LV" sz="800" dirty="0"/>
              <a:t> </a:t>
            </a:r>
            <a:r>
              <a:rPr lang="en-US" sz="900" dirty="0"/>
              <a:t>from </a:t>
            </a:r>
            <a:r>
              <a:rPr lang="en-US" sz="900" dirty="0" err="1">
                <a:hlinkClick r:id="rId10"/>
              </a:rPr>
              <a:t>Pexels</a:t>
            </a:r>
            <a:endParaRPr lang="en-US" sz="900" dirty="0"/>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3411281198"/>
              </p:ext>
            </p:extLst>
          </p:nvPr>
        </p:nvGraphicFramePr>
        <p:xfrm>
          <a:off x="462116" y="1296238"/>
          <a:ext cx="10184916" cy="482992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1471941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t>Projekta pieteikumu </a:t>
            </a:r>
            <a:r>
              <a:rPr lang="lv-LV" b="1" u="sng" dirty="0"/>
              <a:t>var iesniegt: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445954" y="1545192"/>
            <a:ext cx="10384825" cy="7571881"/>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2000" b="1" dirty="0">
                <a:solidFill>
                  <a:srgbClr val="800024"/>
                </a:solidFill>
              </a:rPr>
              <a:t>Izglītības Informācijas Sistēmā (VIIS) reģistrēta izglītības iestāde;</a:t>
            </a:r>
          </a:p>
          <a:p>
            <a:pPr marL="342900" indent="-342900">
              <a:lnSpc>
                <a:spcPct val="120000"/>
              </a:lnSpc>
              <a:spcBef>
                <a:spcPts val="0"/>
              </a:spcBef>
              <a:buFont typeface="Wingdings" panose="05000000000000000000" pitchFamily="2" charset="2"/>
              <a:buChar char="Ø"/>
            </a:pPr>
            <a:r>
              <a:rPr lang="lv-LV" sz="2000" dirty="0">
                <a:solidFill>
                  <a:srgbClr val="800024"/>
                </a:solidFill>
              </a:rPr>
              <a:t>Pieteikuma iesniedzējs:</a:t>
            </a:r>
          </a:p>
          <a:p>
            <a:pPr marL="800100" lvl="1" indent="-342900">
              <a:lnSpc>
                <a:spcPct val="120000"/>
              </a:lnSpc>
              <a:buFont typeface="Wingdings" panose="05000000000000000000" pitchFamily="2" charset="2"/>
              <a:buChar char="Ø"/>
            </a:pPr>
            <a:r>
              <a:rPr lang="lv-LV" sz="2000" dirty="0">
                <a:solidFill>
                  <a:srgbClr val="800024"/>
                </a:solidFill>
              </a:rPr>
              <a:t>darbojas saliedētas sabiedrības attīstības, izglītības vai sociālās iekļaušanās jomā;</a:t>
            </a:r>
          </a:p>
          <a:p>
            <a:pPr marL="800100" lvl="1" indent="-342900">
              <a:lnSpc>
                <a:spcPct val="120000"/>
              </a:lnSpc>
              <a:buFont typeface="Wingdings" panose="05000000000000000000" pitchFamily="2" charset="2"/>
              <a:buChar char="Ø"/>
            </a:pPr>
            <a:r>
              <a:rPr lang="lv-LV" sz="2000" dirty="0">
                <a:solidFill>
                  <a:srgbClr val="800024"/>
                </a:solidFill>
              </a:rPr>
              <a:t>nav Valsts ieņēmumu dienesta administrēto nodokļu parāds, kas pārsniedz 150 EUR uz projektu pieteikumu iesniegšanas termiņa pēdējo dienu (21.02.2023) un dienu, kad vērtēšanas komisija pieņem lēmumu par projekta virzīšanu apstiprināšanai;</a:t>
            </a:r>
          </a:p>
          <a:p>
            <a:pPr marL="800100" lvl="1" indent="-342900">
              <a:lnSpc>
                <a:spcPct val="120000"/>
              </a:lnSpc>
              <a:buFont typeface="Wingdings" panose="05000000000000000000" pitchFamily="2" charset="2"/>
              <a:buChar char="Ø"/>
            </a:pPr>
            <a:r>
              <a:rPr lang="lv-LV" sz="2000" dirty="0">
                <a:solidFill>
                  <a:srgbClr val="800024"/>
                </a:solidFill>
              </a:rPr>
              <a:t>par tām pašām projekta attiecināmajām izmaksām, par kurām iesniegts projekta pieteikums, nav saņēmis un nesaņems finansējumu no citiem avotiem;</a:t>
            </a:r>
          </a:p>
          <a:p>
            <a:pPr marL="800100" lvl="1" indent="-342900">
              <a:lnSpc>
                <a:spcPct val="120000"/>
              </a:lnSpc>
              <a:buFont typeface="Wingdings" panose="05000000000000000000" pitchFamily="2" charset="2"/>
              <a:buChar char="Ø"/>
            </a:pPr>
            <a:r>
              <a:rPr lang="lv-LV" sz="2000" dirty="0">
                <a:solidFill>
                  <a:srgbClr val="800024"/>
                </a:solidFill>
              </a:rPr>
              <a:t>nav neatbilstoši veiktu izdevumu maksājumu parādu citos projektos.</a:t>
            </a:r>
          </a:p>
          <a:p>
            <a:pPr marL="800100" lvl="1" indent="-342900">
              <a:lnSpc>
                <a:spcPct val="120000"/>
              </a:lnSpc>
              <a:buFont typeface="Wingdings" panose="05000000000000000000" pitchFamily="2" charset="2"/>
              <a:buChar char="Ø"/>
            </a:pPr>
            <a:endParaRPr lang="lv-LV" sz="2000" dirty="0">
              <a:solidFill>
                <a:srgbClr val="800024"/>
              </a:solidFill>
            </a:endParaRPr>
          </a:p>
          <a:p>
            <a:pPr marL="800100" lvl="1" indent="-342900">
              <a:lnSpc>
                <a:spcPct val="120000"/>
              </a:lnSpc>
              <a:buFont typeface="Wingdings" panose="05000000000000000000" pitchFamily="2" charset="2"/>
              <a:buChar char="Ø"/>
            </a:pPr>
            <a:endParaRPr lang="lv-LV" sz="2000" dirty="0">
              <a:solidFill>
                <a:srgbClr val="800024"/>
              </a:solidFill>
            </a:endParaRPr>
          </a:p>
          <a:p>
            <a:pPr marL="800100" lvl="1" indent="-342900">
              <a:lnSpc>
                <a:spcPct val="120000"/>
              </a:lnSpc>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gn="l">
              <a:lnSpc>
                <a:spcPct val="120000"/>
              </a:lnSpc>
              <a:spcBef>
                <a:spcPts val="0"/>
              </a:spcBef>
              <a:buFont typeface="Wingdings" panose="05000000000000000000" pitchFamily="2" charset="2"/>
              <a:buChar char="Ø"/>
            </a:pPr>
            <a:endParaRPr lang="lv-LV" sz="2800" dirty="0">
              <a:solidFill>
                <a:srgbClr val="800024"/>
              </a:solidFill>
            </a:endParaRPr>
          </a:p>
        </p:txBody>
      </p:sp>
    </p:spTree>
    <p:extLst>
      <p:ext uri="{BB962C8B-B14F-4D97-AF65-F5344CB8AC3E}">
        <p14:creationId xmlns:p14="http://schemas.microsoft.com/office/powerpoint/2010/main" val="1667671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14/02/2023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fontScale="90000"/>
          </a:bodyPr>
          <a:lstStyle/>
          <a:p>
            <a:r>
              <a:rPr lang="lv-LV" dirty="0"/>
              <a:t>Projekta pieteikumā </a:t>
            </a:r>
            <a:r>
              <a:rPr lang="lv-LV" b="1" u="sng" dirty="0"/>
              <a:t>tiek plānots</a:t>
            </a:r>
            <a:r>
              <a:rPr lang="lv-LV" dirty="0"/>
              <a: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445954" y="1467647"/>
            <a:ext cx="10384825" cy="7602659"/>
          </a:xfrm>
          <a:prstGeom prst="rect">
            <a:avLst/>
          </a:prstGeom>
        </p:spPr>
        <p:txBody>
          <a:bodyPr vert="horz" wrap="square" lIns="91440" tIns="45720" rIns="91440" bIns="45720" rtlCol="0" anchor="ctr">
            <a:spAutoFit/>
          </a:bodyPr>
          <a:lstStyle/>
          <a:p>
            <a:pPr marL="342900" indent="-342900">
              <a:lnSpc>
                <a:spcPct val="120000"/>
              </a:lnSpc>
              <a:spcAft>
                <a:spcPts val="1200"/>
              </a:spcAft>
              <a:buFont typeface="Wingdings" panose="05000000000000000000" pitchFamily="2" charset="2"/>
              <a:buChar char="Ø"/>
            </a:pPr>
            <a:r>
              <a:rPr lang="lv-LV" sz="2000" b="1" dirty="0">
                <a:solidFill>
                  <a:srgbClr val="800024"/>
                </a:solidFill>
              </a:rPr>
              <a:t>Bezmaksas</a:t>
            </a:r>
            <a:r>
              <a:rPr lang="lv-LV" sz="2000" dirty="0">
                <a:solidFill>
                  <a:srgbClr val="800024"/>
                </a:solidFill>
              </a:rPr>
              <a:t> latviešu valodas mācības </a:t>
            </a:r>
            <a:r>
              <a:rPr lang="lv-LV" sz="2000" b="1" dirty="0">
                <a:solidFill>
                  <a:srgbClr val="800024"/>
                </a:solidFill>
              </a:rPr>
              <a:t>vismaz 120 akadēmisko stundu</a:t>
            </a:r>
            <a:r>
              <a:rPr lang="lv-LV" sz="2000" dirty="0">
                <a:solidFill>
                  <a:srgbClr val="800024"/>
                </a:solidFill>
              </a:rPr>
              <a:t> apjomā, </a:t>
            </a:r>
            <a:r>
              <a:rPr lang="lv-LV" sz="2000" b="1" dirty="0">
                <a:solidFill>
                  <a:srgbClr val="800024"/>
                </a:solidFill>
              </a:rPr>
              <a:t>sākot no A1 </a:t>
            </a:r>
            <a:r>
              <a:rPr lang="lv-LV" sz="2000" dirty="0">
                <a:solidFill>
                  <a:srgbClr val="800024"/>
                </a:solidFill>
              </a:rPr>
              <a:t>latviešu valodas prasmes līmeņa;</a:t>
            </a:r>
          </a:p>
          <a:p>
            <a:pPr marL="342900" indent="-342900">
              <a:lnSpc>
                <a:spcPct val="120000"/>
              </a:lnSpc>
              <a:spcAft>
                <a:spcPts val="1200"/>
              </a:spcAft>
              <a:buFont typeface="Wingdings" panose="05000000000000000000" pitchFamily="2" charset="2"/>
              <a:buChar char="Ø"/>
            </a:pPr>
            <a:r>
              <a:rPr lang="lv-LV" sz="2000" dirty="0">
                <a:solidFill>
                  <a:srgbClr val="800024"/>
                </a:solidFill>
              </a:rPr>
              <a:t>Latviešu valodas mācības </a:t>
            </a:r>
            <a:r>
              <a:rPr lang="lv-LV" sz="2000" b="1" dirty="0">
                <a:solidFill>
                  <a:srgbClr val="800024"/>
                </a:solidFill>
              </a:rPr>
              <a:t>klātienē, attālināti vai </a:t>
            </a:r>
            <a:r>
              <a:rPr lang="lv-LV" sz="2000" b="1" dirty="0" err="1">
                <a:solidFill>
                  <a:srgbClr val="800024"/>
                </a:solidFill>
              </a:rPr>
              <a:t>hibrīdmodelī</a:t>
            </a:r>
            <a:r>
              <a:rPr lang="lv-LV" sz="2000" b="1" dirty="0">
                <a:solidFill>
                  <a:srgbClr val="800024"/>
                </a:solidFill>
              </a:rPr>
              <a:t>;</a:t>
            </a:r>
          </a:p>
          <a:p>
            <a:pPr marL="342900" indent="-342900">
              <a:lnSpc>
                <a:spcPct val="120000"/>
              </a:lnSpc>
              <a:spcBef>
                <a:spcPts val="0"/>
              </a:spcBef>
              <a:spcAft>
                <a:spcPts val="1200"/>
              </a:spcAft>
              <a:buFont typeface="Wingdings" panose="05000000000000000000" pitchFamily="2" charset="2"/>
              <a:buChar char="Ø"/>
            </a:pPr>
            <a:r>
              <a:rPr lang="lv-LV" sz="2000" dirty="0">
                <a:solidFill>
                  <a:srgbClr val="800024"/>
                </a:solidFill>
              </a:rPr>
              <a:t>Mācību kursa izmaksas vienam dalībniekam </a:t>
            </a:r>
            <a:r>
              <a:rPr lang="lv-LV" sz="2000" b="1" dirty="0">
                <a:solidFill>
                  <a:srgbClr val="800024"/>
                </a:solidFill>
              </a:rPr>
              <a:t>nepārsniedzot 743,00 EUR;</a:t>
            </a:r>
          </a:p>
          <a:p>
            <a:pPr marL="342900" indent="-342900">
              <a:lnSpc>
                <a:spcPct val="120000"/>
              </a:lnSpc>
              <a:spcBef>
                <a:spcPts val="0"/>
              </a:spcBef>
              <a:spcAft>
                <a:spcPts val="1200"/>
              </a:spcAft>
              <a:buFont typeface="Wingdings" panose="05000000000000000000" pitchFamily="2" charset="2"/>
              <a:buChar char="Ø"/>
            </a:pPr>
            <a:endParaRPr lang="lv-LV" sz="2000" b="1" dirty="0">
              <a:solidFill>
                <a:srgbClr val="800024"/>
              </a:solidFill>
            </a:endParaRPr>
          </a:p>
          <a:p>
            <a:pPr marL="342900" indent="-342900">
              <a:lnSpc>
                <a:spcPct val="120000"/>
              </a:lnSpc>
              <a:spcBef>
                <a:spcPts val="0"/>
              </a:spcBef>
              <a:spcAft>
                <a:spcPts val="1200"/>
              </a:spcAft>
              <a:buFont typeface="Wingdings" panose="05000000000000000000" pitchFamily="2" charset="2"/>
              <a:buChar char="Ø"/>
            </a:pPr>
            <a:endParaRPr lang="lv-LV" sz="2000" b="1"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b="1"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800100" lvl="1" indent="-342900">
              <a:lnSpc>
                <a:spcPct val="120000"/>
              </a:lnSpc>
              <a:buFont typeface="Wingdings" panose="05000000000000000000" pitchFamily="2" charset="2"/>
              <a:buChar char="Ø"/>
            </a:pPr>
            <a:endParaRPr lang="lv-LV" sz="2000" dirty="0">
              <a:solidFill>
                <a:srgbClr val="800024"/>
              </a:solidFill>
            </a:endParaRPr>
          </a:p>
          <a:p>
            <a:pPr marL="800100" lvl="1" indent="-342900">
              <a:lnSpc>
                <a:spcPct val="120000"/>
              </a:lnSpc>
              <a:buFont typeface="Wingdings" panose="05000000000000000000" pitchFamily="2" charset="2"/>
              <a:buChar char="Ø"/>
            </a:pPr>
            <a:endParaRPr lang="lv-LV" sz="2000" dirty="0">
              <a:solidFill>
                <a:srgbClr val="800024"/>
              </a:solidFill>
            </a:endParaRPr>
          </a:p>
          <a:p>
            <a:pPr marL="800100" lvl="1" indent="-342900">
              <a:lnSpc>
                <a:spcPct val="120000"/>
              </a:lnSpc>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nSpc>
                <a:spcPct val="120000"/>
              </a:lnSpc>
              <a:spcBef>
                <a:spcPts val="0"/>
              </a:spcBef>
              <a:buFont typeface="Wingdings" panose="05000000000000000000" pitchFamily="2" charset="2"/>
              <a:buChar char="Ø"/>
            </a:pPr>
            <a:endParaRPr lang="lv-LV" sz="2000" dirty="0">
              <a:solidFill>
                <a:srgbClr val="800024"/>
              </a:solidFill>
            </a:endParaRPr>
          </a:p>
          <a:p>
            <a:pPr marL="342900" indent="-342900" algn="l">
              <a:lnSpc>
                <a:spcPct val="120000"/>
              </a:lnSpc>
              <a:spcBef>
                <a:spcPts val="0"/>
              </a:spcBef>
              <a:buFont typeface="Wingdings" panose="05000000000000000000" pitchFamily="2" charset="2"/>
              <a:buChar char="Ø"/>
            </a:pPr>
            <a:endParaRPr lang="lv-LV" sz="2800" dirty="0">
              <a:solidFill>
                <a:srgbClr val="800024"/>
              </a:solidFill>
            </a:endParaRPr>
          </a:p>
        </p:txBody>
      </p:sp>
    </p:spTree>
    <p:extLst>
      <p:ext uri="{BB962C8B-B14F-4D97-AF65-F5344CB8AC3E}">
        <p14:creationId xmlns:p14="http://schemas.microsoft.com/office/powerpoint/2010/main" val="1463957573"/>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3" ma:contentTypeDescription="Izveidot jaunu dokumentu." ma:contentTypeScope="" ma:versionID="cce6d76e6ad7c4c892f5af92ff3fb26a">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eb2d8db58617d27c652017801443021b"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866772-6B8A-472B-BCFD-99966E8FF6CC}">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2.xml><?xml version="1.0" encoding="utf-8"?>
<ds:datastoreItem xmlns:ds="http://schemas.openxmlformats.org/officeDocument/2006/customXml" ds:itemID="{2AE20DD7-BB0B-4FF8-B1CD-73153B9B5415}">
  <ds:schemaRefs>
    <ds:schemaRef ds:uri="http://schemas.microsoft.com/sharepoint/v3/contenttype/forms"/>
  </ds:schemaRefs>
</ds:datastoreItem>
</file>

<file path=customXml/itemProps3.xml><?xml version="1.0" encoding="utf-8"?>
<ds:datastoreItem xmlns:ds="http://schemas.openxmlformats.org/officeDocument/2006/customXml" ds:itemID="{D8C9C165-FF0F-4A0E-A9FA-F7D8CA38DC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7961</TotalTime>
  <Words>2615</Words>
  <Application>Microsoft Office PowerPoint</Application>
  <PresentationFormat>Widescreen</PresentationFormat>
  <Paragraphs>227</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Calibri Light</vt:lpstr>
      <vt:lpstr>Times New Roman</vt:lpstr>
      <vt:lpstr>Urdu Typesetting</vt:lpstr>
      <vt:lpstr>Verdana</vt:lpstr>
      <vt:lpstr>Wingdings</vt:lpstr>
      <vt:lpstr>Parcel</vt:lpstr>
      <vt:lpstr> Programmas «Latviešu valodas mācības Ukrainas civiliedzīvotājiem»   ATKLĀTS PIETEIKUMU KONKURSS   SEMINĀRS PROJEKTU PIETEIKUMU IESNIEDZĒJIEM 2023.gada 14.februāris</vt:lpstr>
      <vt:lpstr>Prezentācijas saturs</vt:lpstr>
      <vt:lpstr>Programmas mērķis</vt:lpstr>
      <vt:lpstr>Konkursa mērķis</vt:lpstr>
      <vt:lpstr>Pamatnosacījumi, I</vt:lpstr>
      <vt:lpstr>Pamatnosacījumi, II</vt:lpstr>
      <vt:lpstr>Pamatnosacījumi, III</vt:lpstr>
      <vt:lpstr>Projekta pieteikumu var iesniegt:</vt:lpstr>
      <vt:lpstr>Projekta pieteikumā tiek plānots:</vt:lpstr>
      <vt:lpstr>Attiecināmas izmaksas </vt:lpstr>
      <vt:lpstr>Finansēšanas kārtība:</vt:lpstr>
      <vt:lpstr>Ieteikumi pieteikuma sagatavošanai</vt:lpstr>
      <vt:lpstr>Provizorisks laika grafiks</vt:lpstr>
      <vt:lpstr>Veiksmīgu projektu rakstīšanu!  Jautājumus lūdzam sūtīt uz konkursi@sif.gov.lv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134</cp:revision>
  <dcterms:created xsi:type="dcterms:W3CDTF">2021-05-20T18:00:25Z</dcterms:created>
  <dcterms:modified xsi:type="dcterms:W3CDTF">2023-02-15T11:24:46Z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601000</vt:r8>
  </property>
</Properties>
</file>