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notesSlides/notesSlide8.xml" ContentType="application/vnd.openxmlformats-officedocument.presentationml.notesSl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3.xml" ContentType="application/vnd.openxmlformats-officedocument.themeOverride+xml"/>
  <Override PartName="/ppt/drawings/drawing3.xml" ContentType="application/vnd.openxmlformats-officedocument.drawingml.chartshapes+xml"/>
  <Override PartName="/ppt/notesSlides/notesSlide9.xml" ContentType="application/vnd.openxmlformats-officedocument.presentationml.notesSl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4.xml" ContentType="application/vnd.openxmlformats-officedocument.themeOverride+xml"/>
  <Override PartName="/ppt/drawings/drawing4.xml" ContentType="application/vnd.openxmlformats-officedocument.drawingml.chartshapes+xml"/>
  <Override PartName="/ppt/notesSlides/notesSlide10.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drawings/drawing5.xml" ContentType="application/vnd.openxmlformats-officedocument.drawingml.chartshapes+xml"/>
  <Override PartName="/ppt/notesSlides/notesSlide11.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drawings/drawing6.xml" ContentType="application/vnd.openxmlformats-officedocument.drawingml.chartshapes+xml"/>
  <Override PartName="/ppt/notesSlides/notesSlide12.xml" ContentType="application/vnd.openxmlformats-officedocument.presentationml.notesSlide+xml"/>
  <Override PartName="/ppt/charts/chart7.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7.xml" ContentType="application/vnd.openxmlformats-officedocument.themeOverride+xml"/>
  <Override PartName="/ppt/drawings/drawing7.xml" ContentType="application/vnd.openxmlformats-officedocument.drawingml.chartshapes+xml"/>
  <Override PartName="/ppt/notesSlides/notesSlide13.xml" ContentType="application/vnd.openxmlformats-officedocument.presentationml.notesSlide+xml"/>
  <Override PartName="/ppt/charts/chart8.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8.xml" ContentType="application/vnd.openxmlformats-officedocument.themeOverride+xml"/>
  <Override PartName="/ppt/drawings/drawing8.xml" ContentType="application/vnd.openxmlformats-officedocument.drawingml.chartshapes+xml"/>
  <Override PartName="/ppt/notesSlides/notesSlide14.xml" ContentType="application/vnd.openxmlformats-officedocument.presentationml.notesSlide+xml"/>
  <Override PartName="/ppt/charts/chart9.xml" ContentType="application/vnd.openxmlformats-officedocument.drawingml.chart+xml"/>
  <Override PartName="/ppt/theme/themeOverride9.xml" ContentType="application/vnd.openxmlformats-officedocument.themeOverride+xml"/>
  <Override PartName="/ppt/drawings/drawing9.xml" ContentType="application/vnd.openxmlformats-officedocument.drawingml.chartshapes+xml"/>
  <Override PartName="/ppt/notesSlides/notesSlide15.xml" ContentType="application/vnd.openxmlformats-officedocument.presentationml.notesSlide+xml"/>
  <Override PartName="/ppt/charts/chart10.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10.xml" ContentType="application/vnd.openxmlformats-officedocument.themeOverride+xml"/>
  <Override PartName="/ppt/drawings/drawing10.xml" ContentType="application/vnd.openxmlformats-officedocument.drawingml.chartshapes+xml"/>
  <Override PartName="/ppt/notesSlides/notesSlide16.xml" ContentType="application/vnd.openxmlformats-officedocument.presentationml.notesSlide+xml"/>
  <Override PartName="/ppt/charts/chart11.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11.xml" ContentType="application/vnd.openxmlformats-officedocument.themeOverride+xml"/>
  <Override PartName="/ppt/drawings/drawing11.xml" ContentType="application/vnd.openxmlformats-officedocument.drawingml.chartshapes+xml"/>
  <Override PartName="/ppt/notesSlides/notesSlide17.xml" ContentType="application/vnd.openxmlformats-officedocument.presentationml.notesSlide+xml"/>
  <Override PartName="/ppt/charts/chart12.xml" ContentType="application/vnd.openxmlformats-officedocument.drawingml.chart+xml"/>
  <Override PartName="/ppt/theme/themeOverride12.xml" ContentType="application/vnd.openxmlformats-officedocument.themeOverride+xml"/>
  <Override PartName="/ppt/drawings/drawing12.xml" ContentType="application/vnd.openxmlformats-officedocument.drawingml.chartshapes+xml"/>
  <Override PartName="/ppt/notesSlides/notesSlide18.xml" ContentType="application/vnd.openxmlformats-officedocument.presentationml.notesSlide+xml"/>
  <Override PartName="/ppt/charts/chart13.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13.xml" ContentType="application/vnd.openxmlformats-officedocument.themeOverride+xml"/>
  <Override PartName="/ppt/drawings/drawing13.xml" ContentType="application/vnd.openxmlformats-officedocument.drawingml.chartshapes+xml"/>
  <Override PartName="/ppt/notesSlides/notesSlide19.xml" ContentType="application/vnd.openxmlformats-officedocument.presentationml.notesSlide+xml"/>
  <Override PartName="/ppt/charts/chart14.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14.xml" ContentType="application/vnd.openxmlformats-officedocument.themeOverride+xml"/>
  <Override PartName="/ppt/drawings/drawing14.xml" ContentType="application/vnd.openxmlformats-officedocument.drawingml.chartshapes+xml"/>
  <Override PartName="/ppt/notesSlides/notesSlide20.xml" ContentType="application/vnd.openxmlformats-officedocument.presentationml.notesSlide+xml"/>
  <Override PartName="/ppt/charts/chart15.xml" ContentType="application/vnd.openxmlformats-officedocument.drawingml.chart+xml"/>
  <Override PartName="/ppt/theme/themeOverride15.xml" ContentType="application/vnd.openxmlformats-officedocument.themeOverride+xml"/>
  <Override PartName="/ppt/drawings/drawing15.xml" ContentType="application/vnd.openxmlformats-officedocument.drawingml.chartshapes+xml"/>
  <Override PartName="/ppt/notesSlides/notesSlide21.xml" ContentType="application/vnd.openxmlformats-officedocument.presentationml.notesSlide+xml"/>
  <Override PartName="/ppt/charts/chart16.xml" ContentType="application/vnd.openxmlformats-officedocument.drawingml.chart+xml"/>
  <Override PartName="/ppt/theme/themeOverride16.xml" ContentType="application/vnd.openxmlformats-officedocument.themeOverride+xml"/>
  <Override PartName="/ppt/drawings/drawing16.xml" ContentType="application/vnd.openxmlformats-officedocument.drawingml.chartshapes+xml"/>
  <Override PartName="/ppt/notesSlides/notesSlide22.xml" ContentType="application/vnd.openxmlformats-officedocument.presentationml.notesSlide+xml"/>
  <Override PartName="/ppt/charts/chart17.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17.xml" ContentType="application/vnd.openxmlformats-officedocument.themeOverride+xml"/>
  <Override PartName="/ppt/drawings/drawing17.xml" ContentType="application/vnd.openxmlformats-officedocument.drawingml.chartshapes+xml"/>
  <Override PartName="/ppt/notesSlides/notesSlide23.xml" ContentType="application/vnd.openxmlformats-officedocument.presentationml.notesSlide+xml"/>
  <Override PartName="/ppt/charts/chart18.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18.xml" ContentType="application/vnd.openxmlformats-officedocument.themeOverride+xml"/>
  <Override PartName="/ppt/drawings/drawing18.xml" ContentType="application/vnd.openxmlformats-officedocument.drawingml.chartshapes+xml"/>
  <Override PartName="/ppt/notesSlides/notesSlide24.xml" ContentType="application/vnd.openxmlformats-officedocument.presentationml.notesSlide+xml"/>
  <Override PartName="/ppt/charts/chart19.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19.xml" ContentType="application/vnd.openxmlformats-officedocument.themeOverride+xml"/>
  <Override PartName="/ppt/drawings/drawing19.xml" ContentType="application/vnd.openxmlformats-officedocument.drawingml.chartshapes+xml"/>
  <Override PartName="/ppt/notesSlides/notesSlide25.xml" ContentType="application/vnd.openxmlformats-officedocument.presentationml.notesSlide+xml"/>
  <Override PartName="/ppt/charts/chart20.xml" ContentType="application/vnd.openxmlformats-officedocument.drawingml.chart+xml"/>
  <Override PartName="/ppt/theme/themeOverride20.xml" ContentType="application/vnd.openxmlformats-officedocument.themeOverride+xml"/>
  <Override PartName="/ppt/drawings/drawing20.xml" ContentType="application/vnd.openxmlformats-officedocument.drawingml.chartshapes+xml"/>
  <Override PartName="/ppt/notesSlides/notesSlide26.xml" ContentType="application/vnd.openxmlformats-officedocument.presentationml.notesSlide+xml"/>
  <Override PartName="/ppt/charts/chart21.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21.xml" ContentType="application/vnd.openxmlformats-officedocument.themeOverride+xml"/>
  <Override PartName="/ppt/drawings/drawing21.xml" ContentType="application/vnd.openxmlformats-officedocument.drawingml.chartshapes+xml"/>
  <Override PartName="/ppt/notesSlides/notesSlide27.xml" ContentType="application/vnd.openxmlformats-officedocument.presentationml.notesSlide+xml"/>
  <Override PartName="/ppt/charts/chart22.xml" ContentType="application/vnd.openxmlformats-officedocument.drawingml.chart+xml"/>
  <Override PartName="/ppt/theme/themeOverride22.xml" ContentType="application/vnd.openxmlformats-officedocument.themeOverride+xml"/>
  <Override PartName="/ppt/drawings/drawing22.xml" ContentType="application/vnd.openxmlformats-officedocument.drawingml.chartshapes+xml"/>
  <Override PartName="/ppt/notesSlides/notesSlide28.xml" ContentType="application/vnd.openxmlformats-officedocument.presentationml.notesSlide+xml"/>
  <Override PartName="/ppt/charts/chart2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23.xml" ContentType="application/vnd.openxmlformats-officedocument.themeOverride+xml"/>
  <Override PartName="/ppt/drawings/drawing23.xml" ContentType="application/vnd.openxmlformats-officedocument.drawingml.chartshapes+xml"/>
  <Override PartName="/ppt/notesSlides/notesSlide29.xml" ContentType="application/vnd.openxmlformats-officedocument.presentationml.notesSlide+xml"/>
  <Override PartName="/ppt/charts/chart24.xml" ContentType="application/vnd.openxmlformats-officedocument.drawingml.chart+xml"/>
  <Override PartName="/ppt/theme/themeOverride24.xml" ContentType="application/vnd.openxmlformats-officedocument.themeOverride+xml"/>
  <Override PartName="/ppt/drawings/drawing24.xml" ContentType="application/vnd.openxmlformats-officedocument.drawingml.chartshapes+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3"/>
  </p:sldMasterIdLst>
  <p:notesMasterIdLst>
    <p:notesMasterId r:id="rId51"/>
  </p:notesMasterIdLst>
  <p:handoutMasterIdLst>
    <p:handoutMasterId r:id="rId52"/>
  </p:handoutMasterIdLst>
  <p:sldIdLst>
    <p:sldId id="371" r:id="rId4"/>
    <p:sldId id="1077" r:id="rId5"/>
    <p:sldId id="260" r:id="rId6"/>
    <p:sldId id="257" r:id="rId7"/>
    <p:sldId id="740" r:id="rId8"/>
    <p:sldId id="1073" r:id="rId9"/>
    <p:sldId id="1157" r:id="rId10"/>
    <p:sldId id="1160" r:id="rId11"/>
    <p:sldId id="1076" r:id="rId12"/>
    <p:sldId id="1088" r:id="rId13"/>
    <p:sldId id="1090" r:id="rId14"/>
    <p:sldId id="1111" r:id="rId15"/>
    <p:sldId id="1112" r:id="rId16"/>
    <p:sldId id="1115" r:id="rId17"/>
    <p:sldId id="1116" r:id="rId18"/>
    <p:sldId id="1117" r:id="rId19"/>
    <p:sldId id="1118" r:id="rId20"/>
    <p:sldId id="1119" r:id="rId21"/>
    <p:sldId id="1120" r:id="rId22"/>
    <p:sldId id="1121" r:id="rId23"/>
    <p:sldId id="1122" r:id="rId24"/>
    <p:sldId id="1123" r:id="rId25"/>
    <p:sldId id="1161" r:id="rId26"/>
    <p:sldId id="1124" r:id="rId27"/>
    <p:sldId id="1125" r:id="rId28"/>
    <p:sldId id="1126" r:id="rId29"/>
    <p:sldId id="1127" r:id="rId30"/>
    <p:sldId id="1128" r:id="rId31"/>
    <p:sldId id="1129" r:id="rId32"/>
    <p:sldId id="1130" r:id="rId33"/>
    <p:sldId id="1131" r:id="rId34"/>
    <p:sldId id="1132" r:id="rId35"/>
    <p:sldId id="932" r:id="rId36"/>
    <p:sldId id="1150" r:id="rId37"/>
    <p:sldId id="1151" r:id="rId38"/>
    <p:sldId id="1152" r:id="rId39"/>
    <p:sldId id="1153" r:id="rId40"/>
    <p:sldId id="1154" r:id="rId41"/>
    <p:sldId id="1155" r:id="rId42"/>
    <p:sldId id="1156" r:id="rId43"/>
    <p:sldId id="1158" r:id="rId44"/>
    <p:sldId id="1159" r:id="rId45"/>
    <p:sldId id="266" r:id="rId46"/>
    <p:sldId id="1133" r:id="rId47"/>
    <p:sldId id="1134" r:id="rId48"/>
    <p:sldId id="1135" r:id="rId49"/>
    <p:sldId id="402" r:id="rId50"/>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a A" initials="MA" lastIdx="1" clrIdx="0">
    <p:extLst>
      <p:ext uri="{19B8F6BF-5375-455C-9EA6-DF929625EA0E}">
        <p15:presenceInfo xmlns:p15="http://schemas.microsoft.com/office/powerpoint/2012/main" userId="Mara 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CEEB"/>
    <a:srgbClr val="A9D18E"/>
    <a:srgbClr val="FF9933"/>
    <a:srgbClr val="0070C0"/>
    <a:srgbClr val="B21A65"/>
    <a:srgbClr val="00B0F0"/>
    <a:srgbClr val="BF95DF"/>
    <a:srgbClr val="227B8B"/>
    <a:srgbClr val="008080"/>
    <a:srgbClr val="2038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A1A650-FB47-42EA-85E0-EE22EBB8BC58}" v="6" dt="2022-11-14T12:20:24.0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1" autoAdjust="0"/>
    <p:restoredTop sz="96257" autoAdjust="0"/>
  </p:normalViewPr>
  <p:slideViewPr>
    <p:cSldViewPr snapToGrid="0">
      <p:cViewPr varScale="1">
        <p:scale>
          <a:sx n="78" d="100"/>
          <a:sy n="78" d="100"/>
        </p:scale>
        <p:origin x="1618" y="72"/>
      </p:cViewPr>
      <p:guideLst>
        <p:guide orient="horz" pos="2160"/>
        <p:guide pos="2880"/>
      </p:guideLst>
    </p:cSldViewPr>
  </p:slideViewPr>
  <p:notesTextViewPr>
    <p:cViewPr>
      <p:scale>
        <a:sx n="1" d="1"/>
        <a:sy n="1" d="1"/>
      </p:scale>
      <p:origin x="0" y="0"/>
    </p:cViewPr>
  </p:notesTextViewPr>
  <p:notesViewPr>
    <p:cSldViewPr snapToGrid="0">
      <p:cViewPr varScale="1">
        <p:scale>
          <a:sx n="78" d="100"/>
          <a:sy n="78" d="100"/>
        </p:scale>
        <p:origin x="1254"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customXml" Target="../customXml/item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commentAuthors" Target="commentAuthors.xml"/><Relationship Id="rId58" Type="http://schemas.microsoft.com/office/2016/11/relationships/changesInfo" Target="changesInfos/changesInfo1.xml"/><Relationship Id="rId5" Type="http://schemas.openxmlformats.org/officeDocument/2006/relationships/slide" Target="slides/slide2.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notesMaster" Target="notesMasters/notesMaster1.xml"/><Relationship Id="rId3" Type="http://schemas.openxmlformats.org/officeDocument/2006/relationships/slideMaster" Target="slideMasters/slideMaster1.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microsoft.com/office/2015/10/relationships/revisionInfo" Target="revisionInfo.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tableStyles" Target="tableStyles.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ra Sprinģe" userId="011ab02c-50f0-4455-b20e-c421140dce23" providerId="ADAL" clId="{A0A1A650-FB47-42EA-85E0-EE22EBB8BC58}"/>
    <pc:docChg chg="undo custSel modSld">
      <pc:chgData name="Antra Sprinģe" userId="011ab02c-50f0-4455-b20e-c421140dce23" providerId="ADAL" clId="{A0A1A650-FB47-42EA-85E0-EE22EBB8BC58}" dt="2022-11-14T12:20:36.525" v="40" actId="6549"/>
      <pc:docMkLst>
        <pc:docMk/>
      </pc:docMkLst>
      <pc:sldChg chg="addSp modSp mod">
        <pc:chgData name="Antra Sprinģe" userId="011ab02c-50f0-4455-b20e-c421140dce23" providerId="ADAL" clId="{A0A1A650-FB47-42EA-85E0-EE22EBB8BC58}" dt="2022-11-14T12:18:27.020" v="1" actId="1076"/>
        <pc:sldMkLst>
          <pc:docMk/>
          <pc:sldMk cId="0" sldId="371"/>
        </pc:sldMkLst>
        <pc:picChg chg="add mod">
          <ac:chgData name="Antra Sprinģe" userId="011ab02c-50f0-4455-b20e-c421140dce23" providerId="ADAL" clId="{A0A1A650-FB47-42EA-85E0-EE22EBB8BC58}" dt="2022-11-14T12:18:27.020" v="1" actId="1076"/>
          <ac:picMkLst>
            <pc:docMk/>
            <pc:sldMk cId="0" sldId="371"/>
            <ac:picMk id="3" creationId="{DE23F6E7-5699-0BA5-977C-A834A96F47F4}"/>
          </ac:picMkLst>
        </pc:picChg>
      </pc:sldChg>
      <pc:sldChg chg="addSp delSp modSp mod">
        <pc:chgData name="Antra Sprinģe" userId="011ab02c-50f0-4455-b20e-c421140dce23" providerId="ADAL" clId="{A0A1A650-FB47-42EA-85E0-EE22EBB8BC58}" dt="2022-11-14T12:20:36.525" v="40" actId="6549"/>
        <pc:sldMkLst>
          <pc:docMk/>
          <pc:sldMk cId="0" sldId="402"/>
        </pc:sldMkLst>
        <pc:spChg chg="mod">
          <ac:chgData name="Antra Sprinģe" userId="011ab02c-50f0-4455-b20e-c421140dce23" providerId="ADAL" clId="{A0A1A650-FB47-42EA-85E0-EE22EBB8BC58}" dt="2022-11-14T12:20:36.525" v="40" actId="6549"/>
          <ac:spMkLst>
            <pc:docMk/>
            <pc:sldMk cId="0" sldId="402"/>
            <ac:spMk id="102404" creationId="{38E68BDD-5D4F-48D4-8FF3-340E7C9E629E}"/>
          </ac:spMkLst>
        </pc:spChg>
        <pc:picChg chg="add del mod">
          <ac:chgData name="Antra Sprinģe" userId="011ab02c-50f0-4455-b20e-c421140dce23" providerId="ADAL" clId="{A0A1A650-FB47-42EA-85E0-EE22EBB8BC58}" dt="2022-11-14T12:20:11.336" v="34" actId="931"/>
          <ac:picMkLst>
            <pc:docMk/>
            <pc:sldMk cId="0" sldId="402"/>
            <ac:picMk id="3" creationId="{425BDB6C-DBD5-E139-64BB-DCDD1522F333}"/>
          </ac:picMkLst>
        </pc:picChg>
        <pc:picChg chg="add mod">
          <ac:chgData name="Antra Sprinģe" userId="011ab02c-50f0-4455-b20e-c421140dce23" providerId="ADAL" clId="{A0A1A650-FB47-42EA-85E0-EE22EBB8BC58}" dt="2022-11-14T12:20:28.021" v="38" actId="1076"/>
          <ac:picMkLst>
            <pc:docMk/>
            <pc:sldMk cId="0" sldId="402"/>
            <ac:picMk id="5" creationId="{B161C73B-EC56-BE71-B513-B9E9AD67671F}"/>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server-1\SKDS\SKDS\Mara%20Alksne\2022%20darbi\SIF%20atvertiba%2009\SIF%20atvertiba.xlsx"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10.xml"/><Relationship Id="rId4" Type="http://schemas.openxmlformats.org/officeDocument/2006/relationships/oleObject" Target="file:///\\server-1\SKDS\SKDS\Mara%20Alksne\2022%20darbi\SIF%20atvertiba%2009\SIF%20atvertiba.xlsx" TargetMode="Externa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11.xml"/><Relationship Id="rId4" Type="http://schemas.openxmlformats.org/officeDocument/2006/relationships/oleObject" Target="file:///\\server-1\SKDS\SKDS\Mara%20Alksne\2022%20darbi\SIF%20atvertiba%2009\SIF%20atvertiba.xlsx" TargetMode="External"/></Relationships>
</file>

<file path=ppt/charts/_rels/chart12.xml.rels><?xml version="1.0" encoding="UTF-8" standalone="yes"?>
<Relationships xmlns="http://schemas.openxmlformats.org/package/2006/relationships"><Relationship Id="rId3" Type="http://schemas.openxmlformats.org/officeDocument/2006/relationships/chartUserShapes" Target="../drawings/drawing12.xml"/><Relationship Id="rId2" Type="http://schemas.openxmlformats.org/officeDocument/2006/relationships/oleObject" Target="file:///\\server-1\SKDS\SKDS\Mara%20Alksne\2022%20darbi\SIF%20atvertiba%2009\SIF%20atvertiba.xlsx" TargetMode="External"/><Relationship Id="rId1" Type="http://schemas.openxmlformats.org/officeDocument/2006/relationships/themeOverride" Target="../theme/themeOverride12.xml"/></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13.xml"/><Relationship Id="rId2" Type="http://schemas.microsoft.com/office/2011/relationships/chartColorStyle" Target="colors7.xml"/><Relationship Id="rId1" Type="http://schemas.microsoft.com/office/2011/relationships/chartStyle" Target="style7.xml"/><Relationship Id="rId5" Type="http://schemas.openxmlformats.org/officeDocument/2006/relationships/chartUserShapes" Target="../drawings/drawing13.xml"/><Relationship Id="rId4" Type="http://schemas.openxmlformats.org/officeDocument/2006/relationships/oleObject" Target="file:///\\server-1\SKDS\SKDS\Mara%20Alksne\2022%20darbi\SIF%20atvertiba%2009\SIF%20atvertiba.xlsx" TargetMode="External"/></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14.xml"/><Relationship Id="rId2" Type="http://schemas.microsoft.com/office/2011/relationships/chartColorStyle" Target="colors8.xml"/><Relationship Id="rId1" Type="http://schemas.microsoft.com/office/2011/relationships/chartStyle" Target="style8.xml"/><Relationship Id="rId5" Type="http://schemas.openxmlformats.org/officeDocument/2006/relationships/chartUserShapes" Target="../drawings/drawing14.xml"/><Relationship Id="rId4" Type="http://schemas.openxmlformats.org/officeDocument/2006/relationships/oleObject" Target="file:///\\server-1\SKDS\SKDS\Mara%20Alksne\2022%20darbi\SIF%20atvertiba%2009\SIF%20atvertiba.xlsx" TargetMode="External"/></Relationships>
</file>

<file path=ppt/charts/_rels/chart15.xml.rels><?xml version="1.0" encoding="UTF-8" standalone="yes"?>
<Relationships xmlns="http://schemas.openxmlformats.org/package/2006/relationships"><Relationship Id="rId3" Type="http://schemas.openxmlformats.org/officeDocument/2006/relationships/chartUserShapes" Target="../drawings/drawing15.xml"/><Relationship Id="rId2" Type="http://schemas.openxmlformats.org/officeDocument/2006/relationships/oleObject" Target="file:///\\server-1\SKDS\SKDS\Mara%20Alksne\2022%20darbi\SIF%20atvertiba%2009\SIF%20atvertiba.xlsx" TargetMode="External"/><Relationship Id="rId1" Type="http://schemas.openxmlformats.org/officeDocument/2006/relationships/themeOverride" Target="../theme/themeOverride15.xml"/></Relationships>
</file>

<file path=ppt/charts/_rels/chart16.xml.rels><?xml version="1.0" encoding="UTF-8" standalone="yes"?>
<Relationships xmlns="http://schemas.openxmlformats.org/package/2006/relationships"><Relationship Id="rId3" Type="http://schemas.openxmlformats.org/officeDocument/2006/relationships/chartUserShapes" Target="../drawings/drawing16.xml"/><Relationship Id="rId2" Type="http://schemas.openxmlformats.org/officeDocument/2006/relationships/oleObject" Target="file:///\\server-1\SKDS\SKDS\Mara%20Alksne\2022%20darbi\SIF%20atvertiba%2009\SIF%20atvertiba.xlsx" TargetMode="External"/><Relationship Id="rId1" Type="http://schemas.openxmlformats.org/officeDocument/2006/relationships/themeOverride" Target="../theme/themeOverride16.xml"/></Relationships>
</file>

<file path=ppt/charts/_rels/chart17.xml.rels><?xml version="1.0" encoding="UTF-8" standalone="yes"?>
<Relationships xmlns="http://schemas.openxmlformats.org/package/2006/relationships"><Relationship Id="rId3" Type="http://schemas.openxmlformats.org/officeDocument/2006/relationships/themeOverride" Target="../theme/themeOverride17.xml"/><Relationship Id="rId2" Type="http://schemas.microsoft.com/office/2011/relationships/chartColorStyle" Target="colors9.xml"/><Relationship Id="rId1" Type="http://schemas.microsoft.com/office/2011/relationships/chartStyle" Target="style9.xml"/><Relationship Id="rId5" Type="http://schemas.openxmlformats.org/officeDocument/2006/relationships/chartUserShapes" Target="../drawings/drawing17.xml"/><Relationship Id="rId4" Type="http://schemas.openxmlformats.org/officeDocument/2006/relationships/oleObject" Target="file:///\\server-1\SKDS\SKDS\Mara%20Alksne\2022%20darbi\SIF%20atvertiba%2009\SIF%20atvertiba.xlsx" TargetMode="External"/></Relationships>
</file>

<file path=ppt/charts/_rels/chart18.xml.rels><?xml version="1.0" encoding="UTF-8" standalone="yes"?>
<Relationships xmlns="http://schemas.openxmlformats.org/package/2006/relationships"><Relationship Id="rId3" Type="http://schemas.openxmlformats.org/officeDocument/2006/relationships/themeOverride" Target="../theme/themeOverride18.xml"/><Relationship Id="rId2" Type="http://schemas.microsoft.com/office/2011/relationships/chartColorStyle" Target="colors10.xml"/><Relationship Id="rId1" Type="http://schemas.microsoft.com/office/2011/relationships/chartStyle" Target="style10.xml"/><Relationship Id="rId5" Type="http://schemas.openxmlformats.org/officeDocument/2006/relationships/chartUserShapes" Target="../drawings/drawing18.xml"/><Relationship Id="rId4" Type="http://schemas.openxmlformats.org/officeDocument/2006/relationships/oleObject" Target="file:///\\server-1\SKDS\SKDS\Mara%20Alksne\2022%20darbi\SIF%20atvertiba%2009\SIF%20atvertiba.xlsx" TargetMode="External"/></Relationships>
</file>

<file path=ppt/charts/_rels/chart19.xml.rels><?xml version="1.0" encoding="UTF-8" standalone="yes"?>
<Relationships xmlns="http://schemas.openxmlformats.org/package/2006/relationships"><Relationship Id="rId3" Type="http://schemas.openxmlformats.org/officeDocument/2006/relationships/themeOverride" Target="../theme/themeOverride19.xml"/><Relationship Id="rId2" Type="http://schemas.microsoft.com/office/2011/relationships/chartColorStyle" Target="colors11.xml"/><Relationship Id="rId1" Type="http://schemas.microsoft.com/office/2011/relationships/chartStyle" Target="style11.xml"/><Relationship Id="rId5" Type="http://schemas.openxmlformats.org/officeDocument/2006/relationships/chartUserShapes" Target="../drawings/drawing19.xml"/><Relationship Id="rId4" Type="http://schemas.openxmlformats.org/officeDocument/2006/relationships/oleObject" Target="file:///\\server-1\SKDS\SKDS\Mara%20Alksne\2022%20darbi\SIF%20atvertiba%2009\SIF%20atvertiba.xlsx" TargetMode="Externa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server-1\SKDS\SKDS\Mara%20Alksne\2022%20darbi\SIF%20atvertiba%2009\SIF%20atvertiba.xlsx" TargetMode="External"/><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3" Type="http://schemas.openxmlformats.org/officeDocument/2006/relationships/chartUserShapes" Target="../drawings/drawing20.xml"/><Relationship Id="rId2" Type="http://schemas.openxmlformats.org/officeDocument/2006/relationships/oleObject" Target="file:///\\server-1\SKDS\SKDS\Mara%20Alksne\2022%20darbi\SIF%20atvertiba%2009\SIF%20atvertiba.xlsx" TargetMode="External"/><Relationship Id="rId1" Type="http://schemas.openxmlformats.org/officeDocument/2006/relationships/themeOverride" Target="../theme/themeOverride20.xml"/></Relationships>
</file>

<file path=ppt/charts/_rels/chart21.xml.rels><?xml version="1.0" encoding="UTF-8" standalone="yes"?>
<Relationships xmlns="http://schemas.openxmlformats.org/package/2006/relationships"><Relationship Id="rId3" Type="http://schemas.openxmlformats.org/officeDocument/2006/relationships/themeOverride" Target="../theme/themeOverride21.xml"/><Relationship Id="rId2" Type="http://schemas.microsoft.com/office/2011/relationships/chartColorStyle" Target="colors12.xml"/><Relationship Id="rId1" Type="http://schemas.microsoft.com/office/2011/relationships/chartStyle" Target="style12.xml"/><Relationship Id="rId5" Type="http://schemas.openxmlformats.org/officeDocument/2006/relationships/chartUserShapes" Target="../drawings/drawing21.xml"/><Relationship Id="rId4" Type="http://schemas.openxmlformats.org/officeDocument/2006/relationships/oleObject" Target="file:///\\server-1\SKDS\SKDS\Mara%20Alksne\2022%20darbi\SIF%20atvertiba%2009\SIF%20atvertiba.xlsx" TargetMode="External"/></Relationships>
</file>

<file path=ppt/charts/_rels/chart22.xml.rels><?xml version="1.0" encoding="UTF-8" standalone="yes"?>
<Relationships xmlns="http://schemas.openxmlformats.org/package/2006/relationships"><Relationship Id="rId3" Type="http://schemas.openxmlformats.org/officeDocument/2006/relationships/chartUserShapes" Target="../drawings/drawing22.xml"/><Relationship Id="rId2" Type="http://schemas.openxmlformats.org/officeDocument/2006/relationships/oleObject" Target="file:///\\server-1\SKDS\SKDS\Mara%20Alksne\2022%20darbi\SIF%20atvertiba%2009\SIF%20atvertiba.xlsx" TargetMode="External"/><Relationship Id="rId1" Type="http://schemas.openxmlformats.org/officeDocument/2006/relationships/themeOverride" Target="../theme/themeOverride22.xml"/></Relationships>
</file>

<file path=ppt/charts/_rels/chart23.xml.rels><?xml version="1.0" encoding="UTF-8" standalone="yes"?>
<Relationships xmlns="http://schemas.openxmlformats.org/package/2006/relationships"><Relationship Id="rId3" Type="http://schemas.openxmlformats.org/officeDocument/2006/relationships/themeOverride" Target="../theme/themeOverride23.xml"/><Relationship Id="rId2" Type="http://schemas.microsoft.com/office/2011/relationships/chartColorStyle" Target="colors13.xml"/><Relationship Id="rId1" Type="http://schemas.microsoft.com/office/2011/relationships/chartStyle" Target="style13.xml"/><Relationship Id="rId5" Type="http://schemas.openxmlformats.org/officeDocument/2006/relationships/chartUserShapes" Target="../drawings/drawing23.xml"/><Relationship Id="rId4" Type="http://schemas.openxmlformats.org/officeDocument/2006/relationships/oleObject" Target="file:///\\server-1\SKDS\SKDS\Mara%20Alksne\2022%20darbi\SIF%20atvertiba%2009\SIF%20atvertiba.xlsx" TargetMode="External"/></Relationships>
</file>

<file path=ppt/charts/_rels/chart24.xml.rels><?xml version="1.0" encoding="UTF-8" standalone="yes"?>
<Relationships xmlns="http://schemas.openxmlformats.org/package/2006/relationships"><Relationship Id="rId3" Type="http://schemas.openxmlformats.org/officeDocument/2006/relationships/chartUserShapes" Target="../drawings/drawing24.xml"/><Relationship Id="rId2" Type="http://schemas.openxmlformats.org/officeDocument/2006/relationships/oleObject" Target="file:///\\server-1\SKDS\SKDS\Mara%20Alksne\2022%20darbi\SIF%20atvertiba%2009\SIF%20atvertiba.xlsx" TargetMode="External"/><Relationship Id="rId1" Type="http://schemas.openxmlformats.org/officeDocument/2006/relationships/themeOverride" Target="../theme/themeOverride24.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3.xml"/><Relationship Id="rId4" Type="http://schemas.openxmlformats.org/officeDocument/2006/relationships/oleObject" Target="file:///\\server-1\SKDS\SKDS\Mara%20Alksne\2022%20darbi\SIF%20atvertiba%2009\SIF%20atvertiba.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4.xml"/><Relationship Id="rId4" Type="http://schemas.openxmlformats.org/officeDocument/2006/relationships/oleObject" Target="file:///\\server-1\SKDS\SKDS\Mara%20Alksne\2022%20darbi\SIF%20atvertiba%2009\SIF%20atvertiba.xlsx" TargetMode="Externa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server-1\SKDS\SKDS\Mara%20Alksne\2022%20darbi\SIF%20atvertiba%2009\SIF%20atvertiba.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6.xml"/><Relationship Id="rId2" Type="http://schemas.openxmlformats.org/officeDocument/2006/relationships/oleObject" Target="file:///\\server-1\SKDS\SKDS\Mara%20Alksne\2022%20darbi\SIF%20atvertiba%2009\SIF%20atvertiba.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7.xml"/><Relationship Id="rId4" Type="http://schemas.openxmlformats.org/officeDocument/2006/relationships/oleObject" Target="file:///\\server-1\SKDS\SKDS\Mara%20Alksne\2022%20darbi\SIF%20atvertiba%2009\SIF%20atvertiba.xlsx" TargetMode="Externa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8.xml"/><Relationship Id="rId4" Type="http://schemas.openxmlformats.org/officeDocument/2006/relationships/oleObject" Target="file:///\\server-1\SKDS\SKDS\Mara%20Alksne\2022%20darbi\SIF%20atvertiba%2009\SIF%20atvertiba.xlsx" TargetMode="Externa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9.xml"/><Relationship Id="rId2" Type="http://schemas.openxmlformats.org/officeDocument/2006/relationships/oleObject" Target="file:///\\server-1\SKDS\SKDS\Mara%20Alksne\2022%20darbi\SIF%20atvertiba%2009\SIF%20atvertiba.xlsx"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1119979358628572"/>
          <c:y val="1.6375554580650938E-2"/>
          <c:w val="0.58880020641371433"/>
          <c:h val="0.9524870949800277"/>
        </c:manualLayout>
      </c:layout>
      <c:barChart>
        <c:barDir val="bar"/>
        <c:grouping val="clustered"/>
        <c:varyColors val="0"/>
        <c:ser>
          <c:idx val="0"/>
          <c:order val="0"/>
          <c:spPr>
            <a:solidFill>
              <a:srgbClr val="405C86"/>
            </a:solidFill>
            <a:ln>
              <a:noFill/>
            </a:ln>
          </c:spPr>
          <c:invertIfNegative val="0"/>
          <c:dPt>
            <c:idx val="12"/>
            <c:invertIfNegative val="0"/>
            <c:bubble3D val="0"/>
            <c:extLst>
              <c:ext xmlns:c16="http://schemas.microsoft.com/office/drawing/2014/chart" uri="{C3380CC4-5D6E-409C-BE32-E72D297353CC}">
                <c16:uniqueId val="{00000000-E1F2-4830-83BC-902FED541CDC}"/>
              </c:ext>
            </c:extLst>
          </c:dPt>
          <c:dPt>
            <c:idx val="25"/>
            <c:invertIfNegative val="0"/>
            <c:bubble3D val="0"/>
            <c:extLst>
              <c:ext xmlns:c16="http://schemas.microsoft.com/office/drawing/2014/chart" uri="{C3380CC4-5D6E-409C-BE32-E72D297353CC}">
                <c16:uniqueId val="{00000001-E1F2-4830-83BC-902FED541CDC}"/>
              </c:ext>
            </c:extLst>
          </c:dPt>
          <c:dPt>
            <c:idx val="26"/>
            <c:invertIfNegative val="0"/>
            <c:bubble3D val="0"/>
            <c:extLst>
              <c:ext xmlns:c16="http://schemas.microsoft.com/office/drawing/2014/chart" uri="{C3380CC4-5D6E-409C-BE32-E72D297353CC}">
                <c16:uniqueId val="{00000002-E1F2-4830-83BC-902FED541CDC}"/>
              </c:ext>
            </c:extLst>
          </c:dPt>
          <c:dPt>
            <c:idx val="27"/>
            <c:invertIfNegative val="0"/>
            <c:bubble3D val="0"/>
            <c:extLst>
              <c:ext xmlns:c16="http://schemas.microsoft.com/office/drawing/2014/chart" uri="{C3380CC4-5D6E-409C-BE32-E72D297353CC}">
                <c16:uniqueId val="{00000003-E1F2-4830-83BC-902FED541CDC}"/>
              </c:ext>
            </c:extLst>
          </c:dPt>
          <c:dPt>
            <c:idx val="28"/>
            <c:invertIfNegative val="0"/>
            <c:bubble3D val="0"/>
            <c:extLst>
              <c:ext xmlns:c16="http://schemas.microsoft.com/office/drawing/2014/chart" uri="{C3380CC4-5D6E-409C-BE32-E72D297353CC}">
                <c16:uniqueId val="{00000004-E1F2-4830-83BC-902FED541CDC}"/>
              </c:ext>
            </c:extLst>
          </c:dPt>
          <c:dPt>
            <c:idx val="31"/>
            <c:invertIfNegative val="0"/>
            <c:bubble3D val="0"/>
            <c:extLst>
              <c:ext xmlns:c16="http://schemas.microsoft.com/office/drawing/2014/chart" uri="{C3380CC4-5D6E-409C-BE32-E72D297353CC}">
                <c16:uniqueId val="{00000005-E1F2-4830-83BC-902FED541CDC}"/>
              </c:ext>
            </c:extLst>
          </c:dPt>
          <c:dPt>
            <c:idx val="36"/>
            <c:invertIfNegative val="0"/>
            <c:bubble3D val="0"/>
            <c:spPr>
              <a:pattFill prst="dkUpDiag">
                <a:fgClr>
                  <a:srgbClr val="405C86"/>
                </a:fgClr>
                <a:bgClr>
                  <a:sysClr val="window" lastClr="FFFFFF"/>
                </a:bgClr>
              </a:pattFill>
              <a:ln>
                <a:solidFill>
                  <a:srgbClr val="405C86"/>
                </a:solidFill>
              </a:ln>
            </c:spPr>
            <c:extLst>
              <c:ext xmlns:c16="http://schemas.microsoft.com/office/drawing/2014/chart" uri="{C3380CC4-5D6E-409C-BE32-E72D297353CC}">
                <c16:uniqueId val="{00000007-E1F2-4830-83BC-902FED541CDC}"/>
              </c:ext>
            </c:extLst>
          </c:dPt>
          <c:dLbls>
            <c:spPr>
              <a:noFill/>
              <a:ln>
                <a:noFill/>
              </a:ln>
              <a:effectLst/>
            </c:spPr>
            <c:txPr>
              <a:bodyPr wrap="square" lIns="38100" tIns="19050" rIns="38100" bIns="19050" anchor="ctr">
                <a:spAutoFit/>
              </a:bodyPr>
              <a:lstStyle/>
              <a:p>
                <a:pPr>
                  <a:defRPr sz="900" b="1"/>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'Respondentu profils'!$B$34:$B$80</c:f>
              <c:strCache>
                <c:ptCount val="47"/>
                <c:pt idx="0">
                  <c:v>Vīrietis (n=486)</c:v>
                </c:pt>
                <c:pt idx="1">
                  <c:v>Sieviete (n=519)</c:v>
                </c:pt>
                <c:pt idx="3">
                  <c:v>18 - 24 g.v. (n=63)</c:v>
                </c:pt>
                <c:pt idx="4">
                  <c:v>25 - 34 g.v. (n=183)</c:v>
                </c:pt>
                <c:pt idx="5">
                  <c:v>35 - 44 g.v. (n=207)</c:v>
                </c:pt>
                <c:pt idx="6">
                  <c:v>45 - 54 g.v. (n=202)</c:v>
                </c:pt>
                <c:pt idx="7">
                  <c:v>55 - 63 g.v. (n=174)</c:v>
                </c:pt>
                <c:pt idx="8">
                  <c:v>64 - 75 g.v. (n=176)</c:v>
                </c:pt>
                <c:pt idx="10">
                  <c:v>Latviešu (n=631)</c:v>
                </c:pt>
                <c:pt idx="11">
                  <c:v>Krievu (n=362)</c:v>
                </c:pt>
                <c:pt idx="12">
                  <c:v>Cita (n=12)</c:v>
                </c:pt>
                <c:pt idx="14">
                  <c:v>Vidējā vai pamata (n=444)</c:v>
                </c:pt>
                <c:pt idx="15">
                  <c:v>Augstākā (n=561)</c:v>
                </c:pt>
                <c:pt idx="17">
                  <c:v>Publiskais sektors (n=282)</c:v>
                </c:pt>
                <c:pt idx="18">
                  <c:v>Privātais sektors (n=424)</c:v>
                </c:pt>
                <c:pt idx="19">
                  <c:v>Cits (n=13)</c:v>
                </c:pt>
                <c:pt idx="20">
                  <c:v>Nestrādā (n=286)</c:v>
                </c:pt>
                <c:pt idx="22">
                  <c:v>Vadītājs (n=111)</c:v>
                </c:pt>
                <c:pt idx="23">
                  <c:v>Speciālists, ierēdnis (n=384)</c:v>
                </c:pt>
                <c:pt idx="24">
                  <c:v>Strādnieks (n=150)</c:v>
                </c:pt>
                <c:pt idx="25">
                  <c:v>Uzņēmējs, individuālais darbs (n=74)</c:v>
                </c:pt>
                <c:pt idx="26">
                  <c:v>Pensionārs (n=143)</c:v>
                </c:pt>
                <c:pt idx="27">
                  <c:v>Skolēns, students (n=48)</c:v>
                </c:pt>
                <c:pt idx="28">
                  <c:v>Mājsaimniece (n=45)</c:v>
                </c:pt>
                <c:pt idx="29">
                  <c:v>Bezdarbnieks (n=50)</c:v>
                </c:pt>
                <c:pt idx="31">
                  <c:v>Zemi (Līdz Eur 399) (n=153)</c:v>
                </c:pt>
                <c:pt idx="32">
                  <c:v>Vidēji zemi (Eur 400 - Eur 500) (n=173)</c:v>
                </c:pt>
                <c:pt idx="33">
                  <c:v>Vidēji (Eur 501 - Eur 705) (n=137)</c:v>
                </c:pt>
                <c:pt idx="34">
                  <c:v>Vidēji augsti (Eur 706 - Eur 1085) (n=154)</c:v>
                </c:pt>
                <c:pt idx="35">
                  <c:v>Augsti (Eur 1086 un vairāk) (n=154)</c:v>
                </c:pt>
                <c:pt idx="36">
                  <c:v>Grūti pateikt/ nevēlos atbildēt (n=234)</c:v>
                </c:pt>
                <c:pt idx="38">
                  <c:v>Rīga (n=355)</c:v>
                </c:pt>
                <c:pt idx="39">
                  <c:v>Vidzeme (n=271)</c:v>
                </c:pt>
                <c:pt idx="40">
                  <c:v>Kurzeme (n=116)</c:v>
                </c:pt>
                <c:pt idx="41">
                  <c:v>Zemgale (n=136)</c:v>
                </c:pt>
                <c:pt idx="42">
                  <c:v>Latgale (n=127)</c:v>
                </c:pt>
                <c:pt idx="44">
                  <c:v>Rīga (n=355)</c:v>
                </c:pt>
                <c:pt idx="45">
                  <c:v>Cita pilsēta (n=396)</c:v>
                </c:pt>
                <c:pt idx="46">
                  <c:v>Lauki (n=254)</c:v>
                </c:pt>
              </c:strCache>
            </c:strRef>
          </c:cat>
          <c:val>
            <c:numRef>
              <c:f>'Respondentu profils'!$C$34:$C$80</c:f>
              <c:numCache>
                <c:formatCode>0.0</c:formatCode>
                <c:ptCount val="47"/>
                <c:pt idx="0">
                  <c:v>48.4</c:v>
                </c:pt>
                <c:pt idx="1">
                  <c:v>51.6</c:v>
                </c:pt>
                <c:pt idx="3">
                  <c:v>8.5</c:v>
                </c:pt>
                <c:pt idx="4">
                  <c:v>17.7</c:v>
                </c:pt>
                <c:pt idx="5">
                  <c:v>20</c:v>
                </c:pt>
                <c:pt idx="6">
                  <c:v>19.100000000000001</c:v>
                </c:pt>
                <c:pt idx="7">
                  <c:v>17.3</c:v>
                </c:pt>
                <c:pt idx="8">
                  <c:v>17.399999999999999</c:v>
                </c:pt>
                <c:pt idx="10">
                  <c:v>62.8</c:v>
                </c:pt>
                <c:pt idx="11">
                  <c:v>36</c:v>
                </c:pt>
                <c:pt idx="12">
                  <c:v>1.2</c:v>
                </c:pt>
                <c:pt idx="14">
                  <c:v>44.9</c:v>
                </c:pt>
                <c:pt idx="15">
                  <c:v>55.1</c:v>
                </c:pt>
                <c:pt idx="17">
                  <c:v>27.8</c:v>
                </c:pt>
                <c:pt idx="18">
                  <c:v>41.1</c:v>
                </c:pt>
                <c:pt idx="19" formatCode="General">
                  <c:v>1.2</c:v>
                </c:pt>
                <c:pt idx="20">
                  <c:v>29.8</c:v>
                </c:pt>
                <c:pt idx="22">
                  <c:v>10.7</c:v>
                </c:pt>
                <c:pt idx="23">
                  <c:v>37.200000000000003</c:v>
                </c:pt>
                <c:pt idx="24">
                  <c:v>15.1</c:v>
                </c:pt>
                <c:pt idx="25">
                  <c:v>7.2</c:v>
                </c:pt>
                <c:pt idx="26">
                  <c:v>14.2</c:v>
                </c:pt>
                <c:pt idx="27">
                  <c:v>6.2</c:v>
                </c:pt>
                <c:pt idx="28">
                  <c:v>4.4000000000000004</c:v>
                </c:pt>
                <c:pt idx="29">
                  <c:v>5.0999999999999996</c:v>
                </c:pt>
                <c:pt idx="31">
                  <c:v>15.4</c:v>
                </c:pt>
                <c:pt idx="32">
                  <c:v>17.399999999999999</c:v>
                </c:pt>
                <c:pt idx="33">
                  <c:v>13.7</c:v>
                </c:pt>
                <c:pt idx="34">
                  <c:v>15</c:v>
                </c:pt>
                <c:pt idx="35">
                  <c:v>15</c:v>
                </c:pt>
                <c:pt idx="36">
                  <c:v>23.5</c:v>
                </c:pt>
                <c:pt idx="38">
                  <c:v>33.1</c:v>
                </c:pt>
                <c:pt idx="39">
                  <c:v>27</c:v>
                </c:pt>
                <c:pt idx="40">
                  <c:v>12.3</c:v>
                </c:pt>
                <c:pt idx="41">
                  <c:v>14</c:v>
                </c:pt>
                <c:pt idx="42">
                  <c:v>13.6</c:v>
                </c:pt>
                <c:pt idx="44">
                  <c:v>33.1</c:v>
                </c:pt>
                <c:pt idx="45">
                  <c:v>41.2</c:v>
                </c:pt>
                <c:pt idx="46">
                  <c:v>25.6</c:v>
                </c:pt>
              </c:numCache>
            </c:numRef>
          </c:val>
          <c:extLst>
            <c:ext xmlns:c16="http://schemas.microsoft.com/office/drawing/2014/chart" uri="{C3380CC4-5D6E-409C-BE32-E72D297353CC}">
              <c16:uniqueId val="{00000008-E1F2-4830-83BC-902FED541CDC}"/>
            </c:ext>
          </c:extLst>
        </c:ser>
        <c:dLbls>
          <c:showLegendKey val="0"/>
          <c:showVal val="0"/>
          <c:showCatName val="0"/>
          <c:showSerName val="0"/>
          <c:showPercent val="0"/>
          <c:showBubbleSize val="0"/>
        </c:dLbls>
        <c:gapWidth val="40"/>
        <c:axId val="41018880"/>
        <c:axId val="41020416"/>
      </c:barChart>
      <c:catAx>
        <c:axId val="41018880"/>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41020416"/>
        <c:crosses val="autoZero"/>
        <c:auto val="1"/>
        <c:lblAlgn val="ctr"/>
        <c:lblOffset val="100"/>
        <c:tickLblSkip val="1"/>
        <c:tickMarkSkip val="1"/>
        <c:noMultiLvlLbl val="0"/>
      </c:catAx>
      <c:valAx>
        <c:axId val="41020416"/>
        <c:scaling>
          <c:orientation val="minMax"/>
          <c:max val="80"/>
          <c:min val="0"/>
        </c:scaling>
        <c:delete val="1"/>
        <c:axPos val="b"/>
        <c:title>
          <c:tx>
            <c:rich>
              <a:bodyPr/>
              <a:lstStyle/>
              <a:p>
                <a:pPr>
                  <a:defRPr sz="1000" b="0" i="0" u="none" strike="noStrike" baseline="0">
                    <a:solidFill>
                      <a:srgbClr val="000000"/>
                    </a:solidFill>
                    <a:latin typeface="Arial"/>
                    <a:ea typeface="Arial"/>
                    <a:cs typeface="Arial"/>
                  </a:defRPr>
                </a:pPr>
                <a:r>
                  <a:rPr lang="lv-LV"/>
                  <a:t>%</a:t>
                </a:r>
              </a:p>
            </c:rich>
          </c:tx>
          <c:layout>
            <c:manualLayout>
              <c:xMode val="edge"/>
              <c:yMode val="edge"/>
              <c:x val="0.92882108486439197"/>
              <c:y val="1.5283842794759825E-2"/>
            </c:manualLayout>
          </c:layout>
          <c:overlay val="0"/>
          <c:spPr>
            <a:solidFill>
              <a:srgbClr val="FFFFFF"/>
            </a:solidFill>
            <a:ln w="3175">
              <a:solidFill>
                <a:schemeClr val="accent3">
                  <a:lumMod val="75000"/>
                </a:schemeClr>
              </a:solidFill>
              <a:prstDash val="solid"/>
            </a:ln>
            <a:effectLst>
              <a:outerShdw dist="35921" dir="2700000" algn="br">
                <a:schemeClr val="accent3">
                  <a:lumMod val="75000"/>
                </a:schemeClr>
              </a:outerShdw>
            </a:effectLst>
          </c:spPr>
        </c:title>
        <c:numFmt formatCode="0.0" sourceLinked="1"/>
        <c:majorTickMark val="out"/>
        <c:minorTickMark val="none"/>
        <c:tickLblPos val="nextTo"/>
        <c:crossAx val="41018880"/>
        <c:crosses val="max"/>
        <c:crossBetween val="between"/>
      </c:valAx>
      <c:spPr>
        <a:noFill/>
        <a:ln>
          <a:noFill/>
        </a:ln>
        <a:effectLst/>
      </c:spPr>
    </c:plotArea>
    <c:plotVisOnly val="1"/>
    <c:dispBlanksAs val="gap"/>
    <c:showDLblsOverMax val="0"/>
  </c:chart>
  <c:spPr>
    <a:solidFill>
      <a:srgbClr val="FFFFFF"/>
    </a:solidFill>
    <a:ln w="9525">
      <a:noFill/>
    </a:ln>
  </c:spPr>
  <c:txPr>
    <a:bodyPr/>
    <a:lstStyle/>
    <a:p>
      <a:pPr>
        <a:defRPr sz="925"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3717472815898011"/>
          <c:y val="0.18602960270853519"/>
          <c:w val="0.75515841769778769"/>
          <c:h val="0.76237253302483088"/>
        </c:manualLayout>
      </c:layout>
      <c:barChart>
        <c:barDir val="bar"/>
        <c:grouping val="stacked"/>
        <c:varyColors val="0"/>
        <c:ser>
          <c:idx val="3"/>
          <c:order val="0"/>
          <c:tx>
            <c:strRef>
              <c:f>'Grafiki + dati'!$S$330</c:f>
              <c:strCache>
                <c:ptCount val="1"/>
                <c:pt idx="0">
                  <c:v>x</c:v>
                </c:pt>
              </c:strCache>
            </c:strRef>
          </c:tx>
          <c:spPr>
            <a:noFill/>
            <a:ln>
              <a:noFill/>
            </a:ln>
            <a:effectLst/>
          </c:spPr>
          <c:invertIfNegative val="0"/>
          <c:cat>
            <c:strRef>
              <c:f>'Grafiki + dati'!$R$331:$R$367</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dati'!$S$331:$S$367</c:f>
              <c:numCache>
                <c:formatCode>General</c:formatCode>
                <c:ptCount val="37"/>
                <c:pt idx="0" formatCode="0">
                  <c:v>5</c:v>
                </c:pt>
                <c:pt idx="2" formatCode="0">
                  <c:v>5</c:v>
                </c:pt>
                <c:pt idx="3" formatCode="0">
                  <c:v>5</c:v>
                </c:pt>
                <c:pt idx="5" formatCode="0">
                  <c:v>5</c:v>
                </c:pt>
                <c:pt idx="6" formatCode="0">
                  <c:v>5</c:v>
                </c:pt>
                <c:pt idx="7" formatCode="0">
                  <c:v>5</c:v>
                </c:pt>
                <c:pt idx="8" formatCode="0">
                  <c:v>5</c:v>
                </c:pt>
                <c:pt idx="9" formatCode="0">
                  <c:v>5</c:v>
                </c:pt>
                <c:pt idx="10" formatCode="0">
                  <c:v>5</c:v>
                </c:pt>
                <c:pt idx="12" formatCode="0">
                  <c:v>5</c:v>
                </c:pt>
                <c:pt idx="13" formatCode="0">
                  <c:v>5</c:v>
                </c:pt>
                <c:pt idx="15" formatCode="0">
                  <c:v>5</c:v>
                </c:pt>
                <c:pt idx="16" formatCode="0">
                  <c:v>5</c:v>
                </c:pt>
                <c:pt idx="18" formatCode="0">
                  <c:v>5</c:v>
                </c:pt>
                <c:pt idx="19" formatCode="0">
                  <c:v>5</c:v>
                </c:pt>
                <c:pt idx="20" formatCode="0">
                  <c:v>5</c:v>
                </c:pt>
                <c:pt idx="22" formatCode="0">
                  <c:v>5</c:v>
                </c:pt>
                <c:pt idx="23" formatCode="0">
                  <c:v>5</c:v>
                </c:pt>
                <c:pt idx="24" formatCode="0">
                  <c:v>5</c:v>
                </c:pt>
                <c:pt idx="25" formatCode="0">
                  <c:v>5</c:v>
                </c:pt>
                <c:pt idx="26" formatCode="0">
                  <c:v>5</c:v>
                </c:pt>
                <c:pt idx="28" formatCode="0">
                  <c:v>5</c:v>
                </c:pt>
                <c:pt idx="29" formatCode="0">
                  <c:v>5</c:v>
                </c:pt>
                <c:pt idx="30" formatCode="0">
                  <c:v>5</c:v>
                </c:pt>
                <c:pt idx="31" formatCode="0">
                  <c:v>5</c:v>
                </c:pt>
                <c:pt idx="32" formatCode="0">
                  <c:v>5</c:v>
                </c:pt>
                <c:pt idx="34" formatCode="0">
                  <c:v>5</c:v>
                </c:pt>
                <c:pt idx="35" formatCode="0">
                  <c:v>5</c:v>
                </c:pt>
                <c:pt idx="36" formatCode="0">
                  <c:v>5</c:v>
                </c:pt>
              </c:numCache>
            </c:numRef>
          </c:val>
          <c:extLst>
            <c:ext xmlns:c16="http://schemas.microsoft.com/office/drawing/2014/chart" uri="{C3380CC4-5D6E-409C-BE32-E72D297353CC}">
              <c16:uniqueId val="{00000000-5290-49C0-9B81-6EEB1197C868}"/>
            </c:ext>
          </c:extLst>
        </c:ser>
        <c:ser>
          <c:idx val="0"/>
          <c:order val="1"/>
          <c:tx>
            <c:strRef>
              <c:f>'Grafiki + dati'!$T$330</c:f>
              <c:strCache>
                <c:ptCount val="1"/>
                <c:pt idx="0">
                  <c:v>Cilvēki ar garīga rakstura traucējumiem (t.sk. psihiskām slimībām, attīstības traucējumiem)</c:v>
                </c:pt>
              </c:strCache>
            </c:strRef>
          </c:tx>
          <c:spPr>
            <a:solidFill>
              <a:srgbClr val="C55A1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dati'!$R$331:$R$367</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dati'!$T$331:$T$367</c:f>
              <c:numCache>
                <c:formatCode>General</c:formatCode>
                <c:ptCount val="37"/>
                <c:pt idx="0" formatCode="0">
                  <c:v>23.4</c:v>
                </c:pt>
                <c:pt idx="2" formatCode="0">
                  <c:v>23.1</c:v>
                </c:pt>
                <c:pt idx="3" formatCode="0">
                  <c:v>23.7</c:v>
                </c:pt>
                <c:pt idx="5" formatCode="0">
                  <c:v>22.7</c:v>
                </c:pt>
                <c:pt idx="6" formatCode="0">
                  <c:v>20.399999999999999</c:v>
                </c:pt>
                <c:pt idx="7" formatCode="0">
                  <c:v>20.100000000000001</c:v>
                </c:pt>
                <c:pt idx="8" formatCode="0">
                  <c:v>21.7</c:v>
                </c:pt>
                <c:pt idx="9" formatCode="0">
                  <c:v>27.9</c:v>
                </c:pt>
                <c:pt idx="10" formatCode="0">
                  <c:v>27.9</c:v>
                </c:pt>
                <c:pt idx="12" formatCode="0">
                  <c:v>21.4</c:v>
                </c:pt>
                <c:pt idx="13" formatCode="0">
                  <c:v>27.4</c:v>
                </c:pt>
                <c:pt idx="15" formatCode="0">
                  <c:v>20.6</c:v>
                </c:pt>
                <c:pt idx="16" formatCode="0">
                  <c:v>25.7</c:v>
                </c:pt>
                <c:pt idx="18" formatCode="0">
                  <c:v>23.7</c:v>
                </c:pt>
                <c:pt idx="19" formatCode="0">
                  <c:v>22.6</c:v>
                </c:pt>
                <c:pt idx="20" formatCode="0">
                  <c:v>24.3</c:v>
                </c:pt>
                <c:pt idx="22" formatCode="0">
                  <c:v>28.1</c:v>
                </c:pt>
                <c:pt idx="23" formatCode="0">
                  <c:v>21.1</c:v>
                </c:pt>
                <c:pt idx="24" formatCode="0">
                  <c:v>22.9</c:v>
                </c:pt>
                <c:pt idx="25" formatCode="0">
                  <c:v>24.6</c:v>
                </c:pt>
                <c:pt idx="26" formatCode="0">
                  <c:v>28.1</c:v>
                </c:pt>
                <c:pt idx="28" formatCode="0">
                  <c:v>22</c:v>
                </c:pt>
                <c:pt idx="29" formatCode="0">
                  <c:v>25</c:v>
                </c:pt>
                <c:pt idx="30" formatCode="0">
                  <c:v>26.8</c:v>
                </c:pt>
                <c:pt idx="31" formatCode="0">
                  <c:v>18</c:v>
                </c:pt>
                <c:pt idx="32" formatCode="0">
                  <c:v>26</c:v>
                </c:pt>
                <c:pt idx="34" formatCode="0">
                  <c:v>22</c:v>
                </c:pt>
                <c:pt idx="35" formatCode="0">
                  <c:v>24.7</c:v>
                </c:pt>
                <c:pt idx="36" formatCode="0">
                  <c:v>23.1</c:v>
                </c:pt>
              </c:numCache>
            </c:numRef>
          </c:val>
          <c:extLst>
            <c:ext xmlns:c16="http://schemas.microsoft.com/office/drawing/2014/chart" uri="{C3380CC4-5D6E-409C-BE32-E72D297353CC}">
              <c16:uniqueId val="{00000001-5290-49C0-9B81-6EEB1197C868}"/>
            </c:ext>
          </c:extLst>
        </c:ser>
        <c:ser>
          <c:idx val="2"/>
          <c:order val="2"/>
          <c:tx>
            <c:strRef>
              <c:f>'Grafiki + dati'!$U$330</c:f>
              <c:strCache>
                <c:ptCount val="1"/>
                <c:pt idx="0">
                  <c:v>x</c:v>
                </c:pt>
              </c:strCache>
            </c:strRef>
          </c:tx>
          <c:spPr>
            <a:noFill/>
            <a:ln>
              <a:noFill/>
            </a:ln>
            <a:effectLst/>
          </c:spPr>
          <c:invertIfNegative val="0"/>
          <c:cat>
            <c:strRef>
              <c:f>'Grafiki + dati'!$R$331:$R$367</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dati'!$U$331:$U$367</c:f>
              <c:numCache>
                <c:formatCode>General</c:formatCode>
                <c:ptCount val="37"/>
                <c:pt idx="0" formatCode="0">
                  <c:v>9.7000000000000028</c:v>
                </c:pt>
                <c:pt idx="2" formatCode="0">
                  <c:v>10</c:v>
                </c:pt>
                <c:pt idx="3" formatCode="0">
                  <c:v>9.4000000000000021</c:v>
                </c:pt>
                <c:pt idx="5" formatCode="0">
                  <c:v>10.400000000000002</c:v>
                </c:pt>
                <c:pt idx="6" formatCode="0">
                  <c:v>12.700000000000003</c:v>
                </c:pt>
                <c:pt idx="7" formatCode="0">
                  <c:v>13</c:v>
                </c:pt>
                <c:pt idx="8" formatCode="0">
                  <c:v>11.400000000000002</c:v>
                </c:pt>
                <c:pt idx="9" formatCode="0">
                  <c:v>5.2000000000000028</c:v>
                </c:pt>
                <c:pt idx="10" formatCode="0">
                  <c:v>5.2000000000000028</c:v>
                </c:pt>
                <c:pt idx="12" formatCode="0">
                  <c:v>11.700000000000003</c:v>
                </c:pt>
                <c:pt idx="13" formatCode="0">
                  <c:v>5.7000000000000028</c:v>
                </c:pt>
                <c:pt idx="15" formatCode="0">
                  <c:v>12.5</c:v>
                </c:pt>
                <c:pt idx="16" formatCode="0">
                  <c:v>7.4000000000000021</c:v>
                </c:pt>
                <c:pt idx="18" formatCode="0">
                  <c:v>9.4000000000000021</c:v>
                </c:pt>
                <c:pt idx="19" formatCode="0">
                  <c:v>10.5</c:v>
                </c:pt>
                <c:pt idx="20" formatCode="0">
                  <c:v>8.8000000000000007</c:v>
                </c:pt>
                <c:pt idx="22" formatCode="0">
                  <c:v>5</c:v>
                </c:pt>
                <c:pt idx="23" formatCode="0">
                  <c:v>12</c:v>
                </c:pt>
                <c:pt idx="24" formatCode="0">
                  <c:v>10.200000000000003</c:v>
                </c:pt>
                <c:pt idx="25" formatCode="0">
                  <c:v>8.5</c:v>
                </c:pt>
                <c:pt idx="26" formatCode="0">
                  <c:v>5</c:v>
                </c:pt>
                <c:pt idx="28" formatCode="0">
                  <c:v>11.100000000000001</c:v>
                </c:pt>
                <c:pt idx="29" formatCode="0">
                  <c:v>8.1000000000000014</c:v>
                </c:pt>
                <c:pt idx="30" formatCode="0">
                  <c:v>6.3000000000000007</c:v>
                </c:pt>
                <c:pt idx="31" formatCode="0">
                  <c:v>15.100000000000001</c:v>
                </c:pt>
                <c:pt idx="32" formatCode="0">
                  <c:v>7.1000000000000014</c:v>
                </c:pt>
                <c:pt idx="34" formatCode="0">
                  <c:v>11.100000000000001</c:v>
                </c:pt>
                <c:pt idx="35" formatCode="0">
                  <c:v>8.4000000000000021</c:v>
                </c:pt>
                <c:pt idx="36" formatCode="0">
                  <c:v>10</c:v>
                </c:pt>
              </c:numCache>
            </c:numRef>
          </c:val>
          <c:extLst>
            <c:ext xmlns:c16="http://schemas.microsoft.com/office/drawing/2014/chart" uri="{C3380CC4-5D6E-409C-BE32-E72D297353CC}">
              <c16:uniqueId val="{00000002-5290-49C0-9B81-6EEB1197C868}"/>
            </c:ext>
          </c:extLst>
        </c:ser>
        <c:ser>
          <c:idx val="1"/>
          <c:order val="3"/>
          <c:tx>
            <c:strRef>
              <c:f>'Grafiki + dati'!$V$330</c:f>
              <c:strCache>
                <c:ptCount val="1"/>
                <c:pt idx="0">
                  <c:v>Romi (čigāni)</c:v>
                </c:pt>
              </c:strCache>
            </c:strRef>
          </c:tx>
          <c:spPr>
            <a:solidFill>
              <a:srgbClr val="00B05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dati'!$R$331:$R$367</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dati'!$V$331:$V$367</c:f>
              <c:numCache>
                <c:formatCode>General</c:formatCode>
                <c:ptCount val="37"/>
                <c:pt idx="0" formatCode="0">
                  <c:v>22.3</c:v>
                </c:pt>
                <c:pt idx="2" formatCode="0">
                  <c:v>21.4</c:v>
                </c:pt>
                <c:pt idx="3" formatCode="0">
                  <c:v>23.1</c:v>
                </c:pt>
                <c:pt idx="5" formatCode="0">
                  <c:v>30.5</c:v>
                </c:pt>
                <c:pt idx="6" formatCode="0">
                  <c:v>27.2</c:v>
                </c:pt>
                <c:pt idx="7" formatCode="0">
                  <c:v>22.8</c:v>
                </c:pt>
                <c:pt idx="8" formatCode="0">
                  <c:v>23.7</c:v>
                </c:pt>
                <c:pt idx="9" formatCode="0">
                  <c:v>19.2</c:v>
                </c:pt>
                <c:pt idx="10" formatCode="0">
                  <c:v>14.3</c:v>
                </c:pt>
                <c:pt idx="12" formatCode="0">
                  <c:v>23.1</c:v>
                </c:pt>
                <c:pt idx="13" formatCode="0">
                  <c:v>21.4</c:v>
                </c:pt>
                <c:pt idx="15" formatCode="0">
                  <c:v>22.2</c:v>
                </c:pt>
                <c:pt idx="16" formatCode="0">
                  <c:v>22.3</c:v>
                </c:pt>
                <c:pt idx="18" formatCode="0">
                  <c:v>24.9</c:v>
                </c:pt>
                <c:pt idx="19" formatCode="0">
                  <c:v>21.1</c:v>
                </c:pt>
                <c:pt idx="20" formatCode="0">
                  <c:v>20.9</c:v>
                </c:pt>
                <c:pt idx="22" formatCode="0">
                  <c:v>22.2</c:v>
                </c:pt>
                <c:pt idx="23" formatCode="0">
                  <c:v>27.8</c:v>
                </c:pt>
                <c:pt idx="24" formatCode="0">
                  <c:v>20.3</c:v>
                </c:pt>
                <c:pt idx="25" formatCode="0">
                  <c:v>21</c:v>
                </c:pt>
                <c:pt idx="26" formatCode="0">
                  <c:v>18.399999999999999</c:v>
                </c:pt>
                <c:pt idx="28" formatCode="0">
                  <c:v>21.6</c:v>
                </c:pt>
                <c:pt idx="29" formatCode="0">
                  <c:v>22.9</c:v>
                </c:pt>
                <c:pt idx="30" formatCode="0">
                  <c:v>23</c:v>
                </c:pt>
                <c:pt idx="31" formatCode="0">
                  <c:v>22.2</c:v>
                </c:pt>
                <c:pt idx="32" formatCode="0">
                  <c:v>22.2</c:v>
                </c:pt>
                <c:pt idx="34" formatCode="0">
                  <c:v>21.6</c:v>
                </c:pt>
                <c:pt idx="35" formatCode="0">
                  <c:v>22.7</c:v>
                </c:pt>
                <c:pt idx="36" formatCode="0">
                  <c:v>22.5</c:v>
                </c:pt>
              </c:numCache>
            </c:numRef>
          </c:val>
          <c:extLst>
            <c:ext xmlns:c16="http://schemas.microsoft.com/office/drawing/2014/chart" uri="{C3380CC4-5D6E-409C-BE32-E72D297353CC}">
              <c16:uniqueId val="{00000003-5290-49C0-9B81-6EEB1197C868}"/>
            </c:ext>
          </c:extLst>
        </c:ser>
        <c:ser>
          <c:idx val="4"/>
          <c:order val="4"/>
          <c:tx>
            <c:strRef>
              <c:f>'Grafiki + dati'!$W$330</c:f>
              <c:strCache>
                <c:ptCount val="1"/>
                <c:pt idx="0">
                  <c:v>x</c:v>
                </c:pt>
              </c:strCache>
            </c:strRef>
          </c:tx>
          <c:spPr>
            <a:noFill/>
            <a:ln>
              <a:noFill/>
            </a:ln>
            <a:effectLst/>
          </c:spPr>
          <c:invertIfNegative val="0"/>
          <c:cat>
            <c:strRef>
              <c:f>'Grafiki + dati'!$R$331:$R$367</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dati'!$W$331:$W$367</c:f>
              <c:numCache>
                <c:formatCode>General</c:formatCode>
                <c:ptCount val="37"/>
                <c:pt idx="0" formatCode="0">
                  <c:v>13.2</c:v>
                </c:pt>
                <c:pt idx="2" formatCode="0">
                  <c:v>14.100000000000001</c:v>
                </c:pt>
                <c:pt idx="3" formatCode="0">
                  <c:v>12.399999999999999</c:v>
                </c:pt>
                <c:pt idx="5" formatCode="0">
                  <c:v>5</c:v>
                </c:pt>
                <c:pt idx="6" formatCode="0">
                  <c:v>8.3000000000000007</c:v>
                </c:pt>
                <c:pt idx="7" formatCode="0">
                  <c:v>12.7</c:v>
                </c:pt>
                <c:pt idx="8" formatCode="0">
                  <c:v>11.8</c:v>
                </c:pt>
                <c:pt idx="9" formatCode="0">
                  <c:v>16.3</c:v>
                </c:pt>
                <c:pt idx="10" formatCode="0">
                  <c:v>21.2</c:v>
                </c:pt>
                <c:pt idx="12" formatCode="0">
                  <c:v>12.399999999999999</c:v>
                </c:pt>
                <c:pt idx="13" formatCode="0">
                  <c:v>14.100000000000001</c:v>
                </c:pt>
                <c:pt idx="15" formatCode="0">
                  <c:v>13.3</c:v>
                </c:pt>
                <c:pt idx="16" formatCode="0">
                  <c:v>13.2</c:v>
                </c:pt>
                <c:pt idx="18" formatCode="0">
                  <c:v>10.600000000000001</c:v>
                </c:pt>
                <c:pt idx="19" formatCode="0">
                  <c:v>14.399999999999999</c:v>
                </c:pt>
                <c:pt idx="20" formatCode="0">
                  <c:v>14.600000000000001</c:v>
                </c:pt>
                <c:pt idx="22" formatCode="0">
                  <c:v>13.3</c:v>
                </c:pt>
                <c:pt idx="23" formatCode="0">
                  <c:v>7.6999999999999993</c:v>
                </c:pt>
                <c:pt idx="24" formatCode="0">
                  <c:v>15.2</c:v>
                </c:pt>
                <c:pt idx="25" formatCode="0">
                  <c:v>14.5</c:v>
                </c:pt>
                <c:pt idx="26" formatCode="0">
                  <c:v>17.100000000000001</c:v>
                </c:pt>
                <c:pt idx="28" formatCode="0">
                  <c:v>13.899999999999999</c:v>
                </c:pt>
                <c:pt idx="29" formatCode="0">
                  <c:v>12.600000000000001</c:v>
                </c:pt>
                <c:pt idx="30" formatCode="0">
                  <c:v>12.5</c:v>
                </c:pt>
                <c:pt idx="31" formatCode="0">
                  <c:v>13.3</c:v>
                </c:pt>
                <c:pt idx="32" formatCode="0">
                  <c:v>13.3</c:v>
                </c:pt>
                <c:pt idx="34" formatCode="0">
                  <c:v>13.899999999999999</c:v>
                </c:pt>
                <c:pt idx="35" formatCode="0">
                  <c:v>12.8</c:v>
                </c:pt>
                <c:pt idx="36" formatCode="0">
                  <c:v>13</c:v>
                </c:pt>
              </c:numCache>
            </c:numRef>
          </c:val>
          <c:extLst>
            <c:ext xmlns:c16="http://schemas.microsoft.com/office/drawing/2014/chart" uri="{C3380CC4-5D6E-409C-BE32-E72D297353CC}">
              <c16:uniqueId val="{00000004-5290-49C0-9B81-6EEB1197C868}"/>
            </c:ext>
          </c:extLst>
        </c:ser>
        <c:ser>
          <c:idx val="5"/>
          <c:order val="5"/>
          <c:tx>
            <c:strRef>
              <c:f>'Grafiki + dati'!$X$330</c:f>
              <c:strCache>
                <c:ptCount val="1"/>
                <c:pt idx="0">
                  <c:v>Cilvēki ar citu seksuālu orientāciju (piem., gejs, lesbiete, biseksuālis)</c:v>
                </c:pt>
              </c:strCache>
            </c:strRef>
          </c:tx>
          <c:spPr>
            <a:solidFill>
              <a:srgbClr val="2F5597"/>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dati'!$R$331:$R$367</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dati'!$X$331:$X$367</c:f>
              <c:numCache>
                <c:formatCode>General</c:formatCode>
                <c:ptCount val="37"/>
                <c:pt idx="0" formatCode="0">
                  <c:v>19.100000000000001</c:v>
                </c:pt>
                <c:pt idx="2" formatCode="0">
                  <c:v>23.1</c:v>
                </c:pt>
                <c:pt idx="3" formatCode="0">
                  <c:v>15.3</c:v>
                </c:pt>
                <c:pt idx="5" formatCode="0">
                  <c:v>12.9</c:v>
                </c:pt>
                <c:pt idx="6" formatCode="0">
                  <c:v>13.8</c:v>
                </c:pt>
                <c:pt idx="7" formatCode="0">
                  <c:v>18.3</c:v>
                </c:pt>
                <c:pt idx="8" formatCode="0">
                  <c:v>19.5</c:v>
                </c:pt>
                <c:pt idx="9" formatCode="0">
                  <c:v>24.1</c:v>
                </c:pt>
                <c:pt idx="10" formatCode="0">
                  <c:v>23.1</c:v>
                </c:pt>
                <c:pt idx="12" formatCode="0">
                  <c:v>13.7</c:v>
                </c:pt>
                <c:pt idx="13" formatCode="0">
                  <c:v>28.5</c:v>
                </c:pt>
                <c:pt idx="15" formatCode="0">
                  <c:v>22.8</c:v>
                </c:pt>
                <c:pt idx="16" formatCode="0">
                  <c:v>16</c:v>
                </c:pt>
                <c:pt idx="18" formatCode="0">
                  <c:v>18.5</c:v>
                </c:pt>
                <c:pt idx="19" formatCode="0">
                  <c:v>20.100000000000001</c:v>
                </c:pt>
                <c:pt idx="20" formatCode="0">
                  <c:v>18.100000000000001</c:v>
                </c:pt>
                <c:pt idx="22" formatCode="0">
                  <c:v>29.4</c:v>
                </c:pt>
                <c:pt idx="23" formatCode="0">
                  <c:v>20.399999999999999</c:v>
                </c:pt>
                <c:pt idx="24" formatCode="0">
                  <c:v>21.6</c:v>
                </c:pt>
                <c:pt idx="25" formatCode="0">
                  <c:v>11.3</c:v>
                </c:pt>
                <c:pt idx="26" formatCode="0">
                  <c:v>14.4</c:v>
                </c:pt>
                <c:pt idx="28" formatCode="0">
                  <c:v>18.7</c:v>
                </c:pt>
                <c:pt idx="29" formatCode="0">
                  <c:v>15</c:v>
                </c:pt>
                <c:pt idx="30" formatCode="0">
                  <c:v>19.899999999999999</c:v>
                </c:pt>
                <c:pt idx="31" formatCode="0">
                  <c:v>12</c:v>
                </c:pt>
                <c:pt idx="32" formatCode="0">
                  <c:v>34.799999999999997</c:v>
                </c:pt>
                <c:pt idx="34" formatCode="0">
                  <c:v>18.7</c:v>
                </c:pt>
                <c:pt idx="35" formatCode="0">
                  <c:v>21</c:v>
                </c:pt>
                <c:pt idx="36" formatCode="0">
                  <c:v>16.600000000000001</c:v>
                </c:pt>
              </c:numCache>
            </c:numRef>
          </c:val>
          <c:extLst>
            <c:ext xmlns:c16="http://schemas.microsoft.com/office/drawing/2014/chart" uri="{C3380CC4-5D6E-409C-BE32-E72D297353CC}">
              <c16:uniqueId val="{00000005-5290-49C0-9B81-6EEB1197C868}"/>
            </c:ext>
          </c:extLst>
        </c:ser>
        <c:ser>
          <c:idx val="6"/>
          <c:order val="6"/>
          <c:tx>
            <c:strRef>
              <c:f>'Grafiki + dati'!$Y$330</c:f>
              <c:strCache>
                <c:ptCount val="1"/>
                <c:pt idx="0">
                  <c:v>x</c:v>
                </c:pt>
              </c:strCache>
            </c:strRef>
          </c:tx>
          <c:spPr>
            <a:noFill/>
            <a:ln>
              <a:noFill/>
            </a:ln>
            <a:effectLst/>
          </c:spPr>
          <c:invertIfNegative val="0"/>
          <c:cat>
            <c:strRef>
              <c:f>'Grafiki + dati'!$R$331:$R$367</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dati'!$Y$331:$Y$367</c:f>
              <c:numCache>
                <c:formatCode>General</c:formatCode>
                <c:ptCount val="37"/>
                <c:pt idx="0" formatCode="0">
                  <c:v>20.699999999999996</c:v>
                </c:pt>
                <c:pt idx="2" formatCode="0">
                  <c:v>16.699999999999996</c:v>
                </c:pt>
                <c:pt idx="3" formatCode="0">
                  <c:v>24.499999999999996</c:v>
                </c:pt>
                <c:pt idx="5" formatCode="0">
                  <c:v>26.9</c:v>
                </c:pt>
                <c:pt idx="6" formatCode="0">
                  <c:v>25.999999999999996</c:v>
                </c:pt>
                <c:pt idx="7" formatCode="0">
                  <c:v>21.499999999999996</c:v>
                </c:pt>
                <c:pt idx="8" formatCode="0">
                  <c:v>20.299999999999997</c:v>
                </c:pt>
                <c:pt idx="9" formatCode="0">
                  <c:v>15.699999999999996</c:v>
                </c:pt>
                <c:pt idx="10" formatCode="0">
                  <c:v>16.699999999999996</c:v>
                </c:pt>
                <c:pt idx="12" formatCode="0">
                  <c:v>26.099999999999998</c:v>
                </c:pt>
                <c:pt idx="13" formatCode="0">
                  <c:v>11.299999999999997</c:v>
                </c:pt>
                <c:pt idx="15" formatCode="0">
                  <c:v>16.999999999999996</c:v>
                </c:pt>
                <c:pt idx="16" formatCode="0">
                  <c:v>23.799999999999997</c:v>
                </c:pt>
                <c:pt idx="18" formatCode="0">
                  <c:v>21.299999999999997</c:v>
                </c:pt>
                <c:pt idx="19" formatCode="0">
                  <c:v>19.699999999999996</c:v>
                </c:pt>
                <c:pt idx="20" formatCode="0">
                  <c:v>21.699999999999996</c:v>
                </c:pt>
                <c:pt idx="22" formatCode="0">
                  <c:v>10.399999999999999</c:v>
                </c:pt>
                <c:pt idx="23" formatCode="0">
                  <c:v>19.399999999999999</c:v>
                </c:pt>
                <c:pt idx="24" formatCode="0">
                  <c:v>18.199999999999996</c:v>
                </c:pt>
                <c:pt idx="25" formatCode="0">
                  <c:v>28.499999999999996</c:v>
                </c:pt>
                <c:pt idx="26" formatCode="0">
                  <c:v>25.4</c:v>
                </c:pt>
                <c:pt idx="28" formatCode="0">
                  <c:v>21.099999999999998</c:v>
                </c:pt>
                <c:pt idx="29" formatCode="0">
                  <c:v>24.799999999999997</c:v>
                </c:pt>
                <c:pt idx="30" formatCode="0">
                  <c:v>19.899999999999999</c:v>
                </c:pt>
                <c:pt idx="31" formatCode="0">
                  <c:v>27.799999999999997</c:v>
                </c:pt>
                <c:pt idx="32" formatCode="0">
                  <c:v>5</c:v>
                </c:pt>
                <c:pt idx="34" formatCode="0">
                  <c:v>21.099999999999998</c:v>
                </c:pt>
                <c:pt idx="35" formatCode="0">
                  <c:v>18.799999999999997</c:v>
                </c:pt>
                <c:pt idx="36" formatCode="0">
                  <c:v>23.199999999999996</c:v>
                </c:pt>
              </c:numCache>
            </c:numRef>
          </c:val>
          <c:extLst>
            <c:ext xmlns:c16="http://schemas.microsoft.com/office/drawing/2014/chart" uri="{C3380CC4-5D6E-409C-BE32-E72D297353CC}">
              <c16:uniqueId val="{00000006-5290-49C0-9B81-6EEB1197C868}"/>
            </c:ext>
          </c:extLst>
        </c:ser>
        <c:ser>
          <c:idx val="7"/>
          <c:order val="7"/>
          <c:tx>
            <c:strRef>
              <c:f>'Grafiki + dati'!$Z$330</c:f>
              <c:strCache>
                <c:ptCount val="1"/>
                <c:pt idx="0">
                  <c:v>Musulmaņi</c:v>
                </c:pt>
              </c:strCache>
            </c:strRef>
          </c:tx>
          <c:spPr>
            <a:solidFill>
              <a:srgbClr val="38808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dati'!$R$331:$R$367</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dati'!$Z$331:$Z$367</c:f>
              <c:numCache>
                <c:formatCode>General</c:formatCode>
                <c:ptCount val="37"/>
                <c:pt idx="0" formatCode="0">
                  <c:v>18.8</c:v>
                </c:pt>
                <c:pt idx="2" formatCode="0">
                  <c:v>16</c:v>
                </c:pt>
                <c:pt idx="3" formatCode="0">
                  <c:v>21.4</c:v>
                </c:pt>
                <c:pt idx="5" formatCode="0">
                  <c:v>24</c:v>
                </c:pt>
                <c:pt idx="6" formatCode="0">
                  <c:v>20.100000000000001</c:v>
                </c:pt>
                <c:pt idx="7" formatCode="0">
                  <c:v>18.100000000000001</c:v>
                </c:pt>
                <c:pt idx="8" formatCode="0">
                  <c:v>15.4</c:v>
                </c:pt>
                <c:pt idx="9" formatCode="0">
                  <c:v>18.600000000000001</c:v>
                </c:pt>
                <c:pt idx="10" formatCode="0">
                  <c:v>19.600000000000001</c:v>
                </c:pt>
                <c:pt idx="12" formatCode="0">
                  <c:v>23.9</c:v>
                </c:pt>
                <c:pt idx="13" formatCode="0">
                  <c:v>10.6</c:v>
                </c:pt>
                <c:pt idx="15" formatCode="0">
                  <c:v>16.399999999999999</c:v>
                </c:pt>
                <c:pt idx="16" formatCode="0">
                  <c:v>20.7</c:v>
                </c:pt>
                <c:pt idx="18" formatCode="0">
                  <c:v>23.4</c:v>
                </c:pt>
                <c:pt idx="19" formatCode="0">
                  <c:v>15.3</c:v>
                </c:pt>
                <c:pt idx="20" formatCode="0">
                  <c:v>19.2</c:v>
                </c:pt>
                <c:pt idx="22" formatCode="0">
                  <c:v>23.8</c:v>
                </c:pt>
                <c:pt idx="23" formatCode="0">
                  <c:v>17.2</c:v>
                </c:pt>
                <c:pt idx="24" formatCode="0">
                  <c:v>16.100000000000001</c:v>
                </c:pt>
                <c:pt idx="25" formatCode="0">
                  <c:v>17.5</c:v>
                </c:pt>
                <c:pt idx="26" formatCode="0">
                  <c:v>18.7</c:v>
                </c:pt>
                <c:pt idx="28" formatCode="0">
                  <c:v>15.9</c:v>
                </c:pt>
                <c:pt idx="29" formatCode="0">
                  <c:v>20.100000000000001</c:v>
                </c:pt>
                <c:pt idx="30" formatCode="0">
                  <c:v>22</c:v>
                </c:pt>
                <c:pt idx="31" formatCode="0">
                  <c:v>21</c:v>
                </c:pt>
                <c:pt idx="32" formatCode="0">
                  <c:v>18.2</c:v>
                </c:pt>
                <c:pt idx="34" formatCode="0">
                  <c:v>15.9</c:v>
                </c:pt>
                <c:pt idx="35" formatCode="0">
                  <c:v>20</c:v>
                </c:pt>
                <c:pt idx="36" formatCode="0">
                  <c:v>20.6</c:v>
                </c:pt>
              </c:numCache>
            </c:numRef>
          </c:val>
          <c:extLst>
            <c:ext xmlns:c16="http://schemas.microsoft.com/office/drawing/2014/chart" uri="{C3380CC4-5D6E-409C-BE32-E72D297353CC}">
              <c16:uniqueId val="{00000007-5290-49C0-9B81-6EEB1197C868}"/>
            </c:ext>
          </c:extLst>
        </c:ser>
        <c:ser>
          <c:idx val="8"/>
          <c:order val="8"/>
          <c:tx>
            <c:strRef>
              <c:f>'Grafiki + dati'!$AA$330</c:f>
              <c:strCache>
                <c:ptCount val="1"/>
                <c:pt idx="0">
                  <c:v>x</c:v>
                </c:pt>
              </c:strCache>
            </c:strRef>
          </c:tx>
          <c:spPr>
            <a:noFill/>
            <a:ln>
              <a:noFill/>
            </a:ln>
            <a:effectLst/>
          </c:spPr>
          <c:invertIfNegative val="0"/>
          <c:cat>
            <c:strRef>
              <c:f>'Grafiki + dati'!$R$331:$R$367</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dati'!$AA$331:$AA$367</c:f>
              <c:numCache>
                <c:formatCode>General</c:formatCode>
                <c:ptCount val="37"/>
                <c:pt idx="0" formatCode="0">
                  <c:v>10.199999999999999</c:v>
                </c:pt>
                <c:pt idx="2" formatCode="0">
                  <c:v>13</c:v>
                </c:pt>
                <c:pt idx="3" formatCode="0">
                  <c:v>7.6000000000000014</c:v>
                </c:pt>
                <c:pt idx="5" formatCode="0">
                  <c:v>5</c:v>
                </c:pt>
                <c:pt idx="6" formatCode="0">
                  <c:v>8.8999999999999986</c:v>
                </c:pt>
                <c:pt idx="7" formatCode="0">
                  <c:v>10.899999999999999</c:v>
                </c:pt>
                <c:pt idx="8" formatCode="0">
                  <c:v>13.6</c:v>
                </c:pt>
                <c:pt idx="9" formatCode="0">
                  <c:v>10.399999999999999</c:v>
                </c:pt>
                <c:pt idx="10" formatCode="0">
                  <c:v>9.3999999999999986</c:v>
                </c:pt>
                <c:pt idx="12" formatCode="0">
                  <c:v>5.1000000000000014</c:v>
                </c:pt>
                <c:pt idx="13" formatCode="0">
                  <c:v>18.399999999999999</c:v>
                </c:pt>
                <c:pt idx="15" formatCode="0">
                  <c:v>12.600000000000001</c:v>
                </c:pt>
                <c:pt idx="16" formatCode="0">
                  <c:v>8.3000000000000007</c:v>
                </c:pt>
                <c:pt idx="18" formatCode="0">
                  <c:v>5.6000000000000014</c:v>
                </c:pt>
                <c:pt idx="19" formatCode="0">
                  <c:v>13.7</c:v>
                </c:pt>
                <c:pt idx="20" formatCode="0">
                  <c:v>9.8000000000000007</c:v>
                </c:pt>
                <c:pt idx="22" formatCode="0">
                  <c:v>5.1999999999999993</c:v>
                </c:pt>
                <c:pt idx="23" formatCode="0">
                  <c:v>11.8</c:v>
                </c:pt>
                <c:pt idx="24" formatCode="0">
                  <c:v>12.899999999999999</c:v>
                </c:pt>
                <c:pt idx="25" formatCode="0">
                  <c:v>11.5</c:v>
                </c:pt>
                <c:pt idx="26" formatCode="0">
                  <c:v>10.3</c:v>
                </c:pt>
                <c:pt idx="28" formatCode="0">
                  <c:v>13.1</c:v>
                </c:pt>
                <c:pt idx="29" formatCode="0">
                  <c:v>8.8999999999999986</c:v>
                </c:pt>
                <c:pt idx="30" formatCode="0">
                  <c:v>7</c:v>
                </c:pt>
                <c:pt idx="31" formatCode="0">
                  <c:v>8</c:v>
                </c:pt>
                <c:pt idx="32" formatCode="0">
                  <c:v>10.8</c:v>
                </c:pt>
                <c:pt idx="34" formatCode="0">
                  <c:v>13.1</c:v>
                </c:pt>
                <c:pt idx="35" formatCode="0">
                  <c:v>9</c:v>
                </c:pt>
                <c:pt idx="36" formatCode="0">
                  <c:v>8.3999999999999986</c:v>
                </c:pt>
              </c:numCache>
            </c:numRef>
          </c:val>
          <c:extLst>
            <c:ext xmlns:c16="http://schemas.microsoft.com/office/drawing/2014/chart" uri="{C3380CC4-5D6E-409C-BE32-E72D297353CC}">
              <c16:uniqueId val="{00000008-5290-49C0-9B81-6EEB1197C868}"/>
            </c:ext>
          </c:extLst>
        </c:ser>
        <c:ser>
          <c:idx val="9"/>
          <c:order val="9"/>
          <c:tx>
            <c:strRef>
              <c:f>'Grafiki + dati'!$AB$330</c:f>
              <c:strCache>
                <c:ptCount val="1"/>
                <c:pt idx="0">
                  <c:v>Bēgļi un/vai patvēruma meklētāji</c:v>
                </c:pt>
              </c:strCache>
            </c:strRef>
          </c:tx>
          <c:spPr>
            <a:solidFill>
              <a:srgbClr val="00B0F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dati'!$R$331:$R$367</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dati'!$AB$331:$AB$367</c:f>
              <c:numCache>
                <c:formatCode>General</c:formatCode>
                <c:ptCount val="37"/>
                <c:pt idx="0" formatCode="0">
                  <c:v>8.1999999999999993</c:v>
                </c:pt>
                <c:pt idx="2" formatCode="0">
                  <c:v>8.6</c:v>
                </c:pt>
                <c:pt idx="3" formatCode="0">
                  <c:v>7.9</c:v>
                </c:pt>
                <c:pt idx="5" formatCode="0">
                  <c:v>9.6</c:v>
                </c:pt>
                <c:pt idx="6" formatCode="0">
                  <c:v>10</c:v>
                </c:pt>
                <c:pt idx="7" formatCode="0">
                  <c:v>7.3</c:v>
                </c:pt>
                <c:pt idx="8" formatCode="0">
                  <c:v>7.4</c:v>
                </c:pt>
                <c:pt idx="9" formatCode="0">
                  <c:v>7.6</c:v>
                </c:pt>
                <c:pt idx="10" formatCode="0">
                  <c:v>8.4</c:v>
                </c:pt>
                <c:pt idx="12" formatCode="0">
                  <c:v>7</c:v>
                </c:pt>
                <c:pt idx="13" formatCode="0">
                  <c:v>10.1</c:v>
                </c:pt>
                <c:pt idx="15" formatCode="0">
                  <c:v>9.5</c:v>
                </c:pt>
                <c:pt idx="16" formatCode="0">
                  <c:v>7.3</c:v>
                </c:pt>
                <c:pt idx="18" formatCode="0">
                  <c:v>7.7</c:v>
                </c:pt>
                <c:pt idx="19" formatCode="0">
                  <c:v>8.4</c:v>
                </c:pt>
                <c:pt idx="20" formatCode="0">
                  <c:v>8.8000000000000007</c:v>
                </c:pt>
                <c:pt idx="22" formatCode="0">
                  <c:v>12</c:v>
                </c:pt>
                <c:pt idx="23" formatCode="0">
                  <c:v>4.0999999999999996</c:v>
                </c:pt>
                <c:pt idx="24" formatCode="0">
                  <c:v>10.8</c:v>
                </c:pt>
                <c:pt idx="25" formatCode="0">
                  <c:v>6.2</c:v>
                </c:pt>
                <c:pt idx="26" formatCode="0">
                  <c:v>7</c:v>
                </c:pt>
                <c:pt idx="28" formatCode="0">
                  <c:v>8.1999999999999993</c:v>
                </c:pt>
                <c:pt idx="29" formatCode="0">
                  <c:v>7.1</c:v>
                </c:pt>
                <c:pt idx="30" formatCode="0">
                  <c:v>10.3</c:v>
                </c:pt>
                <c:pt idx="31" formatCode="0">
                  <c:v>5.8</c:v>
                </c:pt>
                <c:pt idx="32" formatCode="0">
                  <c:v>11.3</c:v>
                </c:pt>
                <c:pt idx="34" formatCode="0">
                  <c:v>8.1999999999999993</c:v>
                </c:pt>
                <c:pt idx="35" formatCode="0">
                  <c:v>9.3000000000000007</c:v>
                </c:pt>
                <c:pt idx="36" formatCode="0">
                  <c:v>6.6</c:v>
                </c:pt>
              </c:numCache>
            </c:numRef>
          </c:val>
          <c:extLst>
            <c:ext xmlns:c16="http://schemas.microsoft.com/office/drawing/2014/chart" uri="{C3380CC4-5D6E-409C-BE32-E72D297353CC}">
              <c16:uniqueId val="{00000009-5290-49C0-9B81-6EEB1197C868}"/>
            </c:ext>
          </c:extLst>
        </c:ser>
        <c:ser>
          <c:idx val="10"/>
          <c:order val="10"/>
          <c:tx>
            <c:strRef>
              <c:f>'Grafiki + dati'!$AC$330</c:f>
              <c:strCache>
                <c:ptCount val="1"/>
                <c:pt idx="0">
                  <c:v>x</c:v>
                </c:pt>
              </c:strCache>
            </c:strRef>
          </c:tx>
          <c:spPr>
            <a:noFill/>
            <a:ln>
              <a:noFill/>
            </a:ln>
            <a:effectLst/>
          </c:spPr>
          <c:invertIfNegative val="0"/>
          <c:cat>
            <c:strRef>
              <c:f>'Grafiki + dati'!$R$331:$R$367</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dati'!$AC$331:$AC$367</c:f>
              <c:numCache>
                <c:formatCode>General</c:formatCode>
                <c:ptCount val="37"/>
                <c:pt idx="0" formatCode="0">
                  <c:v>8.8000000000000007</c:v>
                </c:pt>
                <c:pt idx="2" formatCode="0">
                  <c:v>8.4</c:v>
                </c:pt>
                <c:pt idx="3" formatCode="0">
                  <c:v>9.1</c:v>
                </c:pt>
                <c:pt idx="5" formatCode="0">
                  <c:v>7.4</c:v>
                </c:pt>
                <c:pt idx="6" formatCode="0">
                  <c:v>7</c:v>
                </c:pt>
                <c:pt idx="7" formatCode="0">
                  <c:v>9.6999999999999993</c:v>
                </c:pt>
                <c:pt idx="8" formatCode="0">
                  <c:v>9.6</c:v>
                </c:pt>
                <c:pt idx="9" formatCode="0">
                  <c:v>9.4</c:v>
                </c:pt>
                <c:pt idx="10" formatCode="0">
                  <c:v>8.6</c:v>
                </c:pt>
                <c:pt idx="12" formatCode="0">
                  <c:v>10</c:v>
                </c:pt>
                <c:pt idx="13" formatCode="0">
                  <c:v>6.9</c:v>
                </c:pt>
                <c:pt idx="15" formatCode="0">
                  <c:v>7.5</c:v>
                </c:pt>
                <c:pt idx="16" formatCode="0">
                  <c:v>9.6999999999999993</c:v>
                </c:pt>
                <c:pt idx="18" formatCode="0">
                  <c:v>9.3000000000000007</c:v>
                </c:pt>
                <c:pt idx="19" formatCode="0">
                  <c:v>8.6</c:v>
                </c:pt>
                <c:pt idx="20" formatCode="0">
                  <c:v>8.1999999999999993</c:v>
                </c:pt>
                <c:pt idx="22" formatCode="0">
                  <c:v>5</c:v>
                </c:pt>
                <c:pt idx="23" formatCode="0">
                  <c:v>12.9</c:v>
                </c:pt>
                <c:pt idx="24" formatCode="0">
                  <c:v>6.1999999999999993</c:v>
                </c:pt>
                <c:pt idx="25" formatCode="0">
                  <c:v>10.8</c:v>
                </c:pt>
                <c:pt idx="26" formatCode="0">
                  <c:v>10</c:v>
                </c:pt>
                <c:pt idx="28" formatCode="0">
                  <c:v>8.8000000000000007</c:v>
                </c:pt>
                <c:pt idx="29" formatCode="0">
                  <c:v>9.9</c:v>
                </c:pt>
                <c:pt idx="30" formatCode="0">
                  <c:v>6.6999999999999993</c:v>
                </c:pt>
                <c:pt idx="31" formatCode="0">
                  <c:v>11.2</c:v>
                </c:pt>
                <c:pt idx="32" formatCode="0">
                  <c:v>5.6999999999999993</c:v>
                </c:pt>
                <c:pt idx="34" formatCode="0">
                  <c:v>8.8000000000000007</c:v>
                </c:pt>
                <c:pt idx="35" formatCode="0">
                  <c:v>7.6999999999999993</c:v>
                </c:pt>
                <c:pt idx="36" formatCode="0">
                  <c:v>10.4</c:v>
                </c:pt>
              </c:numCache>
            </c:numRef>
          </c:val>
          <c:extLst>
            <c:ext xmlns:c16="http://schemas.microsoft.com/office/drawing/2014/chart" uri="{C3380CC4-5D6E-409C-BE32-E72D297353CC}">
              <c16:uniqueId val="{0000000A-5290-49C0-9B81-6EEB1197C868}"/>
            </c:ext>
          </c:extLst>
        </c:ser>
        <c:ser>
          <c:idx val="11"/>
          <c:order val="11"/>
          <c:tx>
            <c:strRef>
              <c:f>'Grafiki + dati'!$AD$330</c:f>
              <c:strCache>
                <c:ptCount val="1"/>
                <c:pt idx="0">
                  <c:v>Citu etnisko minoritāšu pārstāvji</c:v>
                </c:pt>
              </c:strCache>
            </c:strRef>
          </c:tx>
          <c:spPr>
            <a:solidFill>
              <a:srgbClr val="FFC00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dati'!$R$331:$R$367</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dati'!$AD$331:$AD$367</c:f>
              <c:numCache>
                <c:formatCode>General</c:formatCode>
                <c:ptCount val="37"/>
                <c:pt idx="0" formatCode="0">
                  <c:v>4.9000000000000004</c:v>
                </c:pt>
                <c:pt idx="2" formatCode="0">
                  <c:v>5.2</c:v>
                </c:pt>
                <c:pt idx="3" formatCode="0">
                  <c:v>4.7</c:v>
                </c:pt>
                <c:pt idx="5" formatCode="0">
                  <c:v>9.6999999999999993</c:v>
                </c:pt>
                <c:pt idx="6" formatCode="0">
                  <c:v>5.4</c:v>
                </c:pt>
                <c:pt idx="7" formatCode="0">
                  <c:v>3.8</c:v>
                </c:pt>
                <c:pt idx="8" formatCode="0">
                  <c:v>2.9</c:v>
                </c:pt>
                <c:pt idx="9" formatCode="0">
                  <c:v>4.5999999999999996</c:v>
                </c:pt>
                <c:pt idx="10" formatCode="0">
                  <c:v>5.8</c:v>
                </c:pt>
                <c:pt idx="12" formatCode="0">
                  <c:v>5.4</c:v>
                </c:pt>
                <c:pt idx="13" formatCode="0">
                  <c:v>4.2</c:v>
                </c:pt>
                <c:pt idx="15" formatCode="0">
                  <c:v>5.7</c:v>
                </c:pt>
                <c:pt idx="16" formatCode="0">
                  <c:v>4.3</c:v>
                </c:pt>
                <c:pt idx="18" formatCode="0">
                  <c:v>4.3</c:v>
                </c:pt>
                <c:pt idx="19" formatCode="0">
                  <c:v>4</c:v>
                </c:pt>
                <c:pt idx="20" formatCode="0">
                  <c:v>6.3</c:v>
                </c:pt>
                <c:pt idx="22" formatCode="0">
                  <c:v>7.4</c:v>
                </c:pt>
                <c:pt idx="23" formatCode="0">
                  <c:v>2.9</c:v>
                </c:pt>
                <c:pt idx="24" formatCode="0">
                  <c:v>3.9</c:v>
                </c:pt>
                <c:pt idx="25" formatCode="0">
                  <c:v>4.7</c:v>
                </c:pt>
                <c:pt idx="26" formatCode="0">
                  <c:v>3.9</c:v>
                </c:pt>
                <c:pt idx="28" formatCode="0">
                  <c:v>5.4</c:v>
                </c:pt>
                <c:pt idx="29" formatCode="0">
                  <c:v>4.4000000000000004</c:v>
                </c:pt>
                <c:pt idx="30" formatCode="0">
                  <c:v>5.0999999999999996</c:v>
                </c:pt>
                <c:pt idx="31" formatCode="0">
                  <c:v>3</c:v>
                </c:pt>
                <c:pt idx="32" formatCode="0">
                  <c:v>6.6</c:v>
                </c:pt>
                <c:pt idx="34" formatCode="0">
                  <c:v>5.4</c:v>
                </c:pt>
                <c:pt idx="35" formatCode="0">
                  <c:v>5.0999999999999996</c:v>
                </c:pt>
                <c:pt idx="36" formatCode="0">
                  <c:v>4</c:v>
                </c:pt>
              </c:numCache>
            </c:numRef>
          </c:val>
          <c:extLst>
            <c:ext xmlns:c16="http://schemas.microsoft.com/office/drawing/2014/chart" uri="{C3380CC4-5D6E-409C-BE32-E72D297353CC}">
              <c16:uniqueId val="{0000000B-5290-49C0-9B81-6EEB1197C868}"/>
            </c:ext>
          </c:extLst>
        </c:ser>
        <c:ser>
          <c:idx val="12"/>
          <c:order val="12"/>
          <c:tx>
            <c:strRef>
              <c:f>'Grafiki + dati'!$AE$330</c:f>
              <c:strCache>
                <c:ptCount val="1"/>
                <c:pt idx="0">
                  <c:v>x</c:v>
                </c:pt>
              </c:strCache>
            </c:strRef>
          </c:tx>
          <c:spPr>
            <a:noFill/>
            <a:ln>
              <a:noFill/>
            </a:ln>
            <a:effectLst/>
          </c:spPr>
          <c:invertIfNegative val="0"/>
          <c:cat>
            <c:strRef>
              <c:f>'Grafiki + dati'!$R$331:$R$367</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dati'!$AE$331:$AE$367</c:f>
              <c:numCache>
                <c:formatCode>General</c:formatCode>
                <c:ptCount val="37"/>
                <c:pt idx="0" formatCode="0">
                  <c:v>9.7999999999999989</c:v>
                </c:pt>
                <c:pt idx="2" formatCode="0">
                  <c:v>9.5</c:v>
                </c:pt>
                <c:pt idx="3" formatCode="0">
                  <c:v>10</c:v>
                </c:pt>
                <c:pt idx="5" formatCode="0">
                  <c:v>5</c:v>
                </c:pt>
                <c:pt idx="6" formatCode="0">
                  <c:v>9.2999999999999989</c:v>
                </c:pt>
                <c:pt idx="7" formatCode="0">
                  <c:v>10.899999999999999</c:v>
                </c:pt>
                <c:pt idx="8" formatCode="0">
                  <c:v>11.799999999999999</c:v>
                </c:pt>
                <c:pt idx="9" formatCode="0">
                  <c:v>10.1</c:v>
                </c:pt>
                <c:pt idx="10" formatCode="0">
                  <c:v>8.8999999999999986</c:v>
                </c:pt>
                <c:pt idx="12" formatCode="0">
                  <c:v>9.2999999999999989</c:v>
                </c:pt>
                <c:pt idx="13" formatCode="0">
                  <c:v>10.5</c:v>
                </c:pt>
                <c:pt idx="15" formatCode="0">
                  <c:v>9</c:v>
                </c:pt>
                <c:pt idx="16" formatCode="0">
                  <c:v>10.399999999999999</c:v>
                </c:pt>
                <c:pt idx="18" formatCode="0">
                  <c:v>10.399999999999999</c:v>
                </c:pt>
                <c:pt idx="19" formatCode="0">
                  <c:v>10.7</c:v>
                </c:pt>
                <c:pt idx="20" formatCode="0">
                  <c:v>8.3999999999999986</c:v>
                </c:pt>
                <c:pt idx="22" formatCode="0">
                  <c:v>7.2999999999999989</c:v>
                </c:pt>
                <c:pt idx="23" formatCode="0">
                  <c:v>11.799999999999999</c:v>
                </c:pt>
                <c:pt idx="24" formatCode="0">
                  <c:v>10.799999999999999</c:v>
                </c:pt>
                <c:pt idx="25" formatCode="0">
                  <c:v>10</c:v>
                </c:pt>
                <c:pt idx="26" formatCode="0">
                  <c:v>10.799999999999999</c:v>
                </c:pt>
                <c:pt idx="28" formatCode="0">
                  <c:v>9.2999999999999989</c:v>
                </c:pt>
                <c:pt idx="29" formatCode="0">
                  <c:v>10.299999999999999</c:v>
                </c:pt>
                <c:pt idx="30" formatCode="0">
                  <c:v>9.6</c:v>
                </c:pt>
                <c:pt idx="31" formatCode="0">
                  <c:v>11.7</c:v>
                </c:pt>
                <c:pt idx="32" formatCode="0">
                  <c:v>8.1</c:v>
                </c:pt>
                <c:pt idx="34" formatCode="0">
                  <c:v>9.2999999999999989</c:v>
                </c:pt>
                <c:pt idx="35" formatCode="0">
                  <c:v>9.6</c:v>
                </c:pt>
                <c:pt idx="36" formatCode="0">
                  <c:v>10.7</c:v>
                </c:pt>
              </c:numCache>
            </c:numRef>
          </c:val>
          <c:extLst>
            <c:ext xmlns:c16="http://schemas.microsoft.com/office/drawing/2014/chart" uri="{C3380CC4-5D6E-409C-BE32-E72D297353CC}">
              <c16:uniqueId val="{0000000C-5290-49C0-9B81-6EEB1197C868}"/>
            </c:ext>
          </c:extLst>
        </c:ser>
        <c:ser>
          <c:idx val="13"/>
          <c:order val="13"/>
          <c:tx>
            <c:strRef>
              <c:f>'Grafiki + dati'!$AF$330</c:f>
              <c:strCache>
                <c:ptCount val="1"/>
                <c:pt idx="0">
                  <c:v>Cilvēki vecumā virs 50 gadiem</c:v>
                </c:pt>
              </c:strCache>
            </c:strRef>
          </c:tx>
          <c:spPr>
            <a:solidFill>
              <a:srgbClr val="92D050"/>
            </a:solidFill>
            <a:ln>
              <a:noFill/>
            </a:ln>
            <a:effectLst/>
          </c:spPr>
          <c:invertIfNegative val="0"/>
          <c:dLbls>
            <c:dLbl>
              <c:idx val="8"/>
              <c:layout>
                <c:manualLayout>
                  <c:x val="7.4404761904761901E-3"/>
                  <c:y val="7.2439517977793933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5290-49C0-9B81-6EEB1197C868}"/>
                </c:ext>
              </c:extLst>
            </c:dLbl>
            <c:dLbl>
              <c:idx val="9"/>
              <c:layout>
                <c:manualLayout>
                  <c:x val="8.9285714285714281E-3"/>
                  <c:y val="7.2439517977793933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5290-49C0-9B81-6EEB1197C868}"/>
                </c:ext>
              </c:extLst>
            </c:dLbl>
            <c:dLbl>
              <c:idx val="10"/>
              <c:layout>
                <c:manualLayout>
                  <c:x val="0"/>
                  <c:y val="1.555626803263145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5290-49C0-9B81-6EEB1197C868}"/>
                </c:ext>
              </c:extLst>
            </c:dLbl>
            <c:dLbl>
              <c:idx val="24"/>
              <c:layout>
                <c:manualLayout>
                  <c:x val="8.9285714285713188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5290-49C0-9B81-6EEB1197C868}"/>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dati'!$R$331:$R$367</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dati'!$AF$331:$AF$367</c:f>
              <c:numCache>
                <c:formatCode>General</c:formatCode>
                <c:ptCount val="37"/>
                <c:pt idx="0" formatCode="0">
                  <c:v>4.7</c:v>
                </c:pt>
                <c:pt idx="2" formatCode="0">
                  <c:v>4.5999999999999996</c:v>
                </c:pt>
                <c:pt idx="3" formatCode="0">
                  <c:v>4.7</c:v>
                </c:pt>
                <c:pt idx="5" formatCode="0">
                  <c:v>14</c:v>
                </c:pt>
                <c:pt idx="6" formatCode="0">
                  <c:v>8.6999999999999993</c:v>
                </c:pt>
                <c:pt idx="7" formatCode="0">
                  <c:v>3.4</c:v>
                </c:pt>
                <c:pt idx="8" formatCode="0">
                  <c:v>1</c:v>
                </c:pt>
                <c:pt idx="9" formatCode="0">
                  <c:v>1.1000000000000001</c:v>
                </c:pt>
                <c:pt idx="10" formatCode="0">
                  <c:v>5.2</c:v>
                </c:pt>
                <c:pt idx="12" formatCode="0">
                  <c:v>4.2</c:v>
                </c:pt>
                <c:pt idx="13" formatCode="0">
                  <c:v>5.6</c:v>
                </c:pt>
                <c:pt idx="15" formatCode="0">
                  <c:v>4.9000000000000004</c:v>
                </c:pt>
                <c:pt idx="16" formatCode="0">
                  <c:v>4.5</c:v>
                </c:pt>
                <c:pt idx="18" formatCode="0">
                  <c:v>2.5</c:v>
                </c:pt>
                <c:pt idx="19" formatCode="0">
                  <c:v>5.2</c:v>
                </c:pt>
                <c:pt idx="20" formatCode="0">
                  <c:v>6.1</c:v>
                </c:pt>
                <c:pt idx="22" formatCode="0">
                  <c:v>5.4</c:v>
                </c:pt>
                <c:pt idx="23" formatCode="0">
                  <c:v>5.4</c:v>
                </c:pt>
                <c:pt idx="24" formatCode="0">
                  <c:v>3</c:v>
                </c:pt>
                <c:pt idx="25" formatCode="0">
                  <c:v>5.9</c:v>
                </c:pt>
                <c:pt idx="26" formatCode="0">
                  <c:v>6.3</c:v>
                </c:pt>
                <c:pt idx="28" formatCode="0">
                  <c:v>6.8</c:v>
                </c:pt>
                <c:pt idx="29" formatCode="0">
                  <c:v>4.3</c:v>
                </c:pt>
                <c:pt idx="30" formatCode="0">
                  <c:v>4.3</c:v>
                </c:pt>
                <c:pt idx="31" formatCode="0">
                  <c:v>2.9</c:v>
                </c:pt>
                <c:pt idx="32" formatCode="0">
                  <c:v>2.4</c:v>
                </c:pt>
                <c:pt idx="34" formatCode="0">
                  <c:v>6.8</c:v>
                </c:pt>
                <c:pt idx="35" formatCode="0">
                  <c:v>3.2</c:v>
                </c:pt>
                <c:pt idx="36" formatCode="0">
                  <c:v>4.3</c:v>
                </c:pt>
              </c:numCache>
            </c:numRef>
          </c:val>
          <c:extLst>
            <c:ext xmlns:c16="http://schemas.microsoft.com/office/drawing/2014/chart" uri="{C3380CC4-5D6E-409C-BE32-E72D297353CC}">
              <c16:uniqueId val="{00000011-5290-49C0-9B81-6EEB1197C868}"/>
            </c:ext>
          </c:extLst>
        </c:ser>
        <c:dLbls>
          <c:showLegendKey val="0"/>
          <c:showVal val="0"/>
          <c:showCatName val="0"/>
          <c:showSerName val="0"/>
          <c:showPercent val="0"/>
          <c:showBubbleSize val="0"/>
        </c:dLbls>
        <c:gapWidth val="40"/>
        <c:overlap val="100"/>
        <c:axId val="597152088"/>
        <c:axId val="597139624"/>
      </c:barChart>
      <c:catAx>
        <c:axId val="597152088"/>
        <c:scaling>
          <c:orientation val="maxMin"/>
        </c:scaling>
        <c:delete val="0"/>
        <c:axPos val="l"/>
        <c:numFmt formatCode="General" sourceLinked="1"/>
        <c:majorTickMark val="none"/>
        <c:minorTickMark val="none"/>
        <c:tickLblPos val="nextTo"/>
        <c:spPr>
          <a:noFill/>
          <a:ln w="6350" cap="flat" cmpd="sng" algn="ctr">
            <a:solidFill>
              <a:schemeClr val="bg2">
                <a:lumMod val="50000"/>
              </a:schemeClr>
            </a:solidFill>
            <a:round/>
          </a:ln>
          <a:effectLst/>
        </c:spPr>
        <c:txPr>
          <a:bodyPr rot="0" spcFirstLastPara="1" vertOverflow="ellipsis" wrap="square" anchor="ctr" anchorCtr="0"/>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97139624"/>
        <c:crosses val="autoZero"/>
        <c:auto val="1"/>
        <c:lblAlgn val="ctr"/>
        <c:lblOffset val="100"/>
        <c:noMultiLvlLbl val="0"/>
      </c:catAx>
      <c:valAx>
        <c:axId val="597139624"/>
        <c:scaling>
          <c:orientation val="minMax"/>
          <c:max val="190"/>
          <c:min val="0"/>
        </c:scaling>
        <c:delete val="1"/>
        <c:axPos val="b"/>
        <c:numFmt formatCode="0" sourceLinked="1"/>
        <c:majorTickMark val="out"/>
        <c:minorTickMark val="none"/>
        <c:tickLblPos val="nextTo"/>
        <c:crossAx val="597152088"/>
        <c:crosses val="max"/>
        <c:crossBetween val="between"/>
        <c:majorUnit val="20"/>
      </c:valAx>
      <c:spPr>
        <a:noFill/>
        <a:ln>
          <a:noFill/>
        </a:ln>
        <a:effectLst/>
      </c:spPr>
    </c:plotArea>
    <c:legend>
      <c:legendPos val="b"/>
      <c:legendEntry>
        <c:idx val="0"/>
        <c:delete val="1"/>
      </c:legendEntry>
      <c:legendEntry>
        <c:idx val="2"/>
        <c:delete val="1"/>
      </c:legendEntry>
      <c:legendEntry>
        <c:idx val="4"/>
        <c:delete val="1"/>
      </c:legendEntry>
      <c:legendEntry>
        <c:idx val="6"/>
        <c:delete val="1"/>
      </c:legendEntry>
      <c:legendEntry>
        <c:idx val="8"/>
        <c:delete val="1"/>
      </c:legendEntry>
      <c:legendEntry>
        <c:idx val="10"/>
        <c:delete val="1"/>
      </c:legendEntry>
      <c:legendEntry>
        <c:idx val="12"/>
        <c:delete val="1"/>
      </c:legendEntry>
      <c:layout>
        <c:manualLayout>
          <c:xMode val="edge"/>
          <c:yMode val="edge"/>
          <c:x val="0.26119533391659377"/>
          <c:y val="4.1525380595444271E-2"/>
          <c:w val="0.69436022163896183"/>
          <c:h val="0.13457388426609271"/>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legend>
    <c:plotVisOnly val="1"/>
    <c:dispBlanksAs val="gap"/>
    <c:showDLblsOverMax val="0"/>
  </c:chart>
  <c:spPr>
    <a:noFill/>
    <a:ln w="6350"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3717472815898011"/>
          <c:y val="0.20800332655235609"/>
          <c:w val="0.75515841769778769"/>
          <c:h val="0.74039886582361025"/>
        </c:manualLayout>
      </c:layout>
      <c:barChart>
        <c:barDir val="bar"/>
        <c:grouping val="stacked"/>
        <c:varyColors val="0"/>
        <c:ser>
          <c:idx val="3"/>
          <c:order val="0"/>
          <c:tx>
            <c:strRef>
              <c:f>'Grafiki + dati'!$S$371</c:f>
              <c:strCache>
                <c:ptCount val="1"/>
                <c:pt idx="0">
                  <c:v>x</c:v>
                </c:pt>
              </c:strCache>
            </c:strRef>
          </c:tx>
          <c:spPr>
            <a:noFill/>
            <a:ln>
              <a:noFill/>
            </a:ln>
            <a:effectLst/>
          </c:spPr>
          <c:invertIfNegative val="0"/>
          <c:cat>
            <c:strRef>
              <c:f>'Grafiki + dati'!$R$372:$R$408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dati'!$S$372:$S$408</c:f>
              <c:numCache>
                <c:formatCode>General</c:formatCode>
                <c:ptCount val="37"/>
                <c:pt idx="0" formatCode="0">
                  <c:v>5</c:v>
                </c:pt>
                <c:pt idx="2" formatCode="0">
                  <c:v>5</c:v>
                </c:pt>
                <c:pt idx="3" formatCode="0">
                  <c:v>5</c:v>
                </c:pt>
                <c:pt idx="5" formatCode="0">
                  <c:v>5</c:v>
                </c:pt>
                <c:pt idx="6" formatCode="0">
                  <c:v>5</c:v>
                </c:pt>
                <c:pt idx="7" formatCode="0">
                  <c:v>5</c:v>
                </c:pt>
                <c:pt idx="8" formatCode="0">
                  <c:v>5</c:v>
                </c:pt>
                <c:pt idx="9" formatCode="0">
                  <c:v>5</c:v>
                </c:pt>
                <c:pt idx="10" formatCode="0">
                  <c:v>5</c:v>
                </c:pt>
                <c:pt idx="12" formatCode="0">
                  <c:v>5</c:v>
                </c:pt>
                <c:pt idx="13" formatCode="0">
                  <c:v>5</c:v>
                </c:pt>
                <c:pt idx="15" formatCode="0">
                  <c:v>5</c:v>
                </c:pt>
                <c:pt idx="16" formatCode="0">
                  <c:v>5</c:v>
                </c:pt>
                <c:pt idx="18" formatCode="0">
                  <c:v>5</c:v>
                </c:pt>
                <c:pt idx="19" formatCode="0">
                  <c:v>5</c:v>
                </c:pt>
                <c:pt idx="20" formatCode="0">
                  <c:v>5</c:v>
                </c:pt>
                <c:pt idx="22" formatCode="0">
                  <c:v>5</c:v>
                </c:pt>
                <c:pt idx="23" formatCode="0">
                  <c:v>5</c:v>
                </c:pt>
                <c:pt idx="24" formatCode="0">
                  <c:v>5</c:v>
                </c:pt>
                <c:pt idx="25" formatCode="0">
                  <c:v>5</c:v>
                </c:pt>
                <c:pt idx="26" formatCode="0">
                  <c:v>5</c:v>
                </c:pt>
                <c:pt idx="28" formatCode="0">
                  <c:v>5</c:v>
                </c:pt>
                <c:pt idx="29" formatCode="0">
                  <c:v>5</c:v>
                </c:pt>
                <c:pt idx="30" formatCode="0">
                  <c:v>5</c:v>
                </c:pt>
                <c:pt idx="31" formatCode="0">
                  <c:v>5</c:v>
                </c:pt>
                <c:pt idx="32" formatCode="0">
                  <c:v>5</c:v>
                </c:pt>
                <c:pt idx="34" formatCode="0">
                  <c:v>5</c:v>
                </c:pt>
                <c:pt idx="35" formatCode="0">
                  <c:v>5</c:v>
                </c:pt>
                <c:pt idx="36" formatCode="0">
                  <c:v>5</c:v>
                </c:pt>
              </c:numCache>
            </c:numRef>
          </c:val>
          <c:extLst>
            <c:ext xmlns:c16="http://schemas.microsoft.com/office/drawing/2014/chart" uri="{C3380CC4-5D6E-409C-BE32-E72D297353CC}">
              <c16:uniqueId val="{00000000-91E8-41F7-AF67-C984FDAFA3D1}"/>
            </c:ext>
          </c:extLst>
        </c:ser>
        <c:ser>
          <c:idx val="0"/>
          <c:order val="1"/>
          <c:tx>
            <c:strRef>
              <c:f>'Grafiki + dati'!$T$371</c:f>
              <c:strCache>
                <c:ptCount val="1"/>
                <c:pt idx="0">
                  <c:v>Cilvēki ar funkcionāliem traucējumiem (piem., kustību, redzes, dzirdes traucējumi)</c:v>
                </c:pt>
              </c:strCache>
            </c:strRef>
          </c:tx>
          <c:spPr>
            <a:solidFill>
              <a:srgbClr val="7030A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dati'!$R$372:$R$408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dati'!$T$372:$T$408</c:f>
              <c:numCache>
                <c:formatCode>General</c:formatCode>
                <c:ptCount val="37"/>
                <c:pt idx="0" formatCode="0">
                  <c:v>4.2</c:v>
                </c:pt>
                <c:pt idx="2" formatCode="0">
                  <c:v>5.0999999999999996</c:v>
                </c:pt>
                <c:pt idx="3" formatCode="0">
                  <c:v>3.5</c:v>
                </c:pt>
                <c:pt idx="5" formatCode="0">
                  <c:v>9.6999999999999993</c:v>
                </c:pt>
                <c:pt idx="6" formatCode="0">
                  <c:v>5.5</c:v>
                </c:pt>
                <c:pt idx="7" formatCode="0">
                  <c:v>3.4</c:v>
                </c:pt>
                <c:pt idx="8" formatCode="0">
                  <c:v>2</c:v>
                </c:pt>
                <c:pt idx="9" formatCode="0">
                  <c:v>2.8</c:v>
                </c:pt>
                <c:pt idx="10" formatCode="0">
                  <c:v>5.0999999999999996</c:v>
                </c:pt>
                <c:pt idx="12" formatCode="0">
                  <c:v>4.5999999999999996</c:v>
                </c:pt>
                <c:pt idx="13" formatCode="0">
                  <c:v>3.7</c:v>
                </c:pt>
                <c:pt idx="15" formatCode="0">
                  <c:v>4.7</c:v>
                </c:pt>
                <c:pt idx="16" formatCode="0">
                  <c:v>3.8</c:v>
                </c:pt>
                <c:pt idx="18" formatCode="0">
                  <c:v>4</c:v>
                </c:pt>
                <c:pt idx="19" formatCode="0">
                  <c:v>4.5999999999999996</c:v>
                </c:pt>
                <c:pt idx="20" formatCode="0">
                  <c:v>4.2</c:v>
                </c:pt>
                <c:pt idx="22" formatCode="0">
                  <c:v>8.1999999999999993</c:v>
                </c:pt>
                <c:pt idx="23" formatCode="0">
                  <c:v>1.7</c:v>
                </c:pt>
                <c:pt idx="24" formatCode="0">
                  <c:v>3.6</c:v>
                </c:pt>
                <c:pt idx="25" formatCode="0">
                  <c:v>5.5</c:v>
                </c:pt>
                <c:pt idx="26" formatCode="0">
                  <c:v>6</c:v>
                </c:pt>
                <c:pt idx="28" formatCode="0">
                  <c:v>4.5999999999999996</c:v>
                </c:pt>
                <c:pt idx="29" formatCode="0">
                  <c:v>3.7</c:v>
                </c:pt>
                <c:pt idx="30" formatCode="0">
                  <c:v>5.0999999999999996</c:v>
                </c:pt>
                <c:pt idx="31" formatCode="0">
                  <c:v>4.7</c:v>
                </c:pt>
                <c:pt idx="32" formatCode="0">
                  <c:v>3.2</c:v>
                </c:pt>
                <c:pt idx="34" formatCode="0">
                  <c:v>4.5999999999999996</c:v>
                </c:pt>
                <c:pt idx="35" formatCode="0">
                  <c:v>4.5</c:v>
                </c:pt>
                <c:pt idx="36" formatCode="0">
                  <c:v>3.3</c:v>
                </c:pt>
              </c:numCache>
            </c:numRef>
          </c:val>
          <c:extLst>
            <c:ext xmlns:c16="http://schemas.microsoft.com/office/drawing/2014/chart" uri="{C3380CC4-5D6E-409C-BE32-E72D297353CC}">
              <c16:uniqueId val="{00000001-91E8-41F7-AF67-C984FDAFA3D1}"/>
            </c:ext>
          </c:extLst>
        </c:ser>
        <c:ser>
          <c:idx val="2"/>
          <c:order val="2"/>
          <c:tx>
            <c:strRef>
              <c:f>'Grafiki + dati'!$U$371</c:f>
              <c:strCache>
                <c:ptCount val="1"/>
                <c:pt idx="0">
                  <c:v>x</c:v>
                </c:pt>
              </c:strCache>
            </c:strRef>
          </c:tx>
          <c:spPr>
            <a:noFill/>
            <a:ln>
              <a:noFill/>
            </a:ln>
            <a:effectLst/>
          </c:spPr>
          <c:invertIfNegative val="0"/>
          <c:cat>
            <c:strRef>
              <c:f>'Grafiki + dati'!$R$372:$R$408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dati'!$U$372:$U$408</c:f>
              <c:numCache>
                <c:formatCode>0</c:formatCode>
                <c:ptCount val="37"/>
                <c:pt idx="0">
                  <c:v>10.5</c:v>
                </c:pt>
                <c:pt idx="1">
                  <c:v>14.7</c:v>
                </c:pt>
                <c:pt idx="2">
                  <c:v>9.6</c:v>
                </c:pt>
                <c:pt idx="3">
                  <c:v>11.2</c:v>
                </c:pt>
                <c:pt idx="4">
                  <c:v>14.7</c:v>
                </c:pt>
                <c:pt idx="5">
                  <c:v>5</c:v>
                </c:pt>
                <c:pt idx="6">
                  <c:v>9.1999999999999993</c:v>
                </c:pt>
                <c:pt idx="7">
                  <c:v>11.299999999999999</c:v>
                </c:pt>
                <c:pt idx="8">
                  <c:v>12.7</c:v>
                </c:pt>
                <c:pt idx="9">
                  <c:v>11.899999999999999</c:v>
                </c:pt>
                <c:pt idx="10">
                  <c:v>9.6</c:v>
                </c:pt>
                <c:pt idx="11">
                  <c:v>14.7</c:v>
                </c:pt>
                <c:pt idx="12">
                  <c:v>10.1</c:v>
                </c:pt>
                <c:pt idx="13">
                  <c:v>11</c:v>
                </c:pt>
                <c:pt idx="14">
                  <c:v>14.7</c:v>
                </c:pt>
                <c:pt idx="15">
                  <c:v>10</c:v>
                </c:pt>
                <c:pt idx="16">
                  <c:v>10.899999999999999</c:v>
                </c:pt>
                <c:pt idx="17">
                  <c:v>14.7</c:v>
                </c:pt>
                <c:pt idx="18">
                  <c:v>10.7</c:v>
                </c:pt>
                <c:pt idx="19">
                  <c:v>10.1</c:v>
                </c:pt>
                <c:pt idx="20">
                  <c:v>10.5</c:v>
                </c:pt>
                <c:pt idx="21">
                  <c:v>14.7</c:v>
                </c:pt>
                <c:pt idx="22">
                  <c:v>6.5</c:v>
                </c:pt>
                <c:pt idx="23">
                  <c:v>13</c:v>
                </c:pt>
                <c:pt idx="24">
                  <c:v>11.1</c:v>
                </c:pt>
                <c:pt idx="25">
                  <c:v>9.1999999999999993</c:v>
                </c:pt>
                <c:pt idx="26">
                  <c:v>8.6999999999999993</c:v>
                </c:pt>
                <c:pt idx="27">
                  <c:v>14.7</c:v>
                </c:pt>
                <c:pt idx="28">
                  <c:v>10.1</c:v>
                </c:pt>
                <c:pt idx="29">
                  <c:v>11</c:v>
                </c:pt>
                <c:pt idx="30">
                  <c:v>9.6</c:v>
                </c:pt>
                <c:pt idx="31">
                  <c:v>10</c:v>
                </c:pt>
                <c:pt idx="32">
                  <c:v>11.5</c:v>
                </c:pt>
                <c:pt idx="33">
                  <c:v>14.7</c:v>
                </c:pt>
                <c:pt idx="34">
                  <c:v>10.1</c:v>
                </c:pt>
                <c:pt idx="35">
                  <c:v>10.199999999999999</c:v>
                </c:pt>
                <c:pt idx="36">
                  <c:v>11.399999999999999</c:v>
                </c:pt>
              </c:numCache>
            </c:numRef>
          </c:val>
          <c:extLst>
            <c:ext xmlns:c16="http://schemas.microsoft.com/office/drawing/2014/chart" uri="{C3380CC4-5D6E-409C-BE32-E72D297353CC}">
              <c16:uniqueId val="{00000002-91E8-41F7-AF67-C984FDAFA3D1}"/>
            </c:ext>
          </c:extLst>
        </c:ser>
        <c:ser>
          <c:idx val="1"/>
          <c:order val="3"/>
          <c:tx>
            <c:strRef>
              <c:f>'Grafiki + dati'!$V$371</c:f>
              <c:strCache>
                <c:ptCount val="1"/>
                <c:pt idx="0">
                  <c:v>Cilvēki, kas audzina mazu/-s bērnu/-s (līdz 2 gadu vecumam)</c:v>
                </c:pt>
              </c:strCache>
            </c:strRef>
          </c:tx>
          <c:spPr>
            <a:solidFill>
              <a:srgbClr val="F4B183"/>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dati'!$R$372:$R$408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dati'!$V$372:$V$408</c:f>
              <c:numCache>
                <c:formatCode>General</c:formatCode>
                <c:ptCount val="37"/>
                <c:pt idx="0" formatCode="0">
                  <c:v>2.7</c:v>
                </c:pt>
                <c:pt idx="2" formatCode="0">
                  <c:v>2.4</c:v>
                </c:pt>
                <c:pt idx="3" formatCode="0">
                  <c:v>2.9</c:v>
                </c:pt>
                <c:pt idx="5" formatCode="0">
                  <c:v>4.5</c:v>
                </c:pt>
                <c:pt idx="6" formatCode="0">
                  <c:v>1.7</c:v>
                </c:pt>
                <c:pt idx="7" formatCode="0">
                  <c:v>2.5</c:v>
                </c:pt>
                <c:pt idx="8" formatCode="0">
                  <c:v>1.9</c:v>
                </c:pt>
                <c:pt idx="9" formatCode="0">
                  <c:v>2.7</c:v>
                </c:pt>
                <c:pt idx="10" formatCode="0">
                  <c:v>4</c:v>
                </c:pt>
                <c:pt idx="12" formatCode="0">
                  <c:v>3.2</c:v>
                </c:pt>
                <c:pt idx="13" formatCode="0">
                  <c:v>1.9</c:v>
                </c:pt>
                <c:pt idx="15" formatCode="0">
                  <c:v>3</c:v>
                </c:pt>
                <c:pt idx="16" formatCode="0">
                  <c:v>2.4</c:v>
                </c:pt>
                <c:pt idx="18" formatCode="0">
                  <c:v>3</c:v>
                </c:pt>
                <c:pt idx="19" formatCode="0">
                  <c:v>2.4</c:v>
                </c:pt>
                <c:pt idx="20" formatCode="0">
                  <c:v>2.9</c:v>
                </c:pt>
                <c:pt idx="22" formatCode="0">
                  <c:v>3.9</c:v>
                </c:pt>
                <c:pt idx="23" formatCode="0">
                  <c:v>1.9</c:v>
                </c:pt>
                <c:pt idx="24" formatCode="0">
                  <c:v>2.1</c:v>
                </c:pt>
                <c:pt idx="25" formatCode="0">
                  <c:v>5.0999999999999996</c:v>
                </c:pt>
                <c:pt idx="26" formatCode="0">
                  <c:v>3.5</c:v>
                </c:pt>
                <c:pt idx="28" formatCode="0">
                  <c:v>4.4000000000000004</c:v>
                </c:pt>
                <c:pt idx="29" formatCode="0">
                  <c:v>1.1000000000000001</c:v>
                </c:pt>
                <c:pt idx="30" formatCode="0">
                  <c:v>2.6</c:v>
                </c:pt>
                <c:pt idx="31" formatCode="0">
                  <c:v>2.9</c:v>
                </c:pt>
                <c:pt idx="32" formatCode="0">
                  <c:v>1.6</c:v>
                </c:pt>
                <c:pt idx="34" formatCode="0">
                  <c:v>4.4000000000000004</c:v>
                </c:pt>
                <c:pt idx="35" formatCode="0">
                  <c:v>2</c:v>
                </c:pt>
                <c:pt idx="36" formatCode="0">
                  <c:v>1.6</c:v>
                </c:pt>
              </c:numCache>
            </c:numRef>
          </c:val>
          <c:extLst>
            <c:ext xmlns:c16="http://schemas.microsoft.com/office/drawing/2014/chart" uri="{C3380CC4-5D6E-409C-BE32-E72D297353CC}">
              <c16:uniqueId val="{00000003-91E8-41F7-AF67-C984FDAFA3D1}"/>
            </c:ext>
          </c:extLst>
        </c:ser>
        <c:ser>
          <c:idx val="4"/>
          <c:order val="4"/>
          <c:tx>
            <c:strRef>
              <c:f>'Grafiki + dati'!$W$371</c:f>
              <c:strCache>
                <c:ptCount val="1"/>
                <c:pt idx="0">
                  <c:v>x</c:v>
                </c:pt>
              </c:strCache>
            </c:strRef>
          </c:tx>
          <c:spPr>
            <a:noFill/>
            <a:ln>
              <a:noFill/>
            </a:ln>
            <a:effectLst/>
          </c:spPr>
          <c:invertIfNegative val="0"/>
          <c:cat>
            <c:strRef>
              <c:f>'Grafiki + dati'!$R$372:$R$408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dati'!$W$372:$W$408</c:f>
              <c:numCache>
                <c:formatCode>0</c:formatCode>
                <c:ptCount val="37"/>
                <c:pt idx="0">
                  <c:v>7.3999999999999995</c:v>
                </c:pt>
                <c:pt idx="1">
                  <c:v>10.1</c:v>
                </c:pt>
                <c:pt idx="2">
                  <c:v>7.6999999999999993</c:v>
                </c:pt>
                <c:pt idx="3">
                  <c:v>7.1999999999999993</c:v>
                </c:pt>
                <c:pt idx="4">
                  <c:v>10.1</c:v>
                </c:pt>
                <c:pt idx="5">
                  <c:v>5.6</c:v>
                </c:pt>
                <c:pt idx="6">
                  <c:v>8.3999999999999986</c:v>
                </c:pt>
                <c:pt idx="7">
                  <c:v>7.6</c:v>
                </c:pt>
                <c:pt idx="8">
                  <c:v>8.1999999999999993</c:v>
                </c:pt>
                <c:pt idx="9">
                  <c:v>7.3999999999999995</c:v>
                </c:pt>
                <c:pt idx="10">
                  <c:v>6.1</c:v>
                </c:pt>
                <c:pt idx="11">
                  <c:v>10.1</c:v>
                </c:pt>
                <c:pt idx="12">
                  <c:v>6.8999999999999995</c:v>
                </c:pt>
                <c:pt idx="13">
                  <c:v>8.1999999999999993</c:v>
                </c:pt>
                <c:pt idx="14">
                  <c:v>10.1</c:v>
                </c:pt>
                <c:pt idx="15">
                  <c:v>7.1</c:v>
                </c:pt>
                <c:pt idx="16">
                  <c:v>7.6999999999999993</c:v>
                </c:pt>
                <c:pt idx="17">
                  <c:v>10.1</c:v>
                </c:pt>
                <c:pt idx="18">
                  <c:v>7.1</c:v>
                </c:pt>
                <c:pt idx="19">
                  <c:v>7.6999999999999993</c:v>
                </c:pt>
                <c:pt idx="20">
                  <c:v>7.1999999999999993</c:v>
                </c:pt>
                <c:pt idx="21">
                  <c:v>10.1</c:v>
                </c:pt>
                <c:pt idx="22">
                  <c:v>6.1999999999999993</c:v>
                </c:pt>
                <c:pt idx="23">
                  <c:v>8.1999999999999993</c:v>
                </c:pt>
                <c:pt idx="24">
                  <c:v>8</c:v>
                </c:pt>
                <c:pt idx="25">
                  <c:v>5</c:v>
                </c:pt>
                <c:pt idx="26">
                  <c:v>6.6</c:v>
                </c:pt>
                <c:pt idx="27">
                  <c:v>10.1</c:v>
                </c:pt>
                <c:pt idx="28">
                  <c:v>5.6999999999999993</c:v>
                </c:pt>
                <c:pt idx="29">
                  <c:v>9</c:v>
                </c:pt>
                <c:pt idx="30">
                  <c:v>7.5</c:v>
                </c:pt>
                <c:pt idx="31">
                  <c:v>7.1999999999999993</c:v>
                </c:pt>
                <c:pt idx="32">
                  <c:v>8.5</c:v>
                </c:pt>
                <c:pt idx="33">
                  <c:v>10.1</c:v>
                </c:pt>
                <c:pt idx="34">
                  <c:v>5.6999999999999993</c:v>
                </c:pt>
                <c:pt idx="35">
                  <c:v>8.1</c:v>
                </c:pt>
                <c:pt idx="36">
                  <c:v>8.5</c:v>
                </c:pt>
              </c:numCache>
            </c:numRef>
          </c:val>
          <c:extLst>
            <c:ext xmlns:c16="http://schemas.microsoft.com/office/drawing/2014/chart" uri="{C3380CC4-5D6E-409C-BE32-E72D297353CC}">
              <c16:uniqueId val="{00000004-91E8-41F7-AF67-C984FDAFA3D1}"/>
            </c:ext>
          </c:extLst>
        </c:ser>
        <c:ser>
          <c:idx val="5"/>
          <c:order val="5"/>
          <c:tx>
            <c:strRef>
              <c:f>'Grafiki + dati'!$X$371</c:f>
              <c:strCache>
                <c:ptCount val="1"/>
                <c:pt idx="0">
                  <c:v>Cilvēki, kas cietuši no vardarbības (t.sk. seksuālas, psiholoģiskas u.c. vardarbības ģimenē vai ārpus tās)</c:v>
                </c:pt>
              </c:strCache>
            </c:strRef>
          </c:tx>
          <c:spPr>
            <a:solidFill>
              <a:srgbClr val="548235"/>
            </a:solidFill>
            <a:ln>
              <a:noFill/>
            </a:ln>
            <a:effectLst/>
          </c:spPr>
          <c:invertIfNegative val="0"/>
          <c:dLbls>
            <c:dLbl>
              <c:idx val="5"/>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05-91E8-41F7-AF67-C984FDAFA3D1}"/>
                </c:ext>
              </c:extLst>
            </c:dLbl>
            <c:dLbl>
              <c:idx val="23"/>
              <c:layout>
                <c:manualLayout>
                  <c:x val="7.4404761904761901E-3"/>
                  <c:y val="0"/>
                </c:manualLayout>
              </c:layout>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1E8-41F7-AF67-C984FDAFA3D1}"/>
                </c:ext>
              </c:extLst>
            </c:dLbl>
            <c:dLbl>
              <c:idx val="26"/>
              <c:layout>
                <c:manualLayout>
                  <c:x val="8.9285714285714281E-3"/>
                  <c:y val="0"/>
                </c:manualLayout>
              </c:layout>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1E8-41F7-AF67-C984FDAFA3D1}"/>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dati'!$R$372:$R$408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dati'!$X$372:$X$408</c:f>
              <c:numCache>
                <c:formatCode>General</c:formatCode>
                <c:ptCount val="37"/>
                <c:pt idx="0" formatCode="0">
                  <c:v>2.1</c:v>
                </c:pt>
                <c:pt idx="2" formatCode="0">
                  <c:v>2.5</c:v>
                </c:pt>
                <c:pt idx="3" formatCode="0">
                  <c:v>1.7</c:v>
                </c:pt>
                <c:pt idx="5" formatCode="0">
                  <c:v>0</c:v>
                </c:pt>
                <c:pt idx="6" formatCode="0">
                  <c:v>2.2000000000000002</c:v>
                </c:pt>
                <c:pt idx="7" formatCode="0">
                  <c:v>2.5</c:v>
                </c:pt>
                <c:pt idx="8" formatCode="0">
                  <c:v>2</c:v>
                </c:pt>
                <c:pt idx="9" formatCode="0">
                  <c:v>2.8</c:v>
                </c:pt>
                <c:pt idx="10" formatCode="0">
                  <c:v>1.7</c:v>
                </c:pt>
                <c:pt idx="12" formatCode="0">
                  <c:v>2.4</c:v>
                </c:pt>
                <c:pt idx="13" formatCode="0">
                  <c:v>1.6</c:v>
                </c:pt>
                <c:pt idx="15" formatCode="0">
                  <c:v>1.8</c:v>
                </c:pt>
                <c:pt idx="16" formatCode="0">
                  <c:v>2.2999999999999998</c:v>
                </c:pt>
                <c:pt idx="18" formatCode="0">
                  <c:v>2.9</c:v>
                </c:pt>
                <c:pt idx="19" formatCode="0">
                  <c:v>1.9</c:v>
                </c:pt>
                <c:pt idx="20" formatCode="0">
                  <c:v>1.6</c:v>
                </c:pt>
                <c:pt idx="22" formatCode="0">
                  <c:v>4.5999999999999996</c:v>
                </c:pt>
                <c:pt idx="23" formatCode="0">
                  <c:v>0.6</c:v>
                </c:pt>
                <c:pt idx="24" formatCode="0">
                  <c:v>2.2000000000000002</c:v>
                </c:pt>
                <c:pt idx="25" formatCode="0">
                  <c:v>2.6</c:v>
                </c:pt>
                <c:pt idx="26" formatCode="0">
                  <c:v>0.6</c:v>
                </c:pt>
                <c:pt idx="28" formatCode="0">
                  <c:v>1.6</c:v>
                </c:pt>
                <c:pt idx="29" formatCode="0">
                  <c:v>1.1000000000000001</c:v>
                </c:pt>
                <c:pt idx="30" formatCode="0">
                  <c:v>2.6</c:v>
                </c:pt>
                <c:pt idx="31" formatCode="0">
                  <c:v>3.6</c:v>
                </c:pt>
                <c:pt idx="32" formatCode="0">
                  <c:v>3.1</c:v>
                </c:pt>
                <c:pt idx="34" formatCode="0">
                  <c:v>1.6</c:v>
                </c:pt>
                <c:pt idx="35" formatCode="0">
                  <c:v>2.2999999999999998</c:v>
                </c:pt>
                <c:pt idx="36" formatCode="0">
                  <c:v>2.4</c:v>
                </c:pt>
              </c:numCache>
            </c:numRef>
          </c:val>
          <c:extLst>
            <c:ext xmlns:c16="http://schemas.microsoft.com/office/drawing/2014/chart" uri="{C3380CC4-5D6E-409C-BE32-E72D297353CC}">
              <c16:uniqueId val="{00000008-91E8-41F7-AF67-C984FDAFA3D1}"/>
            </c:ext>
          </c:extLst>
        </c:ser>
        <c:ser>
          <c:idx val="6"/>
          <c:order val="6"/>
          <c:tx>
            <c:strRef>
              <c:f>'Grafiki + dati'!$Y$371</c:f>
              <c:strCache>
                <c:ptCount val="1"/>
                <c:pt idx="0">
                  <c:v>x</c:v>
                </c:pt>
              </c:strCache>
            </c:strRef>
          </c:tx>
          <c:spPr>
            <a:noFill/>
            <a:ln>
              <a:noFill/>
            </a:ln>
            <a:effectLst/>
          </c:spPr>
          <c:invertIfNegative val="0"/>
          <c:cat>
            <c:strRef>
              <c:f>'Grafiki + dati'!$R$372:$R$408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dati'!$Y$372:$Y$408</c:f>
              <c:numCache>
                <c:formatCode>0</c:formatCode>
                <c:ptCount val="37"/>
                <c:pt idx="0">
                  <c:v>7.5</c:v>
                </c:pt>
                <c:pt idx="1">
                  <c:v>9.6</c:v>
                </c:pt>
                <c:pt idx="2">
                  <c:v>7.1</c:v>
                </c:pt>
                <c:pt idx="3">
                  <c:v>7.8999999999999995</c:v>
                </c:pt>
                <c:pt idx="4">
                  <c:v>9.6</c:v>
                </c:pt>
                <c:pt idx="5">
                  <c:v>9.6</c:v>
                </c:pt>
                <c:pt idx="6">
                  <c:v>7.3999999999999995</c:v>
                </c:pt>
                <c:pt idx="7">
                  <c:v>7.1</c:v>
                </c:pt>
                <c:pt idx="8">
                  <c:v>7.6</c:v>
                </c:pt>
                <c:pt idx="9">
                  <c:v>6.8</c:v>
                </c:pt>
                <c:pt idx="10">
                  <c:v>7.8999999999999995</c:v>
                </c:pt>
                <c:pt idx="11">
                  <c:v>9.6</c:v>
                </c:pt>
                <c:pt idx="12">
                  <c:v>7.1999999999999993</c:v>
                </c:pt>
                <c:pt idx="13">
                  <c:v>8</c:v>
                </c:pt>
                <c:pt idx="14">
                  <c:v>9.6</c:v>
                </c:pt>
                <c:pt idx="15">
                  <c:v>7.8</c:v>
                </c:pt>
                <c:pt idx="16">
                  <c:v>7.3</c:v>
                </c:pt>
                <c:pt idx="17">
                  <c:v>9.6</c:v>
                </c:pt>
                <c:pt idx="18">
                  <c:v>6.6999999999999993</c:v>
                </c:pt>
                <c:pt idx="19">
                  <c:v>7.6999999999999993</c:v>
                </c:pt>
                <c:pt idx="20">
                  <c:v>8</c:v>
                </c:pt>
                <c:pt idx="21">
                  <c:v>9.6</c:v>
                </c:pt>
                <c:pt idx="22">
                  <c:v>5</c:v>
                </c:pt>
                <c:pt idx="23">
                  <c:v>9</c:v>
                </c:pt>
                <c:pt idx="24">
                  <c:v>7.3999999999999995</c:v>
                </c:pt>
                <c:pt idx="25">
                  <c:v>7</c:v>
                </c:pt>
                <c:pt idx="26">
                  <c:v>9</c:v>
                </c:pt>
                <c:pt idx="27">
                  <c:v>9.6</c:v>
                </c:pt>
                <c:pt idx="28">
                  <c:v>8</c:v>
                </c:pt>
                <c:pt idx="29">
                  <c:v>8.5</c:v>
                </c:pt>
                <c:pt idx="30">
                  <c:v>7</c:v>
                </c:pt>
                <c:pt idx="31">
                  <c:v>6</c:v>
                </c:pt>
                <c:pt idx="32">
                  <c:v>6.5</c:v>
                </c:pt>
                <c:pt idx="33">
                  <c:v>9.6</c:v>
                </c:pt>
                <c:pt idx="34">
                  <c:v>8</c:v>
                </c:pt>
                <c:pt idx="35">
                  <c:v>7.3</c:v>
                </c:pt>
                <c:pt idx="36">
                  <c:v>7.1999999999999993</c:v>
                </c:pt>
              </c:numCache>
            </c:numRef>
          </c:val>
          <c:extLst>
            <c:ext xmlns:c16="http://schemas.microsoft.com/office/drawing/2014/chart" uri="{C3380CC4-5D6E-409C-BE32-E72D297353CC}">
              <c16:uniqueId val="{00000009-91E8-41F7-AF67-C984FDAFA3D1}"/>
            </c:ext>
          </c:extLst>
        </c:ser>
        <c:ser>
          <c:idx val="7"/>
          <c:order val="7"/>
          <c:tx>
            <c:strRef>
              <c:f>'Grafiki + dati'!$Z$371</c:f>
              <c:strCache>
                <c:ptCount val="1"/>
                <c:pt idx="0">
                  <c:v>Cilvēki, kas kopj citu ģimenes locekli (piem., vecus cilvēkus, cilvēkus ar invaliditāti (t.sk. bērnus) u.tml.)</c:v>
                </c:pt>
              </c:strCache>
            </c:strRef>
          </c:tx>
          <c:spPr>
            <a:solidFill>
              <a:srgbClr val="C7A1E3"/>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dati'!$R$372:$R$408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dati'!$Z$372:$Z$408</c:f>
              <c:numCache>
                <c:formatCode>General</c:formatCode>
                <c:ptCount val="37"/>
                <c:pt idx="0" formatCode="0">
                  <c:v>1.8</c:v>
                </c:pt>
                <c:pt idx="2" formatCode="0">
                  <c:v>2.7</c:v>
                </c:pt>
                <c:pt idx="3" formatCode="0">
                  <c:v>0.9</c:v>
                </c:pt>
                <c:pt idx="5" formatCode="0">
                  <c:v>1.5</c:v>
                </c:pt>
                <c:pt idx="6" formatCode="0">
                  <c:v>2.2000000000000002</c:v>
                </c:pt>
                <c:pt idx="7" formatCode="0">
                  <c:v>1.5</c:v>
                </c:pt>
                <c:pt idx="8" formatCode="0">
                  <c:v>1</c:v>
                </c:pt>
                <c:pt idx="9" formatCode="0">
                  <c:v>1.6</c:v>
                </c:pt>
                <c:pt idx="10" formatCode="0">
                  <c:v>2.9</c:v>
                </c:pt>
                <c:pt idx="12" formatCode="0">
                  <c:v>1.9</c:v>
                </c:pt>
                <c:pt idx="13" formatCode="0">
                  <c:v>1.6</c:v>
                </c:pt>
                <c:pt idx="15" formatCode="0">
                  <c:v>1.8</c:v>
                </c:pt>
                <c:pt idx="16" formatCode="0">
                  <c:v>1.8</c:v>
                </c:pt>
                <c:pt idx="18" formatCode="0">
                  <c:v>1.4</c:v>
                </c:pt>
                <c:pt idx="19" formatCode="0">
                  <c:v>1.9</c:v>
                </c:pt>
                <c:pt idx="20" formatCode="0">
                  <c:v>2.1</c:v>
                </c:pt>
                <c:pt idx="22" formatCode="0">
                  <c:v>2.5</c:v>
                </c:pt>
                <c:pt idx="23" formatCode="0">
                  <c:v>1.1000000000000001</c:v>
                </c:pt>
                <c:pt idx="24" formatCode="0">
                  <c:v>2.8</c:v>
                </c:pt>
                <c:pt idx="25" formatCode="0">
                  <c:v>2.6</c:v>
                </c:pt>
                <c:pt idx="26" formatCode="0">
                  <c:v>1.2</c:v>
                </c:pt>
                <c:pt idx="28" formatCode="0">
                  <c:v>2.6</c:v>
                </c:pt>
                <c:pt idx="29" formatCode="0">
                  <c:v>1.1000000000000001</c:v>
                </c:pt>
                <c:pt idx="30" formatCode="0">
                  <c:v>1.7</c:v>
                </c:pt>
                <c:pt idx="31" formatCode="0">
                  <c:v>1.5</c:v>
                </c:pt>
                <c:pt idx="32" formatCode="0">
                  <c:v>1.6</c:v>
                </c:pt>
                <c:pt idx="34" formatCode="0">
                  <c:v>2.6</c:v>
                </c:pt>
                <c:pt idx="35" formatCode="0">
                  <c:v>1.3</c:v>
                </c:pt>
                <c:pt idx="36" formatCode="0">
                  <c:v>1.6</c:v>
                </c:pt>
              </c:numCache>
            </c:numRef>
          </c:val>
          <c:extLst>
            <c:ext xmlns:c16="http://schemas.microsoft.com/office/drawing/2014/chart" uri="{C3380CC4-5D6E-409C-BE32-E72D297353CC}">
              <c16:uniqueId val="{0000000A-91E8-41F7-AF67-C984FDAFA3D1}"/>
            </c:ext>
          </c:extLst>
        </c:ser>
        <c:ser>
          <c:idx val="8"/>
          <c:order val="8"/>
          <c:tx>
            <c:strRef>
              <c:f>'Grafiki + dati'!$AA$371</c:f>
              <c:strCache>
                <c:ptCount val="1"/>
                <c:pt idx="0">
                  <c:v>x</c:v>
                </c:pt>
              </c:strCache>
            </c:strRef>
          </c:tx>
          <c:spPr>
            <a:noFill/>
            <a:ln>
              <a:noFill/>
            </a:ln>
            <a:effectLst/>
          </c:spPr>
          <c:invertIfNegative val="0"/>
          <c:cat>
            <c:strRef>
              <c:f>'Grafiki + dati'!$R$372:$R$408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dati'!$AA$372:$AA$408</c:f>
              <c:numCache>
                <c:formatCode>0</c:formatCode>
                <c:ptCount val="37"/>
                <c:pt idx="0">
                  <c:v>6.1</c:v>
                </c:pt>
                <c:pt idx="1">
                  <c:v>7.9</c:v>
                </c:pt>
                <c:pt idx="2">
                  <c:v>5.1999999999999993</c:v>
                </c:pt>
                <c:pt idx="3">
                  <c:v>7</c:v>
                </c:pt>
                <c:pt idx="4">
                  <c:v>7.9</c:v>
                </c:pt>
                <c:pt idx="5">
                  <c:v>6.4</c:v>
                </c:pt>
                <c:pt idx="6">
                  <c:v>5.6999999999999993</c:v>
                </c:pt>
                <c:pt idx="7">
                  <c:v>6.4</c:v>
                </c:pt>
                <c:pt idx="8">
                  <c:v>6.9</c:v>
                </c:pt>
                <c:pt idx="9">
                  <c:v>6.3</c:v>
                </c:pt>
                <c:pt idx="10">
                  <c:v>5</c:v>
                </c:pt>
                <c:pt idx="11">
                  <c:v>7.9</c:v>
                </c:pt>
                <c:pt idx="12">
                  <c:v>6</c:v>
                </c:pt>
                <c:pt idx="13">
                  <c:v>6.3</c:v>
                </c:pt>
                <c:pt idx="14">
                  <c:v>7.9</c:v>
                </c:pt>
                <c:pt idx="15">
                  <c:v>6.1</c:v>
                </c:pt>
                <c:pt idx="16">
                  <c:v>6.1</c:v>
                </c:pt>
                <c:pt idx="17">
                  <c:v>7.9</c:v>
                </c:pt>
                <c:pt idx="18">
                  <c:v>6.5</c:v>
                </c:pt>
                <c:pt idx="19">
                  <c:v>6</c:v>
                </c:pt>
                <c:pt idx="20">
                  <c:v>5.8</c:v>
                </c:pt>
                <c:pt idx="21">
                  <c:v>7.9</c:v>
                </c:pt>
                <c:pt idx="22">
                  <c:v>5.4</c:v>
                </c:pt>
                <c:pt idx="23">
                  <c:v>6.8</c:v>
                </c:pt>
                <c:pt idx="24">
                  <c:v>5.0999999999999996</c:v>
                </c:pt>
                <c:pt idx="25">
                  <c:v>5.3</c:v>
                </c:pt>
                <c:pt idx="26">
                  <c:v>6.7</c:v>
                </c:pt>
                <c:pt idx="27">
                  <c:v>7.9</c:v>
                </c:pt>
                <c:pt idx="28">
                  <c:v>5.3</c:v>
                </c:pt>
                <c:pt idx="29">
                  <c:v>6.8</c:v>
                </c:pt>
                <c:pt idx="30">
                  <c:v>6.2</c:v>
                </c:pt>
                <c:pt idx="31">
                  <c:v>6.4</c:v>
                </c:pt>
                <c:pt idx="32">
                  <c:v>6.3</c:v>
                </c:pt>
                <c:pt idx="33">
                  <c:v>7.9</c:v>
                </c:pt>
                <c:pt idx="34">
                  <c:v>5.3</c:v>
                </c:pt>
                <c:pt idx="35">
                  <c:v>6.6</c:v>
                </c:pt>
                <c:pt idx="36">
                  <c:v>6.3</c:v>
                </c:pt>
              </c:numCache>
            </c:numRef>
          </c:val>
          <c:extLst>
            <c:ext xmlns:c16="http://schemas.microsoft.com/office/drawing/2014/chart" uri="{C3380CC4-5D6E-409C-BE32-E72D297353CC}">
              <c16:uniqueId val="{0000000B-91E8-41F7-AF67-C984FDAFA3D1}"/>
            </c:ext>
          </c:extLst>
        </c:ser>
        <c:ser>
          <c:idx val="9"/>
          <c:order val="9"/>
          <c:tx>
            <c:strRef>
              <c:f>'Grafiki + dati'!$AB$371</c:f>
              <c:strCache>
                <c:ptCount val="1"/>
                <c:pt idx="0">
                  <c:v>Cilvēki, kas vieni audzina bērnu/-s (t.s. vientuļā māte, vientuļais tēvs)</c:v>
                </c:pt>
              </c:strCache>
            </c:strRef>
          </c:tx>
          <c:spPr>
            <a:solidFill>
              <a:srgbClr val="8CCAC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dati'!$R$372:$R$408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dati'!$AB$372:$AB$408</c:f>
              <c:numCache>
                <c:formatCode>General</c:formatCode>
                <c:ptCount val="37"/>
                <c:pt idx="0" formatCode="0">
                  <c:v>1.7</c:v>
                </c:pt>
                <c:pt idx="2" formatCode="0">
                  <c:v>2.5</c:v>
                </c:pt>
                <c:pt idx="3" formatCode="0">
                  <c:v>0.9</c:v>
                </c:pt>
                <c:pt idx="5" formatCode="0">
                  <c:v>1.5</c:v>
                </c:pt>
                <c:pt idx="6" formatCode="0">
                  <c:v>1.1000000000000001</c:v>
                </c:pt>
                <c:pt idx="7" formatCode="0">
                  <c:v>1.5</c:v>
                </c:pt>
                <c:pt idx="8" formatCode="0">
                  <c:v>1</c:v>
                </c:pt>
                <c:pt idx="9" formatCode="0">
                  <c:v>1.6</c:v>
                </c:pt>
                <c:pt idx="10" formatCode="0">
                  <c:v>3.5</c:v>
                </c:pt>
                <c:pt idx="12" formatCode="0">
                  <c:v>1.8</c:v>
                </c:pt>
                <c:pt idx="13" formatCode="0">
                  <c:v>1.6</c:v>
                </c:pt>
                <c:pt idx="15" formatCode="0">
                  <c:v>1.6</c:v>
                </c:pt>
                <c:pt idx="16" formatCode="0">
                  <c:v>1.8</c:v>
                </c:pt>
                <c:pt idx="18" formatCode="0">
                  <c:v>1.4</c:v>
                </c:pt>
                <c:pt idx="19" formatCode="0">
                  <c:v>1.9</c:v>
                </c:pt>
                <c:pt idx="20" formatCode="0">
                  <c:v>1.8</c:v>
                </c:pt>
                <c:pt idx="22" formatCode="0">
                  <c:v>2.5</c:v>
                </c:pt>
                <c:pt idx="23" formatCode="0">
                  <c:v>1.7</c:v>
                </c:pt>
                <c:pt idx="24" formatCode="0">
                  <c:v>2.1</c:v>
                </c:pt>
                <c:pt idx="25" formatCode="0">
                  <c:v>2</c:v>
                </c:pt>
                <c:pt idx="26" formatCode="0">
                  <c:v>2.1</c:v>
                </c:pt>
                <c:pt idx="28" formatCode="0">
                  <c:v>2.2999999999999998</c:v>
                </c:pt>
                <c:pt idx="29" formatCode="0">
                  <c:v>0.7</c:v>
                </c:pt>
                <c:pt idx="30" formatCode="0">
                  <c:v>2.6</c:v>
                </c:pt>
                <c:pt idx="31" formatCode="0">
                  <c:v>1.5</c:v>
                </c:pt>
                <c:pt idx="32" formatCode="0">
                  <c:v>1.6</c:v>
                </c:pt>
                <c:pt idx="34" formatCode="0">
                  <c:v>2.2999999999999998</c:v>
                </c:pt>
                <c:pt idx="35" formatCode="0">
                  <c:v>1</c:v>
                </c:pt>
                <c:pt idx="36" formatCode="0">
                  <c:v>2</c:v>
                </c:pt>
              </c:numCache>
            </c:numRef>
          </c:val>
          <c:extLst>
            <c:ext xmlns:c16="http://schemas.microsoft.com/office/drawing/2014/chart" uri="{C3380CC4-5D6E-409C-BE32-E72D297353CC}">
              <c16:uniqueId val="{0000000C-91E8-41F7-AF67-C984FDAFA3D1}"/>
            </c:ext>
          </c:extLst>
        </c:ser>
        <c:ser>
          <c:idx val="10"/>
          <c:order val="10"/>
          <c:tx>
            <c:strRef>
              <c:f>'Grafiki + dati'!$AC$371</c:f>
              <c:strCache>
                <c:ptCount val="1"/>
                <c:pt idx="0">
                  <c:v>x</c:v>
                </c:pt>
              </c:strCache>
            </c:strRef>
          </c:tx>
          <c:spPr>
            <a:noFill/>
            <a:ln>
              <a:noFill/>
            </a:ln>
            <a:effectLst/>
          </c:spPr>
          <c:invertIfNegative val="0"/>
          <c:cat>
            <c:strRef>
              <c:f>'Grafiki + dati'!$R$372:$R$408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dati'!$AC$372:$AC$408</c:f>
              <c:numCache>
                <c:formatCode>0</c:formatCode>
                <c:ptCount val="37"/>
                <c:pt idx="0">
                  <c:v>6.8</c:v>
                </c:pt>
                <c:pt idx="1">
                  <c:v>8.5</c:v>
                </c:pt>
                <c:pt idx="2">
                  <c:v>6</c:v>
                </c:pt>
                <c:pt idx="3">
                  <c:v>7.6</c:v>
                </c:pt>
                <c:pt idx="4">
                  <c:v>8.5</c:v>
                </c:pt>
                <c:pt idx="5">
                  <c:v>7</c:v>
                </c:pt>
                <c:pt idx="6">
                  <c:v>7.4</c:v>
                </c:pt>
                <c:pt idx="7">
                  <c:v>7</c:v>
                </c:pt>
                <c:pt idx="8">
                  <c:v>7.5</c:v>
                </c:pt>
                <c:pt idx="9">
                  <c:v>6.9</c:v>
                </c:pt>
                <c:pt idx="10">
                  <c:v>5</c:v>
                </c:pt>
                <c:pt idx="11">
                  <c:v>8.5</c:v>
                </c:pt>
                <c:pt idx="12">
                  <c:v>6.7</c:v>
                </c:pt>
                <c:pt idx="13">
                  <c:v>6.9</c:v>
                </c:pt>
                <c:pt idx="14">
                  <c:v>8.5</c:v>
                </c:pt>
                <c:pt idx="15">
                  <c:v>6.9</c:v>
                </c:pt>
                <c:pt idx="16">
                  <c:v>6.7</c:v>
                </c:pt>
                <c:pt idx="17">
                  <c:v>8.5</c:v>
                </c:pt>
                <c:pt idx="18">
                  <c:v>7.1</c:v>
                </c:pt>
                <c:pt idx="19">
                  <c:v>6.6</c:v>
                </c:pt>
                <c:pt idx="20">
                  <c:v>6.7</c:v>
                </c:pt>
                <c:pt idx="21">
                  <c:v>8.5</c:v>
                </c:pt>
                <c:pt idx="22">
                  <c:v>6</c:v>
                </c:pt>
                <c:pt idx="23">
                  <c:v>6.8</c:v>
                </c:pt>
                <c:pt idx="24">
                  <c:v>6.4</c:v>
                </c:pt>
                <c:pt idx="25">
                  <c:v>6.5</c:v>
                </c:pt>
                <c:pt idx="26">
                  <c:v>6.4</c:v>
                </c:pt>
                <c:pt idx="27">
                  <c:v>8.5</c:v>
                </c:pt>
                <c:pt idx="28">
                  <c:v>6.2</c:v>
                </c:pt>
                <c:pt idx="29">
                  <c:v>7.8</c:v>
                </c:pt>
                <c:pt idx="30">
                  <c:v>5.9</c:v>
                </c:pt>
                <c:pt idx="31">
                  <c:v>7</c:v>
                </c:pt>
                <c:pt idx="32">
                  <c:v>6.9</c:v>
                </c:pt>
                <c:pt idx="33">
                  <c:v>8.5</c:v>
                </c:pt>
                <c:pt idx="34">
                  <c:v>6.2</c:v>
                </c:pt>
                <c:pt idx="35">
                  <c:v>7.5</c:v>
                </c:pt>
                <c:pt idx="36">
                  <c:v>6.5</c:v>
                </c:pt>
              </c:numCache>
            </c:numRef>
          </c:val>
          <c:extLst>
            <c:ext xmlns:c16="http://schemas.microsoft.com/office/drawing/2014/chart" uri="{C3380CC4-5D6E-409C-BE32-E72D297353CC}">
              <c16:uniqueId val="{0000000D-91E8-41F7-AF67-C984FDAFA3D1}"/>
            </c:ext>
          </c:extLst>
        </c:ser>
        <c:ser>
          <c:idx val="11"/>
          <c:order val="11"/>
          <c:tx>
            <c:strRef>
              <c:f>'Grafiki + dati'!$AD$371</c:f>
              <c:strCache>
                <c:ptCount val="1"/>
                <c:pt idx="0">
                  <c:v>Ir kāda cita cilvēku grupa</c:v>
                </c:pt>
              </c:strCache>
            </c:strRef>
          </c:tx>
          <c:spPr>
            <a:solidFill>
              <a:srgbClr val="FFC000">
                <a:lumMod val="40000"/>
                <a:lumOff val="60000"/>
              </a:srgb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dati'!$R$372:$R$408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dati'!$AD$372:$AD$408</c:f>
              <c:numCache>
                <c:formatCode>General</c:formatCode>
                <c:ptCount val="37"/>
                <c:pt idx="0" formatCode="0">
                  <c:v>7.6</c:v>
                </c:pt>
                <c:pt idx="2" formatCode="0">
                  <c:v>7.6</c:v>
                </c:pt>
                <c:pt idx="3" formatCode="0">
                  <c:v>7.6</c:v>
                </c:pt>
                <c:pt idx="5" formatCode="0">
                  <c:v>6.2</c:v>
                </c:pt>
                <c:pt idx="6" formatCode="0">
                  <c:v>8.6999999999999993</c:v>
                </c:pt>
                <c:pt idx="7" formatCode="0">
                  <c:v>7.2</c:v>
                </c:pt>
                <c:pt idx="8" formatCode="0">
                  <c:v>8.3000000000000007</c:v>
                </c:pt>
                <c:pt idx="9" formatCode="0">
                  <c:v>6.6</c:v>
                </c:pt>
                <c:pt idx="10" formatCode="0">
                  <c:v>7.8</c:v>
                </c:pt>
                <c:pt idx="12" formatCode="0">
                  <c:v>7.7</c:v>
                </c:pt>
                <c:pt idx="13" formatCode="0">
                  <c:v>7.6</c:v>
                </c:pt>
                <c:pt idx="15" formatCode="0">
                  <c:v>7.4</c:v>
                </c:pt>
                <c:pt idx="16" formatCode="0">
                  <c:v>7.7</c:v>
                </c:pt>
                <c:pt idx="18" formatCode="0">
                  <c:v>6.9</c:v>
                </c:pt>
                <c:pt idx="19" formatCode="0">
                  <c:v>7.8</c:v>
                </c:pt>
                <c:pt idx="20" formatCode="0">
                  <c:v>7.5</c:v>
                </c:pt>
                <c:pt idx="22" formatCode="0">
                  <c:v>9.3000000000000007</c:v>
                </c:pt>
                <c:pt idx="23" formatCode="0">
                  <c:v>6.7</c:v>
                </c:pt>
                <c:pt idx="24" formatCode="0">
                  <c:v>7.7</c:v>
                </c:pt>
                <c:pt idx="25" formatCode="0">
                  <c:v>7.6</c:v>
                </c:pt>
                <c:pt idx="26" formatCode="0">
                  <c:v>9.3000000000000007</c:v>
                </c:pt>
                <c:pt idx="28" formatCode="0">
                  <c:v>9.5</c:v>
                </c:pt>
                <c:pt idx="29" formatCode="0">
                  <c:v>9.4</c:v>
                </c:pt>
                <c:pt idx="30" formatCode="0">
                  <c:v>1.7</c:v>
                </c:pt>
                <c:pt idx="31" formatCode="0">
                  <c:v>8</c:v>
                </c:pt>
                <c:pt idx="32" formatCode="0">
                  <c:v>3.9</c:v>
                </c:pt>
                <c:pt idx="34" formatCode="0">
                  <c:v>9.5</c:v>
                </c:pt>
                <c:pt idx="35" formatCode="0">
                  <c:v>6.2</c:v>
                </c:pt>
                <c:pt idx="36" formatCode="0">
                  <c:v>7.3</c:v>
                </c:pt>
              </c:numCache>
            </c:numRef>
          </c:val>
          <c:extLst>
            <c:ext xmlns:c16="http://schemas.microsoft.com/office/drawing/2014/chart" uri="{C3380CC4-5D6E-409C-BE32-E72D297353CC}">
              <c16:uniqueId val="{0000000E-91E8-41F7-AF67-C984FDAFA3D1}"/>
            </c:ext>
          </c:extLst>
        </c:ser>
        <c:ser>
          <c:idx val="12"/>
          <c:order val="12"/>
          <c:tx>
            <c:strRef>
              <c:f>'Grafiki + dati'!$AE$371</c:f>
              <c:strCache>
                <c:ptCount val="1"/>
                <c:pt idx="0">
                  <c:v>x</c:v>
                </c:pt>
              </c:strCache>
            </c:strRef>
          </c:tx>
          <c:spPr>
            <a:noFill/>
            <a:ln>
              <a:noFill/>
            </a:ln>
            <a:effectLst/>
          </c:spPr>
          <c:invertIfNegative val="0"/>
          <c:cat>
            <c:strRef>
              <c:f>'Grafiki + dati'!$R$372:$R$408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dati'!$AE$372:$AE$408</c:f>
              <c:numCache>
                <c:formatCode>0</c:formatCode>
                <c:ptCount val="37"/>
                <c:pt idx="0">
                  <c:v>6.9</c:v>
                </c:pt>
                <c:pt idx="1">
                  <c:v>14.5</c:v>
                </c:pt>
                <c:pt idx="2">
                  <c:v>6.9</c:v>
                </c:pt>
                <c:pt idx="3">
                  <c:v>6.9</c:v>
                </c:pt>
                <c:pt idx="4">
                  <c:v>14.5</c:v>
                </c:pt>
                <c:pt idx="5">
                  <c:v>8.3000000000000007</c:v>
                </c:pt>
                <c:pt idx="6">
                  <c:v>5.8000000000000007</c:v>
                </c:pt>
                <c:pt idx="7">
                  <c:v>7.3</c:v>
                </c:pt>
                <c:pt idx="8">
                  <c:v>6.1999999999999993</c:v>
                </c:pt>
                <c:pt idx="9">
                  <c:v>7.9</c:v>
                </c:pt>
                <c:pt idx="10">
                  <c:v>6.7</c:v>
                </c:pt>
                <c:pt idx="11">
                  <c:v>14.5</c:v>
                </c:pt>
                <c:pt idx="12">
                  <c:v>6.8</c:v>
                </c:pt>
                <c:pt idx="13">
                  <c:v>6.9</c:v>
                </c:pt>
                <c:pt idx="14">
                  <c:v>14.5</c:v>
                </c:pt>
                <c:pt idx="15">
                  <c:v>7.1</c:v>
                </c:pt>
                <c:pt idx="16">
                  <c:v>6.8</c:v>
                </c:pt>
                <c:pt idx="17">
                  <c:v>14.5</c:v>
                </c:pt>
                <c:pt idx="18">
                  <c:v>7.6</c:v>
                </c:pt>
                <c:pt idx="19">
                  <c:v>6.7</c:v>
                </c:pt>
                <c:pt idx="20">
                  <c:v>7</c:v>
                </c:pt>
                <c:pt idx="21">
                  <c:v>14.5</c:v>
                </c:pt>
                <c:pt idx="22">
                  <c:v>5.1999999999999993</c:v>
                </c:pt>
                <c:pt idx="23">
                  <c:v>7.8</c:v>
                </c:pt>
                <c:pt idx="24">
                  <c:v>6.8</c:v>
                </c:pt>
                <c:pt idx="25">
                  <c:v>6.9</c:v>
                </c:pt>
                <c:pt idx="26">
                  <c:v>5.1999999999999993</c:v>
                </c:pt>
                <c:pt idx="27">
                  <c:v>14.5</c:v>
                </c:pt>
                <c:pt idx="28">
                  <c:v>5</c:v>
                </c:pt>
                <c:pt idx="29">
                  <c:v>5.0999999999999996</c:v>
                </c:pt>
                <c:pt idx="30">
                  <c:v>12.8</c:v>
                </c:pt>
                <c:pt idx="31">
                  <c:v>6.5</c:v>
                </c:pt>
                <c:pt idx="32">
                  <c:v>10.6</c:v>
                </c:pt>
                <c:pt idx="33">
                  <c:v>14.5</c:v>
                </c:pt>
                <c:pt idx="34">
                  <c:v>5</c:v>
                </c:pt>
                <c:pt idx="35">
                  <c:v>8.3000000000000007</c:v>
                </c:pt>
                <c:pt idx="36">
                  <c:v>7.2</c:v>
                </c:pt>
              </c:numCache>
            </c:numRef>
          </c:val>
          <c:extLst>
            <c:ext xmlns:c16="http://schemas.microsoft.com/office/drawing/2014/chart" uri="{C3380CC4-5D6E-409C-BE32-E72D297353CC}">
              <c16:uniqueId val="{0000000F-91E8-41F7-AF67-C984FDAFA3D1}"/>
            </c:ext>
          </c:extLst>
        </c:ser>
        <c:ser>
          <c:idx val="13"/>
          <c:order val="13"/>
          <c:tx>
            <c:strRef>
              <c:f>'Grafiki + dati'!$AF$371</c:f>
              <c:strCache>
                <c:ptCount val="1"/>
                <c:pt idx="0">
                  <c:v>Nav tādu cilvēku</c:v>
                </c:pt>
              </c:strCache>
            </c:strRef>
          </c:tx>
          <c:spPr>
            <a:solidFill>
              <a:srgbClr val="CF3939"/>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dati'!$R$372:$R$408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dati'!$AF$372:$AF$408</c:f>
              <c:numCache>
                <c:formatCode>General</c:formatCode>
                <c:ptCount val="37"/>
                <c:pt idx="0" formatCode="0">
                  <c:v>33.4</c:v>
                </c:pt>
                <c:pt idx="2" formatCode="0">
                  <c:v>34.4</c:v>
                </c:pt>
                <c:pt idx="3" formatCode="0">
                  <c:v>32.5</c:v>
                </c:pt>
                <c:pt idx="5" formatCode="0">
                  <c:v>36.1</c:v>
                </c:pt>
                <c:pt idx="6" formatCode="0">
                  <c:v>35.9</c:v>
                </c:pt>
                <c:pt idx="7" formatCode="0">
                  <c:v>35.200000000000003</c:v>
                </c:pt>
                <c:pt idx="8" formatCode="0">
                  <c:v>32.9</c:v>
                </c:pt>
                <c:pt idx="9" formatCode="0">
                  <c:v>29.8</c:v>
                </c:pt>
                <c:pt idx="10" formatCode="0">
                  <c:v>31.7</c:v>
                </c:pt>
                <c:pt idx="12" formatCode="0">
                  <c:v>34.5</c:v>
                </c:pt>
                <c:pt idx="13" formatCode="0">
                  <c:v>31.3</c:v>
                </c:pt>
                <c:pt idx="15" formatCode="0">
                  <c:v>32.700000000000003</c:v>
                </c:pt>
                <c:pt idx="16" formatCode="0">
                  <c:v>34</c:v>
                </c:pt>
                <c:pt idx="18" formatCode="0">
                  <c:v>31</c:v>
                </c:pt>
                <c:pt idx="19" formatCode="0">
                  <c:v>33.9</c:v>
                </c:pt>
                <c:pt idx="20" formatCode="0">
                  <c:v>34.799999999999997</c:v>
                </c:pt>
                <c:pt idx="22" formatCode="0">
                  <c:v>24</c:v>
                </c:pt>
                <c:pt idx="23" formatCode="0">
                  <c:v>31.1</c:v>
                </c:pt>
                <c:pt idx="24" formatCode="0">
                  <c:v>33.4</c:v>
                </c:pt>
                <c:pt idx="25" formatCode="0">
                  <c:v>34.1</c:v>
                </c:pt>
                <c:pt idx="26" formatCode="0">
                  <c:v>40.9</c:v>
                </c:pt>
                <c:pt idx="28" formatCode="0">
                  <c:v>35.1</c:v>
                </c:pt>
                <c:pt idx="29" formatCode="0">
                  <c:v>31</c:v>
                </c:pt>
                <c:pt idx="30" formatCode="0">
                  <c:v>32.799999999999997</c:v>
                </c:pt>
                <c:pt idx="31" formatCode="0">
                  <c:v>38</c:v>
                </c:pt>
                <c:pt idx="32" formatCode="0">
                  <c:v>29.9</c:v>
                </c:pt>
                <c:pt idx="34" formatCode="0">
                  <c:v>35.1</c:v>
                </c:pt>
                <c:pt idx="35" formatCode="0">
                  <c:v>32.4</c:v>
                </c:pt>
                <c:pt idx="36" formatCode="0">
                  <c:v>32.799999999999997</c:v>
                </c:pt>
              </c:numCache>
            </c:numRef>
          </c:val>
          <c:extLst>
            <c:ext xmlns:c16="http://schemas.microsoft.com/office/drawing/2014/chart" uri="{C3380CC4-5D6E-409C-BE32-E72D297353CC}">
              <c16:uniqueId val="{00000010-91E8-41F7-AF67-C984FDAFA3D1}"/>
            </c:ext>
          </c:extLst>
        </c:ser>
        <c:ser>
          <c:idx val="14"/>
          <c:order val="14"/>
          <c:tx>
            <c:strRef>
              <c:f>'Grafiki + dati'!$AG$371</c:f>
              <c:strCache>
                <c:ptCount val="1"/>
                <c:pt idx="0">
                  <c:v>x</c:v>
                </c:pt>
              </c:strCache>
            </c:strRef>
          </c:tx>
          <c:spPr>
            <a:noFill/>
            <a:ln>
              <a:noFill/>
            </a:ln>
            <a:effectLst/>
          </c:spPr>
          <c:invertIfNegative val="0"/>
          <c:cat>
            <c:strRef>
              <c:f>'Grafiki + dati'!$R$372:$R$408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dati'!$AG$372:$AG$408</c:f>
              <c:numCache>
                <c:formatCode>0</c:formatCode>
                <c:ptCount val="37"/>
                <c:pt idx="0">
                  <c:v>12.5</c:v>
                </c:pt>
                <c:pt idx="1">
                  <c:v>45.9</c:v>
                </c:pt>
                <c:pt idx="2">
                  <c:v>11.5</c:v>
                </c:pt>
                <c:pt idx="3">
                  <c:v>13.399999999999999</c:v>
                </c:pt>
                <c:pt idx="4">
                  <c:v>45.9</c:v>
                </c:pt>
                <c:pt idx="5">
                  <c:v>9.7999999999999972</c:v>
                </c:pt>
                <c:pt idx="6">
                  <c:v>10</c:v>
                </c:pt>
                <c:pt idx="7">
                  <c:v>10.699999999999996</c:v>
                </c:pt>
                <c:pt idx="8">
                  <c:v>13</c:v>
                </c:pt>
                <c:pt idx="9">
                  <c:v>16.099999999999998</c:v>
                </c:pt>
                <c:pt idx="10">
                  <c:v>14.2</c:v>
                </c:pt>
                <c:pt idx="11">
                  <c:v>45.9</c:v>
                </c:pt>
                <c:pt idx="12">
                  <c:v>11.399999999999999</c:v>
                </c:pt>
                <c:pt idx="13">
                  <c:v>14.599999999999998</c:v>
                </c:pt>
                <c:pt idx="14">
                  <c:v>45.9</c:v>
                </c:pt>
                <c:pt idx="15">
                  <c:v>13.199999999999996</c:v>
                </c:pt>
                <c:pt idx="16">
                  <c:v>11.899999999999999</c:v>
                </c:pt>
                <c:pt idx="17">
                  <c:v>45.9</c:v>
                </c:pt>
                <c:pt idx="18">
                  <c:v>14.899999999999999</c:v>
                </c:pt>
                <c:pt idx="19">
                  <c:v>12</c:v>
                </c:pt>
                <c:pt idx="20">
                  <c:v>11.100000000000001</c:v>
                </c:pt>
                <c:pt idx="21">
                  <c:v>45.9</c:v>
                </c:pt>
                <c:pt idx="22">
                  <c:v>21.9</c:v>
                </c:pt>
                <c:pt idx="23">
                  <c:v>14.799999999999997</c:v>
                </c:pt>
                <c:pt idx="24">
                  <c:v>12.5</c:v>
                </c:pt>
                <c:pt idx="25">
                  <c:v>11.799999999999997</c:v>
                </c:pt>
                <c:pt idx="26">
                  <c:v>5</c:v>
                </c:pt>
                <c:pt idx="27">
                  <c:v>45.9</c:v>
                </c:pt>
                <c:pt idx="28">
                  <c:v>10.799999999999997</c:v>
                </c:pt>
                <c:pt idx="29">
                  <c:v>14.899999999999999</c:v>
                </c:pt>
                <c:pt idx="30">
                  <c:v>13.100000000000001</c:v>
                </c:pt>
                <c:pt idx="31">
                  <c:v>7.8999999999999986</c:v>
                </c:pt>
                <c:pt idx="32">
                  <c:v>16</c:v>
                </c:pt>
                <c:pt idx="33">
                  <c:v>45.9</c:v>
                </c:pt>
                <c:pt idx="34">
                  <c:v>10.799999999999997</c:v>
                </c:pt>
                <c:pt idx="35">
                  <c:v>13.5</c:v>
                </c:pt>
                <c:pt idx="36">
                  <c:v>13.100000000000001</c:v>
                </c:pt>
              </c:numCache>
            </c:numRef>
          </c:val>
          <c:extLst>
            <c:ext xmlns:c16="http://schemas.microsoft.com/office/drawing/2014/chart" uri="{C3380CC4-5D6E-409C-BE32-E72D297353CC}">
              <c16:uniqueId val="{00000011-91E8-41F7-AF67-C984FDAFA3D1}"/>
            </c:ext>
          </c:extLst>
        </c:ser>
        <c:ser>
          <c:idx val="15"/>
          <c:order val="15"/>
          <c:tx>
            <c:strRef>
              <c:f>'Grafiki + dati'!$AH$371</c:f>
              <c:strCache>
                <c:ptCount val="1"/>
                <c:pt idx="0">
                  <c:v>Grūti pateikt</c:v>
                </c:pt>
              </c:strCache>
            </c:strRef>
          </c:tx>
          <c:spPr>
            <a:solidFill>
              <a:sysClr val="window" lastClr="FFFFFF">
                <a:lumMod val="75000"/>
              </a:sys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dati'!$R$372:$R$408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dati'!$AH$372:$AH$408</c:f>
              <c:numCache>
                <c:formatCode>General</c:formatCode>
                <c:ptCount val="37"/>
                <c:pt idx="0" formatCode="0">
                  <c:v>12.8</c:v>
                </c:pt>
                <c:pt idx="2" formatCode="0">
                  <c:v>13.2</c:v>
                </c:pt>
                <c:pt idx="3" formatCode="0">
                  <c:v>12.3</c:v>
                </c:pt>
                <c:pt idx="5" formatCode="0">
                  <c:v>9.8000000000000007</c:v>
                </c:pt>
                <c:pt idx="6" formatCode="0">
                  <c:v>14.3</c:v>
                </c:pt>
                <c:pt idx="7" formatCode="0">
                  <c:v>12.9</c:v>
                </c:pt>
                <c:pt idx="8" formatCode="0">
                  <c:v>14.7</c:v>
                </c:pt>
                <c:pt idx="9" formatCode="0">
                  <c:v>12.7</c:v>
                </c:pt>
                <c:pt idx="10" formatCode="0">
                  <c:v>10.4</c:v>
                </c:pt>
                <c:pt idx="12" formatCode="0">
                  <c:v>12.1</c:v>
                </c:pt>
                <c:pt idx="13" formatCode="0">
                  <c:v>13.9</c:v>
                </c:pt>
                <c:pt idx="15" formatCode="0">
                  <c:v>13</c:v>
                </c:pt>
                <c:pt idx="16" formatCode="0">
                  <c:v>12.5</c:v>
                </c:pt>
                <c:pt idx="18" formatCode="0">
                  <c:v>13.1</c:v>
                </c:pt>
                <c:pt idx="19" formatCode="0">
                  <c:v>13.1</c:v>
                </c:pt>
                <c:pt idx="20" formatCode="0">
                  <c:v>12.3</c:v>
                </c:pt>
                <c:pt idx="22" formatCode="0">
                  <c:v>12.1</c:v>
                </c:pt>
                <c:pt idx="23" formatCode="0">
                  <c:v>13.9</c:v>
                </c:pt>
                <c:pt idx="24" formatCode="0">
                  <c:v>9.1999999999999993</c:v>
                </c:pt>
                <c:pt idx="25" formatCode="0">
                  <c:v>16.2</c:v>
                </c:pt>
                <c:pt idx="26" formatCode="0">
                  <c:v>7.9</c:v>
                </c:pt>
                <c:pt idx="28" formatCode="0">
                  <c:v>10.5</c:v>
                </c:pt>
                <c:pt idx="29" formatCode="0">
                  <c:v>12.5</c:v>
                </c:pt>
                <c:pt idx="30" formatCode="0">
                  <c:v>13.9</c:v>
                </c:pt>
                <c:pt idx="31" formatCode="0">
                  <c:v>14</c:v>
                </c:pt>
                <c:pt idx="32" formatCode="0">
                  <c:v>16.5</c:v>
                </c:pt>
                <c:pt idx="34" formatCode="0">
                  <c:v>10.5</c:v>
                </c:pt>
                <c:pt idx="35" formatCode="0">
                  <c:v>14.3</c:v>
                </c:pt>
                <c:pt idx="36" formatCode="0">
                  <c:v>13.2</c:v>
                </c:pt>
              </c:numCache>
            </c:numRef>
          </c:val>
          <c:extLst>
            <c:ext xmlns:c16="http://schemas.microsoft.com/office/drawing/2014/chart" uri="{C3380CC4-5D6E-409C-BE32-E72D297353CC}">
              <c16:uniqueId val="{00000012-91E8-41F7-AF67-C984FDAFA3D1}"/>
            </c:ext>
          </c:extLst>
        </c:ser>
        <c:dLbls>
          <c:showLegendKey val="0"/>
          <c:showVal val="0"/>
          <c:showCatName val="0"/>
          <c:showSerName val="0"/>
          <c:showPercent val="0"/>
          <c:showBubbleSize val="0"/>
        </c:dLbls>
        <c:gapWidth val="40"/>
        <c:overlap val="100"/>
        <c:axId val="597152088"/>
        <c:axId val="597139624"/>
      </c:barChart>
      <c:catAx>
        <c:axId val="597152088"/>
        <c:scaling>
          <c:orientation val="maxMin"/>
        </c:scaling>
        <c:delete val="0"/>
        <c:axPos val="l"/>
        <c:numFmt formatCode="General" sourceLinked="1"/>
        <c:majorTickMark val="none"/>
        <c:minorTickMark val="none"/>
        <c:tickLblPos val="nextTo"/>
        <c:spPr>
          <a:noFill/>
          <a:ln w="6350" cap="flat" cmpd="sng" algn="ctr">
            <a:solidFill>
              <a:schemeClr val="bg2">
                <a:lumMod val="50000"/>
              </a:schemeClr>
            </a:solidFill>
            <a:round/>
          </a:ln>
          <a:effectLst/>
        </c:spPr>
        <c:txPr>
          <a:bodyPr rot="0" spcFirstLastPara="1" vertOverflow="ellipsis" wrap="square" anchor="ctr" anchorCtr="0"/>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97139624"/>
        <c:crosses val="autoZero"/>
        <c:auto val="1"/>
        <c:lblAlgn val="ctr"/>
        <c:lblOffset val="100"/>
        <c:noMultiLvlLbl val="0"/>
      </c:catAx>
      <c:valAx>
        <c:axId val="597139624"/>
        <c:scaling>
          <c:orientation val="minMax"/>
          <c:max val="135"/>
          <c:min val="0"/>
        </c:scaling>
        <c:delete val="1"/>
        <c:axPos val="b"/>
        <c:numFmt formatCode="0" sourceLinked="1"/>
        <c:majorTickMark val="out"/>
        <c:minorTickMark val="none"/>
        <c:tickLblPos val="nextTo"/>
        <c:crossAx val="597152088"/>
        <c:crosses val="max"/>
        <c:crossBetween val="between"/>
        <c:majorUnit val="20"/>
      </c:valAx>
      <c:spPr>
        <a:noFill/>
        <a:ln>
          <a:noFill/>
        </a:ln>
        <a:effectLst/>
      </c:spPr>
    </c:plotArea>
    <c:legend>
      <c:legendPos val="b"/>
      <c:legendEntry>
        <c:idx val="0"/>
        <c:delete val="1"/>
      </c:legendEntry>
      <c:legendEntry>
        <c:idx val="2"/>
        <c:delete val="1"/>
      </c:legendEntry>
      <c:legendEntry>
        <c:idx val="4"/>
        <c:delete val="1"/>
      </c:legendEntry>
      <c:legendEntry>
        <c:idx val="6"/>
        <c:delete val="1"/>
      </c:legendEntry>
      <c:legendEntry>
        <c:idx val="8"/>
        <c:delete val="1"/>
      </c:legendEntry>
      <c:legendEntry>
        <c:idx val="10"/>
        <c:delete val="1"/>
      </c:legendEntry>
      <c:legendEntry>
        <c:idx val="12"/>
        <c:delete val="1"/>
      </c:legendEntry>
      <c:legendEntry>
        <c:idx val="14"/>
        <c:delete val="1"/>
      </c:legendEntry>
      <c:layout>
        <c:manualLayout>
          <c:xMode val="edge"/>
          <c:yMode val="edge"/>
          <c:x val="0.26048099456317958"/>
          <c:y val="4.1076636865523999E-2"/>
          <c:w val="0.69820959880014999"/>
          <c:h val="0.15429048872660589"/>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legend>
    <c:plotVisOnly val="1"/>
    <c:dispBlanksAs val="gap"/>
    <c:showDLblsOverMax val="0"/>
  </c:chart>
  <c:spPr>
    <a:noFill/>
    <a:ln w="6350"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2729088126828524"/>
          <c:y val="7.8415659369496196E-2"/>
          <c:w val="0.54605097296568383"/>
          <c:h val="0.84117694495529394"/>
        </c:manualLayout>
      </c:layout>
      <c:barChart>
        <c:barDir val="bar"/>
        <c:grouping val="clustered"/>
        <c:varyColors val="0"/>
        <c:ser>
          <c:idx val="1"/>
          <c:order val="0"/>
          <c:spPr>
            <a:solidFill>
              <a:srgbClr val="B21A65"/>
            </a:solidFill>
          </c:spPr>
          <c:invertIfNegative val="0"/>
          <c:dPt>
            <c:idx val="0"/>
            <c:invertIfNegative val="0"/>
            <c:bubble3D val="0"/>
            <c:spPr>
              <a:solidFill>
                <a:srgbClr val="B21A65"/>
              </a:solidFill>
              <a:ln>
                <a:noFill/>
              </a:ln>
            </c:spPr>
            <c:extLst>
              <c:ext xmlns:c16="http://schemas.microsoft.com/office/drawing/2014/chart" uri="{C3380CC4-5D6E-409C-BE32-E72D297353CC}">
                <c16:uniqueId val="{00000001-89CF-4121-B4B4-E0DC25E34608}"/>
              </c:ext>
            </c:extLst>
          </c:dPt>
          <c:dPt>
            <c:idx val="1"/>
            <c:invertIfNegative val="0"/>
            <c:bubble3D val="0"/>
            <c:extLst>
              <c:ext xmlns:c16="http://schemas.microsoft.com/office/drawing/2014/chart" uri="{C3380CC4-5D6E-409C-BE32-E72D297353CC}">
                <c16:uniqueId val="{00000002-89CF-4121-B4B4-E0DC25E34608}"/>
              </c:ext>
            </c:extLst>
          </c:dPt>
          <c:dPt>
            <c:idx val="2"/>
            <c:invertIfNegative val="0"/>
            <c:bubble3D val="0"/>
            <c:extLst>
              <c:ext xmlns:c16="http://schemas.microsoft.com/office/drawing/2014/chart" uri="{C3380CC4-5D6E-409C-BE32-E72D297353CC}">
                <c16:uniqueId val="{00000003-89CF-4121-B4B4-E0DC25E34608}"/>
              </c:ext>
            </c:extLst>
          </c:dPt>
          <c:dPt>
            <c:idx val="3"/>
            <c:invertIfNegative val="0"/>
            <c:bubble3D val="0"/>
            <c:extLst>
              <c:ext xmlns:c16="http://schemas.microsoft.com/office/drawing/2014/chart" uri="{C3380CC4-5D6E-409C-BE32-E72D297353CC}">
                <c16:uniqueId val="{00000004-89CF-4121-B4B4-E0DC25E34608}"/>
              </c:ext>
            </c:extLst>
          </c:dPt>
          <c:dPt>
            <c:idx val="4"/>
            <c:invertIfNegative val="0"/>
            <c:bubble3D val="0"/>
            <c:extLst>
              <c:ext xmlns:c16="http://schemas.microsoft.com/office/drawing/2014/chart" uri="{C3380CC4-5D6E-409C-BE32-E72D297353CC}">
                <c16:uniqueId val="{00000005-89CF-4121-B4B4-E0DC25E34608}"/>
              </c:ext>
            </c:extLst>
          </c:dPt>
          <c:dPt>
            <c:idx val="5"/>
            <c:invertIfNegative val="0"/>
            <c:bubble3D val="0"/>
            <c:extLst>
              <c:ext xmlns:c16="http://schemas.microsoft.com/office/drawing/2014/chart" uri="{C3380CC4-5D6E-409C-BE32-E72D297353CC}">
                <c16:uniqueId val="{00000006-89CF-4121-B4B4-E0DC25E34608}"/>
              </c:ext>
            </c:extLst>
          </c:dPt>
          <c:dPt>
            <c:idx val="6"/>
            <c:invertIfNegative val="0"/>
            <c:bubble3D val="0"/>
            <c:extLst>
              <c:ext xmlns:c16="http://schemas.microsoft.com/office/drawing/2014/chart" uri="{C3380CC4-5D6E-409C-BE32-E72D297353CC}">
                <c16:uniqueId val="{00000007-89CF-4121-B4B4-E0DC25E34608}"/>
              </c:ext>
            </c:extLst>
          </c:dPt>
          <c:dPt>
            <c:idx val="7"/>
            <c:invertIfNegative val="0"/>
            <c:bubble3D val="0"/>
            <c:extLst>
              <c:ext xmlns:c16="http://schemas.microsoft.com/office/drawing/2014/chart" uri="{C3380CC4-5D6E-409C-BE32-E72D297353CC}">
                <c16:uniqueId val="{00000008-89CF-4121-B4B4-E0DC25E34608}"/>
              </c:ext>
            </c:extLst>
          </c:dPt>
          <c:dPt>
            <c:idx val="8"/>
            <c:invertIfNegative val="0"/>
            <c:bubble3D val="0"/>
            <c:extLst>
              <c:ext xmlns:c16="http://schemas.microsoft.com/office/drawing/2014/chart" uri="{C3380CC4-5D6E-409C-BE32-E72D297353CC}">
                <c16:uniqueId val="{00000009-89CF-4121-B4B4-E0DC25E34608}"/>
              </c:ext>
            </c:extLst>
          </c:dPt>
          <c:dPt>
            <c:idx val="9"/>
            <c:invertIfNegative val="0"/>
            <c:bubble3D val="0"/>
            <c:extLst>
              <c:ext xmlns:c16="http://schemas.microsoft.com/office/drawing/2014/chart" uri="{C3380CC4-5D6E-409C-BE32-E72D297353CC}">
                <c16:uniqueId val="{0000000A-89CF-4121-B4B4-E0DC25E34608}"/>
              </c:ext>
            </c:extLst>
          </c:dPt>
          <c:dPt>
            <c:idx val="10"/>
            <c:invertIfNegative val="0"/>
            <c:bubble3D val="0"/>
            <c:extLst>
              <c:ext xmlns:c16="http://schemas.microsoft.com/office/drawing/2014/chart" uri="{C3380CC4-5D6E-409C-BE32-E72D297353CC}">
                <c16:uniqueId val="{0000000B-89CF-4121-B4B4-E0DC25E34608}"/>
              </c:ext>
            </c:extLst>
          </c:dPt>
          <c:dPt>
            <c:idx val="11"/>
            <c:invertIfNegative val="0"/>
            <c:bubble3D val="0"/>
            <c:extLst>
              <c:ext xmlns:c16="http://schemas.microsoft.com/office/drawing/2014/chart" uri="{C3380CC4-5D6E-409C-BE32-E72D297353CC}">
                <c16:uniqueId val="{0000000C-89CF-4121-B4B4-E0DC25E34608}"/>
              </c:ext>
            </c:extLst>
          </c:dPt>
          <c:dPt>
            <c:idx val="12"/>
            <c:invertIfNegative val="0"/>
            <c:bubble3D val="0"/>
            <c:extLst>
              <c:ext xmlns:c16="http://schemas.microsoft.com/office/drawing/2014/chart" uri="{C3380CC4-5D6E-409C-BE32-E72D297353CC}">
                <c16:uniqueId val="{0000000D-89CF-4121-B4B4-E0DC25E34608}"/>
              </c:ext>
            </c:extLst>
          </c:dPt>
          <c:dPt>
            <c:idx val="13"/>
            <c:invertIfNegative val="0"/>
            <c:bubble3D val="0"/>
            <c:spPr>
              <a:solidFill>
                <a:srgbClr val="0070C0"/>
              </a:solidFill>
            </c:spPr>
            <c:extLst>
              <c:ext xmlns:c16="http://schemas.microsoft.com/office/drawing/2014/chart" uri="{C3380CC4-5D6E-409C-BE32-E72D297353CC}">
                <c16:uniqueId val="{0000000F-89CF-4121-B4B4-E0DC25E34608}"/>
              </c:ext>
            </c:extLst>
          </c:dPt>
          <c:dPt>
            <c:idx val="14"/>
            <c:invertIfNegative val="0"/>
            <c:bubble3D val="0"/>
            <c:spPr>
              <a:solidFill>
                <a:sysClr val="window" lastClr="FFFFFF">
                  <a:lumMod val="75000"/>
                </a:sysClr>
              </a:solidFill>
            </c:spPr>
            <c:extLst>
              <c:ext xmlns:c16="http://schemas.microsoft.com/office/drawing/2014/chart" uri="{C3380CC4-5D6E-409C-BE32-E72D297353CC}">
                <c16:uniqueId val="{00000011-89CF-4121-B4B4-E0DC25E34608}"/>
              </c:ext>
            </c:extLst>
          </c:dPt>
          <c:dPt>
            <c:idx val="15"/>
            <c:invertIfNegative val="0"/>
            <c:bubble3D val="0"/>
            <c:extLst>
              <c:ext xmlns:c16="http://schemas.microsoft.com/office/drawing/2014/chart" uri="{C3380CC4-5D6E-409C-BE32-E72D297353CC}">
                <c16:uniqueId val="{00000012-89CF-4121-B4B4-E0DC25E34608}"/>
              </c:ext>
            </c:extLst>
          </c:dPt>
          <c:dPt>
            <c:idx val="18"/>
            <c:invertIfNegative val="0"/>
            <c:bubble3D val="0"/>
            <c:extLst>
              <c:ext xmlns:c16="http://schemas.microsoft.com/office/drawing/2014/chart" uri="{C3380CC4-5D6E-409C-BE32-E72D297353CC}">
                <c16:uniqueId val="{00000013-89CF-4121-B4B4-E0DC25E34608}"/>
              </c:ext>
            </c:extLst>
          </c:dPt>
          <c:dLbls>
            <c:spPr>
              <a:noFill/>
              <a:ln>
                <a:noFill/>
              </a:ln>
              <a:effectLst/>
            </c:spPr>
            <c:txPr>
              <a:bodyPr wrap="square" lIns="38100" tIns="19050" rIns="38100" bIns="19050" anchor="ctr">
                <a:spAutoFit/>
              </a:bodyPr>
              <a:lstStyle/>
              <a:p>
                <a:pPr>
                  <a:defRPr b="1"/>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dati'!$R$414:$R$428</c:f>
              <c:strCache>
                <c:ptCount val="15"/>
                <c:pt idx="0">
                  <c:v>Romi (čigāni)</c:v>
                </c:pt>
                <c:pt idx="1">
                  <c:v>Cilvēki ar garīga rakstura traucējumiem (t.sk. psihiskām
slimībām, attīstības traucējumiem)</c:v>
                </c:pt>
                <c:pt idx="2">
                  <c:v>Musulmaņi</c:v>
                </c:pt>
                <c:pt idx="3">
                  <c:v>Cilvēki ar citu seksuālu orientāciju (piem., gejs, lesbiete, biseksuālis)</c:v>
                </c:pt>
                <c:pt idx="4">
                  <c:v>Bēgļi un/vai patvēruma meklētāji</c:v>
                </c:pt>
                <c:pt idx="5">
                  <c:v>Citu etnisko minoritāšu pārstāvji</c:v>
                </c:pt>
                <c:pt idx="6">
                  <c:v>Cilvēki, kas audzina mazu/-s bērnu/-s (līdz 2 gadu vecumam)</c:v>
                </c:pt>
                <c:pt idx="7">
                  <c:v>Cilvēki, kas cietuši no vardarbības (t.sk. seksuālas, psiholoģiskas u.c. vardarbības ģimenē vai ārpus tās)</c:v>
                </c:pt>
                <c:pt idx="8">
                  <c:v>Cilvēki ar funkcionāliem traucējumiem (piem., kustību, redzes, dzirdes traucējumi)</c:v>
                </c:pt>
                <c:pt idx="9">
                  <c:v>Viena vecāka ģimenes</c:v>
                </c:pt>
                <c:pt idx="10">
                  <c:v>Cilvēki vecumā virs 50 gadiem</c:v>
                </c:pt>
                <c:pt idx="11">
                  <c:v>Cilvēki, kas kopj citu ģimenes locekli (piem., vecus cilvēkus, cilvēkus ar invaliditāti (t.sk. bērnus) u.tml.)</c:v>
                </c:pt>
                <c:pt idx="12">
                  <c:v>Ir kāda cita cilvēku grupa</c:v>
                </c:pt>
                <c:pt idx="13">
                  <c:v>Neviens no šiem/ nav tādu cilvēku</c:v>
                </c:pt>
                <c:pt idx="14">
                  <c:v>Grūti pateikt</c:v>
                </c:pt>
              </c:strCache>
            </c:strRef>
          </c:cat>
          <c:val>
            <c:numRef>
              <c:f>'Grafiki + dati'!$S$414:$S$428</c:f>
              <c:numCache>
                <c:formatCode>0.0</c:formatCode>
                <c:ptCount val="15"/>
                <c:pt idx="0">
                  <c:v>30.3</c:v>
                </c:pt>
                <c:pt idx="1">
                  <c:v>17.600000000000001</c:v>
                </c:pt>
                <c:pt idx="2">
                  <c:v>17.2</c:v>
                </c:pt>
                <c:pt idx="3">
                  <c:v>12.4</c:v>
                </c:pt>
                <c:pt idx="4">
                  <c:v>9.1</c:v>
                </c:pt>
                <c:pt idx="5">
                  <c:v>3.5</c:v>
                </c:pt>
                <c:pt idx="6">
                  <c:v>2.1</c:v>
                </c:pt>
                <c:pt idx="7">
                  <c:v>0.9</c:v>
                </c:pt>
                <c:pt idx="8">
                  <c:v>0.8</c:v>
                </c:pt>
                <c:pt idx="9">
                  <c:v>0.8</c:v>
                </c:pt>
                <c:pt idx="10">
                  <c:v>0.7</c:v>
                </c:pt>
                <c:pt idx="11">
                  <c:v>0.7</c:v>
                </c:pt>
                <c:pt idx="12">
                  <c:v>9.3000000000000007</c:v>
                </c:pt>
                <c:pt idx="13">
                  <c:v>36.4</c:v>
                </c:pt>
                <c:pt idx="14">
                  <c:v>12.3</c:v>
                </c:pt>
              </c:numCache>
            </c:numRef>
          </c:val>
          <c:extLst>
            <c:ext xmlns:c16="http://schemas.microsoft.com/office/drawing/2014/chart" uri="{C3380CC4-5D6E-409C-BE32-E72D297353CC}">
              <c16:uniqueId val="{00000014-89CF-4121-B4B4-E0DC25E34608}"/>
            </c:ext>
          </c:extLst>
        </c:ser>
        <c:dLbls>
          <c:showLegendKey val="0"/>
          <c:showVal val="0"/>
          <c:showCatName val="0"/>
          <c:showSerName val="0"/>
          <c:showPercent val="0"/>
          <c:showBubbleSize val="0"/>
        </c:dLbls>
        <c:gapWidth val="45"/>
        <c:overlap val="30"/>
        <c:axId val="582184656"/>
        <c:axId val="1"/>
      </c:barChart>
      <c:catAx>
        <c:axId val="582184656"/>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panose="020B0604020202020204" pitchFamily="34" charset="0"/>
                <a:ea typeface="Arial"/>
                <a:cs typeface="Arial" panose="020B0604020202020204" pitchFamily="34" charset="0"/>
              </a:defRPr>
            </a:pPr>
            <a:endParaRPr lang="lv-LV"/>
          </a:p>
        </c:txPr>
        <c:crossAx val="1"/>
        <c:crosses val="autoZero"/>
        <c:auto val="1"/>
        <c:lblAlgn val="ctr"/>
        <c:lblOffset val="100"/>
        <c:tickLblSkip val="1"/>
        <c:tickMarkSkip val="1"/>
        <c:noMultiLvlLbl val="0"/>
      </c:catAx>
      <c:valAx>
        <c:axId val="1"/>
        <c:scaling>
          <c:orientation val="minMax"/>
          <c:max val="40"/>
          <c:min val="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89474006367223458"/>
              <c:y val="0.92687503224557921"/>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82184656"/>
        <c:crosses val="max"/>
        <c:crossBetween val="between"/>
        <c:majorUnit val="10"/>
      </c:valAx>
      <c:spPr>
        <a:noFill/>
        <a:ln w="25400">
          <a:noFill/>
        </a:ln>
      </c:spPr>
    </c:plotArea>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3717472815898011"/>
          <c:y val="0.18602960270853519"/>
          <c:w val="0.75515841769778769"/>
          <c:h val="0.76237253302483088"/>
        </c:manualLayout>
      </c:layout>
      <c:barChart>
        <c:barDir val="bar"/>
        <c:grouping val="stacked"/>
        <c:varyColors val="0"/>
        <c:ser>
          <c:idx val="3"/>
          <c:order val="0"/>
          <c:tx>
            <c:strRef>
              <c:f>'Grafiki + dati'!$S$438</c:f>
              <c:strCache>
                <c:ptCount val="1"/>
                <c:pt idx="0">
                  <c:v>x</c:v>
                </c:pt>
              </c:strCache>
            </c:strRef>
          </c:tx>
          <c:spPr>
            <a:noFill/>
            <a:ln>
              <a:noFill/>
            </a:ln>
            <a:effectLst/>
          </c:spPr>
          <c:invertIfNegative val="0"/>
          <c:cat>
            <c:strRef>
              <c:f>'Grafiki + dati'!$R$439:$R$475</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dati'!$S$439:$S$475</c:f>
              <c:numCache>
                <c:formatCode>General</c:formatCode>
                <c:ptCount val="37"/>
                <c:pt idx="0" formatCode="0">
                  <c:v>5</c:v>
                </c:pt>
                <c:pt idx="2" formatCode="0">
                  <c:v>5</c:v>
                </c:pt>
                <c:pt idx="3" formatCode="0">
                  <c:v>5</c:v>
                </c:pt>
                <c:pt idx="5" formatCode="0">
                  <c:v>5</c:v>
                </c:pt>
                <c:pt idx="6" formatCode="0">
                  <c:v>5</c:v>
                </c:pt>
                <c:pt idx="7" formatCode="0">
                  <c:v>5</c:v>
                </c:pt>
                <c:pt idx="8" formatCode="0">
                  <c:v>5</c:v>
                </c:pt>
                <c:pt idx="9" formatCode="0">
                  <c:v>5</c:v>
                </c:pt>
                <c:pt idx="10" formatCode="0">
                  <c:v>5</c:v>
                </c:pt>
                <c:pt idx="12" formatCode="0">
                  <c:v>5</c:v>
                </c:pt>
                <c:pt idx="13" formatCode="0">
                  <c:v>5</c:v>
                </c:pt>
                <c:pt idx="15" formatCode="0">
                  <c:v>5</c:v>
                </c:pt>
                <c:pt idx="16" formatCode="0">
                  <c:v>5</c:v>
                </c:pt>
                <c:pt idx="18" formatCode="0">
                  <c:v>5</c:v>
                </c:pt>
                <c:pt idx="19" formatCode="0">
                  <c:v>5</c:v>
                </c:pt>
                <c:pt idx="20" formatCode="0">
                  <c:v>5</c:v>
                </c:pt>
                <c:pt idx="22" formatCode="0">
                  <c:v>5</c:v>
                </c:pt>
                <c:pt idx="23" formatCode="0">
                  <c:v>5</c:v>
                </c:pt>
                <c:pt idx="24" formatCode="0">
                  <c:v>5</c:v>
                </c:pt>
                <c:pt idx="25" formatCode="0">
                  <c:v>5</c:v>
                </c:pt>
                <c:pt idx="26" formatCode="0">
                  <c:v>5</c:v>
                </c:pt>
                <c:pt idx="28" formatCode="0">
                  <c:v>5</c:v>
                </c:pt>
                <c:pt idx="29" formatCode="0">
                  <c:v>5</c:v>
                </c:pt>
                <c:pt idx="30" formatCode="0">
                  <c:v>5</c:v>
                </c:pt>
                <c:pt idx="31" formatCode="0">
                  <c:v>5</c:v>
                </c:pt>
                <c:pt idx="32" formatCode="0">
                  <c:v>5</c:v>
                </c:pt>
                <c:pt idx="34" formatCode="0">
                  <c:v>5</c:v>
                </c:pt>
                <c:pt idx="35" formatCode="0">
                  <c:v>5</c:v>
                </c:pt>
                <c:pt idx="36" formatCode="0">
                  <c:v>5</c:v>
                </c:pt>
              </c:numCache>
            </c:numRef>
          </c:val>
          <c:extLst>
            <c:ext xmlns:c16="http://schemas.microsoft.com/office/drawing/2014/chart" uri="{C3380CC4-5D6E-409C-BE32-E72D297353CC}">
              <c16:uniqueId val="{00000000-3929-47F8-A247-DB3E83927584}"/>
            </c:ext>
          </c:extLst>
        </c:ser>
        <c:ser>
          <c:idx val="0"/>
          <c:order val="1"/>
          <c:tx>
            <c:strRef>
              <c:f>'Grafiki + dati'!$T$438</c:f>
              <c:strCache>
                <c:ptCount val="1"/>
                <c:pt idx="0">
                  <c:v>Romi (čigāni)</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dati'!$R$439:$R$475</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dati'!$T$439:$T$475</c:f>
              <c:numCache>
                <c:formatCode>General</c:formatCode>
                <c:ptCount val="37"/>
                <c:pt idx="0" formatCode="0">
                  <c:v>30.3</c:v>
                </c:pt>
                <c:pt idx="2" formatCode="0">
                  <c:v>29.8</c:v>
                </c:pt>
                <c:pt idx="3" formatCode="0">
                  <c:v>30.7</c:v>
                </c:pt>
                <c:pt idx="5" formatCode="0">
                  <c:v>33.299999999999997</c:v>
                </c:pt>
                <c:pt idx="6" formatCode="0">
                  <c:v>30.4</c:v>
                </c:pt>
                <c:pt idx="7" formatCode="0">
                  <c:v>34.9</c:v>
                </c:pt>
                <c:pt idx="8" formatCode="0">
                  <c:v>34.200000000000003</c:v>
                </c:pt>
                <c:pt idx="9" formatCode="0">
                  <c:v>26.9</c:v>
                </c:pt>
                <c:pt idx="10" formatCode="0">
                  <c:v>22.6</c:v>
                </c:pt>
                <c:pt idx="12" formatCode="0">
                  <c:v>29.3</c:v>
                </c:pt>
                <c:pt idx="13" formatCode="0">
                  <c:v>32.700000000000003</c:v>
                </c:pt>
                <c:pt idx="15" formatCode="0">
                  <c:v>30.7</c:v>
                </c:pt>
                <c:pt idx="16" formatCode="0">
                  <c:v>30</c:v>
                </c:pt>
                <c:pt idx="18" formatCode="0">
                  <c:v>30.5</c:v>
                </c:pt>
                <c:pt idx="19" formatCode="0">
                  <c:v>32.6</c:v>
                </c:pt>
                <c:pt idx="20" formatCode="0">
                  <c:v>26.3</c:v>
                </c:pt>
                <c:pt idx="22" formatCode="0">
                  <c:v>28.4</c:v>
                </c:pt>
                <c:pt idx="23" formatCode="0">
                  <c:v>34.799999999999997</c:v>
                </c:pt>
                <c:pt idx="24" formatCode="0">
                  <c:v>26.6</c:v>
                </c:pt>
                <c:pt idx="25" formatCode="0">
                  <c:v>29.3</c:v>
                </c:pt>
                <c:pt idx="26" formatCode="0">
                  <c:v>31.4</c:v>
                </c:pt>
                <c:pt idx="28" formatCode="0">
                  <c:v>29.7</c:v>
                </c:pt>
                <c:pt idx="29" formatCode="0">
                  <c:v>31.5</c:v>
                </c:pt>
                <c:pt idx="30" formatCode="0">
                  <c:v>26.4</c:v>
                </c:pt>
                <c:pt idx="31" formatCode="0">
                  <c:v>35.1</c:v>
                </c:pt>
                <c:pt idx="32" formatCode="0">
                  <c:v>28.1</c:v>
                </c:pt>
                <c:pt idx="34" formatCode="0">
                  <c:v>29.7</c:v>
                </c:pt>
                <c:pt idx="35" formatCode="0">
                  <c:v>31.2</c:v>
                </c:pt>
                <c:pt idx="36" formatCode="0">
                  <c:v>29.7</c:v>
                </c:pt>
              </c:numCache>
            </c:numRef>
          </c:val>
          <c:extLst>
            <c:ext xmlns:c16="http://schemas.microsoft.com/office/drawing/2014/chart" uri="{C3380CC4-5D6E-409C-BE32-E72D297353CC}">
              <c16:uniqueId val="{00000001-3929-47F8-A247-DB3E83927584}"/>
            </c:ext>
          </c:extLst>
        </c:ser>
        <c:ser>
          <c:idx val="2"/>
          <c:order val="2"/>
          <c:tx>
            <c:strRef>
              <c:f>'Grafiki + dati'!$U$438</c:f>
              <c:strCache>
                <c:ptCount val="1"/>
                <c:pt idx="0">
                  <c:v>x</c:v>
                </c:pt>
              </c:strCache>
            </c:strRef>
          </c:tx>
          <c:spPr>
            <a:noFill/>
            <a:ln>
              <a:noFill/>
            </a:ln>
            <a:effectLst/>
          </c:spPr>
          <c:invertIfNegative val="0"/>
          <c:cat>
            <c:strRef>
              <c:f>'Grafiki + dati'!$R$439:$R$475</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dati'!$U$439:$U$475</c:f>
              <c:numCache>
                <c:formatCode>0</c:formatCode>
                <c:ptCount val="37"/>
                <c:pt idx="0">
                  <c:v>9.8000000000000007</c:v>
                </c:pt>
                <c:pt idx="1">
                  <c:v>40.1</c:v>
                </c:pt>
                <c:pt idx="2">
                  <c:v>10.3</c:v>
                </c:pt>
                <c:pt idx="3">
                  <c:v>9.4000000000000021</c:v>
                </c:pt>
                <c:pt idx="4">
                  <c:v>40.1</c:v>
                </c:pt>
                <c:pt idx="5">
                  <c:v>6.8000000000000043</c:v>
                </c:pt>
                <c:pt idx="6">
                  <c:v>9.7000000000000028</c:v>
                </c:pt>
                <c:pt idx="7">
                  <c:v>5.2000000000000028</c:v>
                </c:pt>
                <c:pt idx="8">
                  <c:v>5.8999999999999986</c:v>
                </c:pt>
                <c:pt idx="9">
                  <c:v>13.200000000000003</c:v>
                </c:pt>
                <c:pt idx="10">
                  <c:v>17.5</c:v>
                </c:pt>
                <c:pt idx="11">
                  <c:v>40.1</c:v>
                </c:pt>
                <c:pt idx="12">
                  <c:v>10.8</c:v>
                </c:pt>
                <c:pt idx="13">
                  <c:v>7.3999999999999986</c:v>
                </c:pt>
                <c:pt idx="14">
                  <c:v>40.1</c:v>
                </c:pt>
                <c:pt idx="15">
                  <c:v>9.4000000000000021</c:v>
                </c:pt>
                <c:pt idx="16">
                  <c:v>10.100000000000001</c:v>
                </c:pt>
                <c:pt idx="17">
                  <c:v>40.1</c:v>
                </c:pt>
                <c:pt idx="18">
                  <c:v>9.6000000000000014</c:v>
                </c:pt>
                <c:pt idx="19">
                  <c:v>7.5</c:v>
                </c:pt>
                <c:pt idx="20">
                  <c:v>13.8</c:v>
                </c:pt>
                <c:pt idx="21">
                  <c:v>40.1</c:v>
                </c:pt>
                <c:pt idx="22">
                  <c:v>11.700000000000003</c:v>
                </c:pt>
                <c:pt idx="23">
                  <c:v>5.3000000000000043</c:v>
                </c:pt>
                <c:pt idx="24">
                  <c:v>13.5</c:v>
                </c:pt>
                <c:pt idx="25">
                  <c:v>10.8</c:v>
                </c:pt>
                <c:pt idx="26">
                  <c:v>8.7000000000000028</c:v>
                </c:pt>
                <c:pt idx="27">
                  <c:v>40.1</c:v>
                </c:pt>
                <c:pt idx="28">
                  <c:v>10.400000000000002</c:v>
                </c:pt>
                <c:pt idx="29">
                  <c:v>8.6000000000000014</c:v>
                </c:pt>
                <c:pt idx="30">
                  <c:v>13.700000000000003</c:v>
                </c:pt>
                <c:pt idx="31">
                  <c:v>5</c:v>
                </c:pt>
                <c:pt idx="32">
                  <c:v>12</c:v>
                </c:pt>
                <c:pt idx="33">
                  <c:v>40.1</c:v>
                </c:pt>
                <c:pt idx="34">
                  <c:v>10.400000000000002</c:v>
                </c:pt>
                <c:pt idx="35">
                  <c:v>8.9000000000000021</c:v>
                </c:pt>
                <c:pt idx="36">
                  <c:v>10.400000000000002</c:v>
                </c:pt>
              </c:numCache>
            </c:numRef>
          </c:val>
          <c:extLst>
            <c:ext xmlns:c16="http://schemas.microsoft.com/office/drawing/2014/chart" uri="{C3380CC4-5D6E-409C-BE32-E72D297353CC}">
              <c16:uniqueId val="{00000002-3929-47F8-A247-DB3E83927584}"/>
            </c:ext>
          </c:extLst>
        </c:ser>
        <c:ser>
          <c:idx val="1"/>
          <c:order val="3"/>
          <c:tx>
            <c:strRef>
              <c:f>'Grafiki + dati'!$V$438</c:f>
              <c:strCache>
                <c:ptCount val="1"/>
                <c:pt idx="0">
                  <c:v>Cilvēki ar garīga rakstura traucējumiem (t.sk. psihiskām slimībām, attīstības traucējumiem)</c:v>
                </c:pt>
              </c:strCache>
            </c:strRef>
          </c:tx>
          <c:spPr>
            <a:solidFill>
              <a:srgbClr val="C55A1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dati'!$R$439:$R$475</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dati'!$V$439:$V$475</c:f>
              <c:numCache>
                <c:formatCode>General</c:formatCode>
                <c:ptCount val="37"/>
                <c:pt idx="0" formatCode="0">
                  <c:v>17.600000000000001</c:v>
                </c:pt>
                <c:pt idx="2" formatCode="0">
                  <c:v>17</c:v>
                </c:pt>
                <c:pt idx="3" formatCode="0">
                  <c:v>18.100000000000001</c:v>
                </c:pt>
                <c:pt idx="5" formatCode="0">
                  <c:v>20.9</c:v>
                </c:pt>
                <c:pt idx="6" formatCode="0">
                  <c:v>11.7</c:v>
                </c:pt>
                <c:pt idx="7" formatCode="0">
                  <c:v>17.8</c:v>
                </c:pt>
                <c:pt idx="8" formatCode="0">
                  <c:v>14.9</c:v>
                </c:pt>
                <c:pt idx="9" formatCode="0">
                  <c:v>20.5</c:v>
                </c:pt>
                <c:pt idx="10" formatCode="0">
                  <c:v>21.6</c:v>
                </c:pt>
                <c:pt idx="12" formatCode="0">
                  <c:v>14.2</c:v>
                </c:pt>
                <c:pt idx="13" formatCode="0">
                  <c:v>23.7</c:v>
                </c:pt>
                <c:pt idx="15" formatCode="0">
                  <c:v>17</c:v>
                </c:pt>
                <c:pt idx="16" formatCode="0">
                  <c:v>18</c:v>
                </c:pt>
                <c:pt idx="18" formatCode="0">
                  <c:v>17.3</c:v>
                </c:pt>
                <c:pt idx="19" formatCode="0">
                  <c:v>16.899999999999999</c:v>
                </c:pt>
                <c:pt idx="20" formatCode="0">
                  <c:v>19.2</c:v>
                </c:pt>
                <c:pt idx="22" formatCode="0">
                  <c:v>21.6</c:v>
                </c:pt>
                <c:pt idx="23" formatCode="0">
                  <c:v>16.3</c:v>
                </c:pt>
                <c:pt idx="24" formatCode="0">
                  <c:v>16</c:v>
                </c:pt>
                <c:pt idx="25" formatCode="0">
                  <c:v>17.7</c:v>
                </c:pt>
                <c:pt idx="26" formatCode="0">
                  <c:v>17.5</c:v>
                </c:pt>
                <c:pt idx="28" formatCode="0">
                  <c:v>19.5</c:v>
                </c:pt>
                <c:pt idx="29" formatCode="0">
                  <c:v>15.6</c:v>
                </c:pt>
                <c:pt idx="30" formatCode="0">
                  <c:v>15.3</c:v>
                </c:pt>
                <c:pt idx="31" formatCode="0">
                  <c:v>16.100000000000001</c:v>
                </c:pt>
                <c:pt idx="32" formatCode="0">
                  <c:v>20.5</c:v>
                </c:pt>
                <c:pt idx="34" formatCode="0">
                  <c:v>19.5</c:v>
                </c:pt>
                <c:pt idx="35" formatCode="0">
                  <c:v>18.5</c:v>
                </c:pt>
                <c:pt idx="36" formatCode="0">
                  <c:v>13.6</c:v>
                </c:pt>
              </c:numCache>
            </c:numRef>
          </c:val>
          <c:extLst>
            <c:ext xmlns:c16="http://schemas.microsoft.com/office/drawing/2014/chart" uri="{C3380CC4-5D6E-409C-BE32-E72D297353CC}">
              <c16:uniqueId val="{00000003-3929-47F8-A247-DB3E83927584}"/>
            </c:ext>
          </c:extLst>
        </c:ser>
        <c:ser>
          <c:idx val="4"/>
          <c:order val="4"/>
          <c:tx>
            <c:strRef>
              <c:f>'Grafiki + dati'!$W$438</c:f>
              <c:strCache>
                <c:ptCount val="1"/>
                <c:pt idx="0">
                  <c:v>x</c:v>
                </c:pt>
              </c:strCache>
            </c:strRef>
          </c:tx>
          <c:spPr>
            <a:noFill/>
            <a:ln>
              <a:noFill/>
            </a:ln>
            <a:effectLst/>
          </c:spPr>
          <c:invertIfNegative val="0"/>
          <c:cat>
            <c:strRef>
              <c:f>'Grafiki + dati'!$R$439:$R$475</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dati'!$W$439:$W$475</c:f>
              <c:numCache>
                <c:formatCode>0</c:formatCode>
                <c:ptCount val="37"/>
                <c:pt idx="0">
                  <c:v>11.099999999999998</c:v>
                </c:pt>
                <c:pt idx="1">
                  <c:v>28.7</c:v>
                </c:pt>
                <c:pt idx="2">
                  <c:v>11.7</c:v>
                </c:pt>
                <c:pt idx="3">
                  <c:v>10.599999999999998</c:v>
                </c:pt>
                <c:pt idx="4">
                  <c:v>28.7</c:v>
                </c:pt>
                <c:pt idx="5">
                  <c:v>7.8000000000000007</c:v>
                </c:pt>
                <c:pt idx="6">
                  <c:v>17</c:v>
                </c:pt>
                <c:pt idx="7">
                  <c:v>10.899999999999999</c:v>
                </c:pt>
                <c:pt idx="8">
                  <c:v>13.799999999999999</c:v>
                </c:pt>
                <c:pt idx="9">
                  <c:v>8.1999999999999993</c:v>
                </c:pt>
                <c:pt idx="10">
                  <c:v>7.0999999999999979</c:v>
                </c:pt>
                <c:pt idx="11">
                  <c:v>28.7</c:v>
                </c:pt>
                <c:pt idx="12">
                  <c:v>14.5</c:v>
                </c:pt>
                <c:pt idx="13">
                  <c:v>5</c:v>
                </c:pt>
                <c:pt idx="14">
                  <c:v>28.7</c:v>
                </c:pt>
                <c:pt idx="15">
                  <c:v>11.7</c:v>
                </c:pt>
                <c:pt idx="16">
                  <c:v>10.7</c:v>
                </c:pt>
                <c:pt idx="17">
                  <c:v>28.7</c:v>
                </c:pt>
                <c:pt idx="18">
                  <c:v>11.399999999999999</c:v>
                </c:pt>
                <c:pt idx="19">
                  <c:v>11.8</c:v>
                </c:pt>
                <c:pt idx="20">
                  <c:v>9.5</c:v>
                </c:pt>
                <c:pt idx="21">
                  <c:v>28.7</c:v>
                </c:pt>
                <c:pt idx="22">
                  <c:v>7.0999999999999979</c:v>
                </c:pt>
                <c:pt idx="23">
                  <c:v>12.399999999999999</c:v>
                </c:pt>
                <c:pt idx="24">
                  <c:v>12.7</c:v>
                </c:pt>
                <c:pt idx="25">
                  <c:v>11</c:v>
                </c:pt>
                <c:pt idx="26">
                  <c:v>11.2</c:v>
                </c:pt>
                <c:pt idx="27">
                  <c:v>28.7</c:v>
                </c:pt>
                <c:pt idx="28">
                  <c:v>9.1999999999999993</c:v>
                </c:pt>
                <c:pt idx="29">
                  <c:v>13.1</c:v>
                </c:pt>
                <c:pt idx="30">
                  <c:v>13.399999999999999</c:v>
                </c:pt>
                <c:pt idx="31">
                  <c:v>12.599999999999998</c:v>
                </c:pt>
                <c:pt idx="32">
                  <c:v>8.1999999999999993</c:v>
                </c:pt>
                <c:pt idx="33">
                  <c:v>28.7</c:v>
                </c:pt>
                <c:pt idx="34">
                  <c:v>9.1999999999999993</c:v>
                </c:pt>
                <c:pt idx="35">
                  <c:v>10.199999999999999</c:v>
                </c:pt>
                <c:pt idx="36">
                  <c:v>15.1</c:v>
                </c:pt>
              </c:numCache>
            </c:numRef>
          </c:val>
          <c:extLst>
            <c:ext xmlns:c16="http://schemas.microsoft.com/office/drawing/2014/chart" uri="{C3380CC4-5D6E-409C-BE32-E72D297353CC}">
              <c16:uniqueId val="{00000004-3929-47F8-A247-DB3E83927584}"/>
            </c:ext>
          </c:extLst>
        </c:ser>
        <c:ser>
          <c:idx val="5"/>
          <c:order val="5"/>
          <c:tx>
            <c:strRef>
              <c:f>'Grafiki + dati'!$X$438</c:f>
              <c:strCache>
                <c:ptCount val="1"/>
                <c:pt idx="0">
                  <c:v>Musulmaņi</c:v>
                </c:pt>
              </c:strCache>
            </c:strRef>
          </c:tx>
          <c:spPr>
            <a:solidFill>
              <a:srgbClr val="38808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dati'!$R$439:$R$475</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dati'!$X$439:$X$475</c:f>
              <c:numCache>
                <c:formatCode>General</c:formatCode>
                <c:ptCount val="37"/>
                <c:pt idx="0" formatCode="0">
                  <c:v>17.2</c:v>
                </c:pt>
                <c:pt idx="2" formatCode="0">
                  <c:v>15.9</c:v>
                </c:pt>
                <c:pt idx="3" formatCode="0">
                  <c:v>18.399999999999999</c:v>
                </c:pt>
                <c:pt idx="5" formatCode="0">
                  <c:v>20.399999999999999</c:v>
                </c:pt>
                <c:pt idx="6" formatCode="0">
                  <c:v>16.899999999999999</c:v>
                </c:pt>
                <c:pt idx="7" formatCode="0">
                  <c:v>16.5</c:v>
                </c:pt>
                <c:pt idx="8" formatCode="0">
                  <c:v>18.5</c:v>
                </c:pt>
                <c:pt idx="9" formatCode="0">
                  <c:v>18.2</c:v>
                </c:pt>
                <c:pt idx="10" formatCode="0">
                  <c:v>14.1</c:v>
                </c:pt>
                <c:pt idx="12" formatCode="0">
                  <c:v>20.3</c:v>
                </c:pt>
                <c:pt idx="13" formatCode="0">
                  <c:v>12.3</c:v>
                </c:pt>
                <c:pt idx="15" formatCode="0">
                  <c:v>14.7</c:v>
                </c:pt>
                <c:pt idx="16" formatCode="0">
                  <c:v>19.2</c:v>
                </c:pt>
                <c:pt idx="18" formatCode="0">
                  <c:v>21.4</c:v>
                </c:pt>
                <c:pt idx="19" formatCode="0">
                  <c:v>14.2</c:v>
                </c:pt>
                <c:pt idx="20" formatCode="0">
                  <c:v>16.8</c:v>
                </c:pt>
                <c:pt idx="22" formatCode="0">
                  <c:v>23.7</c:v>
                </c:pt>
                <c:pt idx="23" formatCode="0">
                  <c:v>13.8</c:v>
                </c:pt>
                <c:pt idx="24" formatCode="0">
                  <c:v>14.6</c:v>
                </c:pt>
                <c:pt idx="25" formatCode="0">
                  <c:v>19.7</c:v>
                </c:pt>
                <c:pt idx="26" formatCode="0">
                  <c:v>15.8</c:v>
                </c:pt>
                <c:pt idx="28" formatCode="0">
                  <c:v>13.9</c:v>
                </c:pt>
                <c:pt idx="29" formatCode="0">
                  <c:v>18.600000000000001</c:v>
                </c:pt>
                <c:pt idx="30" formatCode="0">
                  <c:v>17.7</c:v>
                </c:pt>
                <c:pt idx="31" formatCode="0">
                  <c:v>21.8</c:v>
                </c:pt>
                <c:pt idx="32" formatCode="0">
                  <c:v>17.100000000000001</c:v>
                </c:pt>
                <c:pt idx="34" formatCode="0">
                  <c:v>13.9</c:v>
                </c:pt>
                <c:pt idx="35" formatCode="0">
                  <c:v>20.5</c:v>
                </c:pt>
                <c:pt idx="36" formatCode="0">
                  <c:v>16.2</c:v>
                </c:pt>
              </c:numCache>
            </c:numRef>
          </c:val>
          <c:extLst>
            <c:ext xmlns:c16="http://schemas.microsoft.com/office/drawing/2014/chart" uri="{C3380CC4-5D6E-409C-BE32-E72D297353CC}">
              <c16:uniqueId val="{00000005-3929-47F8-A247-DB3E83927584}"/>
            </c:ext>
          </c:extLst>
        </c:ser>
        <c:ser>
          <c:idx val="6"/>
          <c:order val="6"/>
          <c:tx>
            <c:strRef>
              <c:f>'Grafiki + dati'!$Y$438</c:f>
              <c:strCache>
                <c:ptCount val="1"/>
                <c:pt idx="0">
                  <c:v>x</c:v>
                </c:pt>
              </c:strCache>
            </c:strRef>
          </c:tx>
          <c:spPr>
            <a:noFill/>
            <a:ln>
              <a:noFill/>
            </a:ln>
            <a:effectLst/>
          </c:spPr>
          <c:invertIfNegative val="0"/>
          <c:cat>
            <c:strRef>
              <c:f>'Grafiki + dati'!$R$439:$R$475</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dati'!$Y$439:$Y$475</c:f>
              <c:numCache>
                <c:formatCode>0</c:formatCode>
                <c:ptCount val="37"/>
                <c:pt idx="0">
                  <c:v>11.5</c:v>
                </c:pt>
                <c:pt idx="1">
                  <c:v>28.7</c:v>
                </c:pt>
                <c:pt idx="2">
                  <c:v>12.799999999999999</c:v>
                </c:pt>
                <c:pt idx="3">
                  <c:v>10.3</c:v>
                </c:pt>
                <c:pt idx="4">
                  <c:v>28.7</c:v>
                </c:pt>
                <c:pt idx="5">
                  <c:v>8.3000000000000007</c:v>
                </c:pt>
                <c:pt idx="6">
                  <c:v>11.8</c:v>
                </c:pt>
                <c:pt idx="7">
                  <c:v>12.2</c:v>
                </c:pt>
                <c:pt idx="8">
                  <c:v>10.199999999999999</c:v>
                </c:pt>
                <c:pt idx="9">
                  <c:v>10.5</c:v>
                </c:pt>
                <c:pt idx="10">
                  <c:v>14.6</c:v>
                </c:pt>
                <c:pt idx="11">
                  <c:v>28.7</c:v>
                </c:pt>
                <c:pt idx="12">
                  <c:v>8.3999999999999986</c:v>
                </c:pt>
                <c:pt idx="13">
                  <c:v>16.399999999999999</c:v>
                </c:pt>
                <c:pt idx="14">
                  <c:v>28.7</c:v>
                </c:pt>
                <c:pt idx="15">
                  <c:v>14</c:v>
                </c:pt>
                <c:pt idx="16">
                  <c:v>9.5</c:v>
                </c:pt>
                <c:pt idx="17">
                  <c:v>28.7</c:v>
                </c:pt>
                <c:pt idx="18">
                  <c:v>7.3000000000000007</c:v>
                </c:pt>
                <c:pt idx="19">
                  <c:v>14.5</c:v>
                </c:pt>
                <c:pt idx="20">
                  <c:v>11.899999999999999</c:v>
                </c:pt>
                <c:pt idx="21">
                  <c:v>28.7</c:v>
                </c:pt>
                <c:pt idx="22">
                  <c:v>5</c:v>
                </c:pt>
                <c:pt idx="23">
                  <c:v>14.899999999999999</c:v>
                </c:pt>
                <c:pt idx="24">
                  <c:v>14.1</c:v>
                </c:pt>
                <c:pt idx="25">
                  <c:v>9</c:v>
                </c:pt>
                <c:pt idx="26">
                  <c:v>12.899999999999999</c:v>
                </c:pt>
                <c:pt idx="27">
                  <c:v>28.7</c:v>
                </c:pt>
                <c:pt idx="28">
                  <c:v>14.799999999999999</c:v>
                </c:pt>
                <c:pt idx="29">
                  <c:v>10.099999999999998</c:v>
                </c:pt>
                <c:pt idx="30">
                  <c:v>11</c:v>
                </c:pt>
                <c:pt idx="31">
                  <c:v>6.8999999999999986</c:v>
                </c:pt>
                <c:pt idx="32">
                  <c:v>11.599999999999998</c:v>
                </c:pt>
                <c:pt idx="33">
                  <c:v>28.7</c:v>
                </c:pt>
                <c:pt idx="34">
                  <c:v>14.799999999999999</c:v>
                </c:pt>
                <c:pt idx="35">
                  <c:v>8.1999999999999993</c:v>
                </c:pt>
                <c:pt idx="36">
                  <c:v>12.5</c:v>
                </c:pt>
              </c:numCache>
            </c:numRef>
          </c:val>
          <c:extLst>
            <c:ext xmlns:c16="http://schemas.microsoft.com/office/drawing/2014/chart" uri="{C3380CC4-5D6E-409C-BE32-E72D297353CC}">
              <c16:uniqueId val="{00000006-3929-47F8-A247-DB3E83927584}"/>
            </c:ext>
          </c:extLst>
        </c:ser>
        <c:ser>
          <c:idx val="7"/>
          <c:order val="7"/>
          <c:tx>
            <c:strRef>
              <c:f>'Grafiki + dati'!$Z$438</c:f>
              <c:strCache>
                <c:ptCount val="1"/>
                <c:pt idx="0">
                  <c:v>Cilvēki ar citu seksuālu orientāciju (piem., gejs, lesbiete, biseksuālis)</c:v>
                </c:pt>
              </c:strCache>
            </c:strRef>
          </c:tx>
          <c:spPr>
            <a:solidFill>
              <a:srgbClr val="2F5597"/>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dati'!$R$439:$R$475</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dati'!$Z$439:$Z$475</c:f>
              <c:numCache>
                <c:formatCode>General</c:formatCode>
                <c:ptCount val="37"/>
                <c:pt idx="0" formatCode="0">
                  <c:v>12.4</c:v>
                </c:pt>
                <c:pt idx="2" formatCode="0">
                  <c:v>14.4</c:v>
                </c:pt>
                <c:pt idx="3" formatCode="0">
                  <c:v>10.6</c:v>
                </c:pt>
                <c:pt idx="5" formatCode="0">
                  <c:v>7.9</c:v>
                </c:pt>
                <c:pt idx="6" formatCode="0">
                  <c:v>9.3000000000000007</c:v>
                </c:pt>
                <c:pt idx="7" formatCode="0">
                  <c:v>12.1</c:v>
                </c:pt>
                <c:pt idx="8" formatCode="0">
                  <c:v>14.3</c:v>
                </c:pt>
                <c:pt idx="9" formatCode="0">
                  <c:v>15.1</c:v>
                </c:pt>
                <c:pt idx="10" formatCode="0">
                  <c:v>13.4</c:v>
                </c:pt>
                <c:pt idx="12" formatCode="0">
                  <c:v>8.5</c:v>
                </c:pt>
                <c:pt idx="13" formatCode="0">
                  <c:v>19.399999999999999</c:v>
                </c:pt>
                <c:pt idx="15" formatCode="0">
                  <c:v>15.3</c:v>
                </c:pt>
                <c:pt idx="16" formatCode="0">
                  <c:v>10.1</c:v>
                </c:pt>
                <c:pt idx="18" formatCode="0">
                  <c:v>11.4</c:v>
                </c:pt>
                <c:pt idx="19" formatCode="0">
                  <c:v>14.6</c:v>
                </c:pt>
                <c:pt idx="20" formatCode="0">
                  <c:v>9.9</c:v>
                </c:pt>
                <c:pt idx="22" formatCode="0">
                  <c:v>18.8</c:v>
                </c:pt>
                <c:pt idx="23" formatCode="0">
                  <c:v>15.7</c:v>
                </c:pt>
                <c:pt idx="24" formatCode="0">
                  <c:v>10.9</c:v>
                </c:pt>
                <c:pt idx="25" formatCode="0">
                  <c:v>7.1</c:v>
                </c:pt>
                <c:pt idx="26" formatCode="0">
                  <c:v>9.3000000000000007</c:v>
                </c:pt>
                <c:pt idx="28" formatCode="0">
                  <c:v>12</c:v>
                </c:pt>
                <c:pt idx="29" formatCode="0">
                  <c:v>12.5</c:v>
                </c:pt>
                <c:pt idx="30" formatCode="0">
                  <c:v>12.1</c:v>
                </c:pt>
                <c:pt idx="31" formatCode="0">
                  <c:v>7.3</c:v>
                </c:pt>
                <c:pt idx="32" formatCode="0">
                  <c:v>18.8</c:v>
                </c:pt>
                <c:pt idx="34" formatCode="0">
                  <c:v>12</c:v>
                </c:pt>
                <c:pt idx="35" formatCode="0">
                  <c:v>13.4</c:v>
                </c:pt>
                <c:pt idx="36" formatCode="0">
                  <c:v>11.4</c:v>
                </c:pt>
              </c:numCache>
            </c:numRef>
          </c:val>
          <c:extLst>
            <c:ext xmlns:c16="http://schemas.microsoft.com/office/drawing/2014/chart" uri="{C3380CC4-5D6E-409C-BE32-E72D297353CC}">
              <c16:uniqueId val="{00000007-3929-47F8-A247-DB3E83927584}"/>
            </c:ext>
          </c:extLst>
        </c:ser>
        <c:ser>
          <c:idx val="8"/>
          <c:order val="8"/>
          <c:tx>
            <c:strRef>
              <c:f>'Grafiki + dati'!$AA$438</c:f>
              <c:strCache>
                <c:ptCount val="1"/>
                <c:pt idx="0">
                  <c:v>x</c:v>
                </c:pt>
              </c:strCache>
            </c:strRef>
          </c:tx>
          <c:spPr>
            <a:noFill/>
            <a:ln>
              <a:noFill/>
            </a:ln>
            <a:effectLst/>
          </c:spPr>
          <c:invertIfNegative val="0"/>
          <c:cat>
            <c:strRef>
              <c:f>'Grafiki + dati'!$R$439:$R$475</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dati'!$AA$439:$AA$475</c:f>
              <c:numCache>
                <c:formatCode>0</c:formatCode>
                <c:ptCount val="37"/>
                <c:pt idx="0">
                  <c:v>11.999999999999998</c:v>
                </c:pt>
                <c:pt idx="1">
                  <c:v>24.4</c:v>
                </c:pt>
                <c:pt idx="2">
                  <c:v>9.9999999999999982</c:v>
                </c:pt>
                <c:pt idx="3">
                  <c:v>13.799999999999999</c:v>
                </c:pt>
                <c:pt idx="4">
                  <c:v>24.4</c:v>
                </c:pt>
                <c:pt idx="5">
                  <c:v>16.5</c:v>
                </c:pt>
                <c:pt idx="6">
                  <c:v>15.099999999999998</c:v>
                </c:pt>
                <c:pt idx="7">
                  <c:v>12.299999999999999</c:v>
                </c:pt>
                <c:pt idx="8">
                  <c:v>10.099999999999998</c:v>
                </c:pt>
                <c:pt idx="9">
                  <c:v>9.2999999999999989</c:v>
                </c:pt>
                <c:pt idx="10">
                  <c:v>10.999999999999998</c:v>
                </c:pt>
                <c:pt idx="11">
                  <c:v>24.4</c:v>
                </c:pt>
                <c:pt idx="12">
                  <c:v>15.899999999999999</c:v>
                </c:pt>
                <c:pt idx="13">
                  <c:v>5</c:v>
                </c:pt>
                <c:pt idx="14">
                  <c:v>24.4</c:v>
                </c:pt>
                <c:pt idx="15">
                  <c:v>9.0999999999999979</c:v>
                </c:pt>
                <c:pt idx="16">
                  <c:v>14.299999999999999</c:v>
                </c:pt>
                <c:pt idx="17">
                  <c:v>24.4</c:v>
                </c:pt>
                <c:pt idx="18">
                  <c:v>12.999999999999998</c:v>
                </c:pt>
                <c:pt idx="19">
                  <c:v>9.7999999999999989</c:v>
                </c:pt>
                <c:pt idx="20">
                  <c:v>14.499999999999998</c:v>
                </c:pt>
                <c:pt idx="21">
                  <c:v>24.4</c:v>
                </c:pt>
                <c:pt idx="22">
                  <c:v>5.5999999999999979</c:v>
                </c:pt>
                <c:pt idx="23">
                  <c:v>8.6999999999999993</c:v>
                </c:pt>
                <c:pt idx="24">
                  <c:v>13.499999999999998</c:v>
                </c:pt>
                <c:pt idx="25">
                  <c:v>17.299999999999997</c:v>
                </c:pt>
                <c:pt idx="26">
                  <c:v>15.099999999999998</c:v>
                </c:pt>
                <c:pt idx="27">
                  <c:v>24.4</c:v>
                </c:pt>
                <c:pt idx="28">
                  <c:v>12.399999999999999</c:v>
                </c:pt>
                <c:pt idx="29">
                  <c:v>11.899999999999999</c:v>
                </c:pt>
                <c:pt idx="30">
                  <c:v>12.299999999999999</c:v>
                </c:pt>
                <c:pt idx="31">
                  <c:v>17.099999999999998</c:v>
                </c:pt>
                <c:pt idx="32">
                  <c:v>5.5999999999999979</c:v>
                </c:pt>
                <c:pt idx="33">
                  <c:v>24.4</c:v>
                </c:pt>
                <c:pt idx="34">
                  <c:v>12.399999999999999</c:v>
                </c:pt>
                <c:pt idx="35">
                  <c:v>10.999999999999998</c:v>
                </c:pt>
                <c:pt idx="36">
                  <c:v>12.999999999999998</c:v>
                </c:pt>
              </c:numCache>
            </c:numRef>
          </c:val>
          <c:extLst>
            <c:ext xmlns:c16="http://schemas.microsoft.com/office/drawing/2014/chart" uri="{C3380CC4-5D6E-409C-BE32-E72D297353CC}">
              <c16:uniqueId val="{00000008-3929-47F8-A247-DB3E83927584}"/>
            </c:ext>
          </c:extLst>
        </c:ser>
        <c:ser>
          <c:idx val="9"/>
          <c:order val="9"/>
          <c:tx>
            <c:strRef>
              <c:f>'Grafiki + dati'!$AB$438</c:f>
              <c:strCache>
                <c:ptCount val="1"/>
                <c:pt idx="0">
                  <c:v>Bēgļi un/vai patvēruma meklētāji</c:v>
                </c:pt>
              </c:strCache>
            </c:strRef>
          </c:tx>
          <c:spPr>
            <a:solidFill>
              <a:srgbClr val="00B0F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dati'!$R$439:$R$475</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dati'!$AB$439:$AB$475</c:f>
              <c:numCache>
                <c:formatCode>General</c:formatCode>
                <c:ptCount val="37"/>
                <c:pt idx="0" formatCode="0">
                  <c:v>9.1</c:v>
                </c:pt>
                <c:pt idx="2" formatCode="0">
                  <c:v>10.199999999999999</c:v>
                </c:pt>
                <c:pt idx="3" formatCode="0">
                  <c:v>8.1</c:v>
                </c:pt>
                <c:pt idx="5" formatCode="0">
                  <c:v>8.3000000000000007</c:v>
                </c:pt>
                <c:pt idx="6" formatCode="0">
                  <c:v>7.7</c:v>
                </c:pt>
                <c:pt idx="7" formatCode="0">
                  <c:v>10.1</c:v>
                </c:pt>
                <c:pt idx="8" formatCode="0">
                  <c:v>10.6</c:v>
                </c:pt>
                <c:pt idx="9" formatCode="0">
                  <c:v>9.3000000000000007</c:v>
                </c:pt>
                <c:pt idx="10" formatCode="0">
                  <c:v>8.1</c:v>
                </c:pt>
                <c:pt idx="12" formatCode="0">
                  <c:v>5.6</c:v>
                </c:pt>
                <c:pt idx="13" formatCode="0">
                  <c:v>15</c:v>
                </c:pt>
                <c:pt idx="15" formatCode="0">
                  <c:v>10.3</c:v>
                </c:pt>
                <c:pt idx="16" formatCode="0">
                  <c:v>8.1999999999999993</c:v>
                </c:pt>
                <c:pt idx="18" formatCode="0">
                  <c:v>6.7</c:v>
                </c:pt>
                <c:pt idx="19" formatCode="0">
                  <c:v>12.7</c:v>
                </c:pt>
                <c:pt idx="20" formatCode="0">
                  <c:v>6.2</c:v>
                </c:pt>
                <c:pt idx="22" formatCode="0">
                  <c:v>9.4</c:v>
                </c:pt>
                <c:pt idx="23" formatCode="0">
                  <c:v>7.1</c:v>
                </c:pt>
                <c:pt idx="24" formatCode="0">
                  <c:v>10.3</c:v>
                </c:pt>
                <c:pt idx="25" formatCode="0">
                  <c:v>11</c:v>
                </c:pt>
                <c:pt idx="26" formatCode="0">
                  <c:v>9.8000000000000007</c:v>
                </c:pt>
                <c:pt idx="28" formatCode="0">
                  <c:v>8.3000000000000007</c:v>
                </c:pt>
                <c:pt idx="29" formatCode="0">
                  <c:v>7.7</c:v>
                </c:pt>
                <c:pt idx="30" formatCode="0">
                  <c:v>8.6</c:v>
                </c:pt>
                <c:pt idx="31" formatCode="0">
                  <c:v>11.3</c:v>
                </c:pt>
                <c:pt idx="32" formatCode="0">
                  <c:v>12.5</c:v>
                </c:pt>
                <c:pt idx="34" formatCode="0">
                  <c:v>8.3000000000000007</c:v>
                </c:pt>
                <c:pt idx="35" formatCode="0">
                  <c:v>10.9</c:v>
                </c:pt>
                <c:pt idx="36" formatCode="0">
                  <c:v>7.4</c:v>
                </c:pt>
              </c:numCache>
            </c:numRef>
          </c:val>
          <c:extLst>
            <c:ext xmlns:c16="http://schemas.microsoft.com/office/drawing/2014/chart" uri="{C3380CC4-5D6E-409C-BE32-E72D297353CC}">
              <c16:uniqueId val="{00000009-3929-47F8-A247-DB3E83927584}"/>
            </c:ext>
          </c:extLst>
        </c:ser>
        <c:ser>
          <c:idx val="10"/>
          <c:order val="10"/>
          <c:tx>
            <c:strRef>
              <c:f>'Grafiki + dati'!$AC$438</c:f>
              <c:strCache>
                <c:ptCount val="1"/>
                <c:pt idx="0">
                  <c:v>x</c:v>
                </c:pt>
              </c:strCache>
            </c:strRef>
          </c:tx>
          <c:spPr>
            <a:noFill/>
            <a:ln>
              <a:noFill/>
            </a:ln>
            <a:effectLst/>
          </c:spPr>
          <c:invertIfNegative val="0"/>
          <c:cat>
            <c:strRef>
              <c:f>'Grafiki + dati'!$R$439:$R$475</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dati'!$AC$439:$AC$475</c:f>
              <c:numCache>
                <c:formatCode>0</c:formatCode>
                <c:ptCount val="37"/>
                <c:pt idx="0">
                  <c:v>10.9</c:v>
                </c:pt>
                <c:pt idx="1">
                  <c:v>20</c:v>
                </c:pt>
                <c:pt idx="2">
                  <c:v>9.8000000000000007</c:v>
                </c:pt>
                <c:pt idx="3">
                  <c:v>11.9</c:v>
                </c:pt>
                <c:pt idx="4">
                  <c:v>20</c:v>
                </c:pt>
                <c:pt idx="5">
                  <c:v>11.7</c:v>
                </c:pt>
                <c:pt idx="6">
                  <c:v>12.3</c:v>
                </c:pt>
                <c:pt idx="7">
                  <c:v>9.9</c:v>
                </c:pt>
                <c:pt idx="8">
                  <c:v>9.4</c:v>
                </c:pt>
                <c:pt idx="9">
                  <c:v>10.7</c:v>
                </c:pt>
                <c:pt idx="10">
                  <c:v>11.9</c:v>
                </c:pt>
                <c:pt idx="11">
                  <c:v>20</c:v>
                </c:pt>
                <c:pt idx="12">
                  <c:v>14.4</c:v>
                </c:pt>
                <c:pt idx="13">
                  <c:v>5</c:v>
                </c:pt>
                <c:pt idx="14">
                  <c:v>20</c:v>
                </c:pt>
                <c:pt idx="15">
                  <c:v>9.6999999999999993</c:v>
                </c:pt>
                <c:pt idx="16">
                  <c:v>11.8</c:v>
                </c:pt>
                <c:pt idx="17">
                  <c:v>20</c:v>
                </c:pt>
                <c:pt idx="18">
                  <c:v>13.3</c:v>
                </c:pt>
                <c:pt idx="19">
                  <c:v>7.3000000000000007</c:v>
                </c:pt>
                <c:pt idx="20">
                  <c:v>13.8</c:v>
                </c:pt>
                <c:pt idx="21">
                  <c:v>20</c:v>
                </c:pt>
                <c:pt idx="22">
                  <c:v>10.6</c:v>
                </c:pt>
                <c:pt idx="23">
                  <c:v>12.9</c:v>
                </c:pt>
                <c:pt idx="24">
                  <c:v>9.6999999999999993</c:v>
                </c:pt>
                <c:pt idx="25">
                  <c:v>9</c:v>
                </c:pt>
                <c:pt idx="26">
                  <c:v>10.199999999999999</c:v>
                </c:pt>
                <c:pt idx="27">
                  <c:v>20</c:v>
                </c:pt>
                <c:pt idx="28">
                  <c:v>11.7</c:v>
                </c:pt>
                <c:pt idx="29">
                  <c:v>12.3</c:v>
                </c:pt>
                <c:pt idx="30">
                  <c:v>11.4</c:v>
                </c:pt>
                <c:pt idx="31">
                  <c:v>8.6999999999999993</c:v>
                </c:pt>
                <c:pt idx="32">
                  <c:v>7.5</c:v>
                </c:pt>
                <c:pt idx="33">
                  <c:v>20</c:v>
                </c:pt>
                <c:pt idx="34">
                  <c:v>11.7</c:v>
                </c:pt>
                <c:pt idx="35">
                  <c:v>9.1</c:v>
                </c:pt>
                <c:pt idx="36">
                  <c:v>12.6</c:v>
                </c:pt>
              </c:numCache>
            </c:numRef>
          </c:val>
          <c:extLst>
            <c:ext xmlns:c16="http://schemas.microsoft.com/office/drawing/2014/chart" uri="{C3380CC4-5D6E-409C-BE32-E72D297353CC}">
              <c16:uniqueId val="{0000000A-3929-47F8-A247-DB3E83927584}"/>
            </c:ext>
          </c:extLst>
        </c:ser>
        <c:ser>
          <c:idx val="11"/>
          <c:order val="11"/>
          <c:tx>
            <c:strRef>
              <c:f>'Grafiki + dati'!$AD$438</c:f>
              <c:strCache>
                <c:ptCount val="1"/>
                <c:pt idx="0">
                  <c:v>Citu etnisko minoritāšu pārstāvji</c:v>
                </c:pt>
              </c:strCache>
            </c:strRef>
          </c:tx>
          <c:spPr>
            <a:solidFill>
              <a:srgbClr val="FFC00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dati'!$R$439:$R$475</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dati'!$AD$439:$AD$475</c:f>
              <c:numCache>
                <c:formatCode>General</c:formatCode>
                <c:ptCount val="37"/>
                <c:pt idx="0" formatCode="0">
                  <c:v>3.5</c:v>
                </c:pt>
                <c:pt idx="2" formatCode="0">
                  <c:v>3.7</c:v>
                </c:pt>
                <c:pt idx="3" formatCode="0">
                  <c:v>3.4</c:v>
                </c:pt>
                <c:pt idx="5" formatCode="0">
                  <c:v>6.3</c:v>
                </c:pt>
                <c:pt idx="6" formatCode="0">
                  <c:v>5.5</c:v>
                </c:pt>
                <c:pt idx="7" formatCode="0">
                  <c:v>2.2999999999999998</c:v>
                </c:pt>
                <c:pt idx="8" formatCode="0">
                  <c:v>2</c:v>
                </c:pt>
                <c:pt idx="9" formatCode="0">
                  <c:v>3.4</c:v>
                </c:pt>
                <c:pt idx="10" formatCode="0">
                  <c:v>3.4</c:v>
                </c:pt>
                <c:pt idx="12" formatCode="0">
                  <c:v>3.9</c:v>
                </c:pt>
                <c:pt idx="13" formatCode="0">
                  <c:v>3.1</c:v>
                </c:pt>
                <c:pt idx="15" formatCode="0">
                  <c:v>4.4000000000000004</c:v>
                </c:pt>
                <c:pt idx="16" formatCode="0">
                  <c:v>2.9</c:v>
                </c:pt>
                <c:pt idx="18" formatCode="0">
                  <c:v>1.3</c:v>
                </c:pt>
                <c:pt idx="19" formatCode="0">
                  <c:v>3.7</c:v>
                </c:pt>
                <c:pt idx="20" formatCode="0">
                  <c:v>4.5999999999999996</c:v>
                </c:pt>
                <c:pt idx="22" formatCode="0">
                  <c:v>4.8</c:v>
                </c:pt>
                <c:pt idx="23" formatCode="0">
                  <c:v>3.6</c:v>
                </c:pt>
                <c:pt idx="24" formatCode="0">
                  <c:v>1.4</c:v>
                </c:pt>
                <c:pt idx="25" formatCode="0">
                  <c:v>4</c:v>
                </c:pt>
                <c:pt idx="26" formatCode="0">
                  <c:v>2</c:v>
                </c:pt>
                <c:pt idx="28" formatCode="0">
                  <c:v>4</c:v>
                </c:pt>
                <c:pt idx="29" formatCode="0">
                  <c:v>3.6</c:v>
                </c:pt>
                <c:pt idx="30" formatCode="0">
                  <c:v>3.3</c:v>
                </c:pt>
                <c:pt idx="31" formatCode="0">
                  <c:v>1.5</c:v>
                </c:pt>
                <c:pt idx="32" formatCode="0">
                  <c:v>4.7</c:v>
                </c:pt>
                <c:pt idx="34" formatCode="0">
                  <c:v>4</c:v>
                </c:pt>
                <c:pt idx="35" formatCode="0">
                  <c:v>3.6</c:v>
                </c:pt>
                <c:pt idx="36" formatCode="0">
                  <c:v>2.8</c:v>
                </c:pt>
              </c:numCache>
            </c:numRef>
          </c:val>
          <c:extLst>
            <c:ext xmlns:c16="http://schemas.microsoft.com/office/drawing/2014/chart" uri="{C3380CC4-5D6E-409C-BE32-E72D297353CC}">
              <c16:uniqueId val="{0000000B-3929-47F8-A247-DB3E83927584}"/>
            </c:ext>
          </c:extLst>
        </c:ser>
        <c:ser>
          <c:idx val="12"/>
          <c:order val="12"/>
          <c:tx>
            <c:strRef>
              <c:f>'Grafiki + dati'!$AE$438</c:f>
              <c:strCache>
                <c:ptCount val="1"/>
                <c:pt idx="0">
                  <c:v>x</c:v>
                </c:pt>
              </c:strCache>
            </c:strRef>
          </c:tx>
          <c:spPr>
            <a:noFill/>
            <a:ln>
              <a:noFill/>
            </a:ln>
            <a:effectLst/>
          </c:spPr>
          <c:invertIfNegative val="0"/>
          <c:cat>
            <c:strRef>
              <c:f>'Grafiki + dati'!$R$439:$R$475</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dati'!$AE$439:$AE$475</c:f>
              <c:numCache>
                <c:formatCode>0</c:formatCode>
                <c:ptCount val="37"/>
                <c:pt idx="0">
                  <c:v>7.8</c:v>
                </c:pt>
                <c:pt idx="1">
                  <c:v>11.3</c:v>
                </c:pt>
                <c:pt idx="2">
                  <c:v>7.6</c:v>
                </c:pt>
                <c:pt idx="3">
                  <c:v>7.9</c:v>
                </c:pt>
                <c:pt idx="4">
                  <c:v>11.3</c:v>
                </c:pt>
                <c:pt idx="5">
                  <c:v>5</c:v>
                </c:pt>
                <c:pt idx="6">
                  <c:v>5.8</c:v>
                </c:pt>
                <c:pt idx="7">
                  <c:v>9</c:v>
                </c:pt>
                <c:pt idx="8">
                  <c:v>9.3000000000000007</c:v>
                </c:pt>
                <c:pt idx="9">
                  <c:v>7.9</c:v>
                </c:pt>
                <c:pt idx="10">
                  <c:v>7.9</c:v>
                </c:pt>
                <c:pt idx="11">
                  <c:v>11.3</c:v>
                </c:pt>
                <c:pt idx="12">
                  <c:v>7.4</c:v>
                </c:pt>
                <c:pt idx="13">
                  <c:v>8.1999999999999993</c:v>
                </c:pt>
                <c:pt idx="14">
                  <c:v>11.3</c:v>
                </c:pt>
                <c:pt idx="15">
                  <c:v>6.8999999999999995</c:v>
                </c:pt>
                <c:pt idx="16">
                  <c:v>8.4</c:v>
                </c:pt>
                <c:pt idx="17">
                  <c:v>11.3</c:v>
                </c:pt>
                <c:pt idx="18">
                  <c:v>10</c:v>
                </c:pt>
                <c:pt idx="19">
                  <c:v>7.6</c:v>
                </c:pt>
                <c:pt idx="20">
                  <c:v>6.7</c:v>
                </c:pt>
                <c:pt idx="21">
                  <c:v>11.3</c:v>
                </c:pt>
                <c:pt idx="22">
                  <c:v>6.5</c:v>
                </c:pt>
                <c:pt idx="23">
                  <c:v>7.6999999999999993</c:v>
                </c:pt>
                <c:pt idx="24">
                  <c:v>9.9</c:v>
                </c:pt>
                <c:pt idx="25">
                  <c:v>7.3</c:v>
                </c:pt>
                <c:pt idx="26">
                  <c:v>9.3000000000000007</c:v>
                </c:pt>
                <c:pt idx="27">
                  <c:v>11.3</c:v>
                </c:pt>
                <c:pt idx="28">
                  <c:v>7.3</c:v>
                </c:pt>
                <c:pt idx="29">
                  <c:v>7.6999999999999993</c:v>
                </c:pt>
                <c:pt idx="30">
                  <c:v>8</c:v>
                </c:pt>
                <c:pt idx="31">
                  <c:v>9.8000000000000007</c:v>
                </c:pt>
                <c:pt idx="32">
                  <c:v>6.6</c:v>
                </c:pt>
                <c:pt idx="33">
                  <c:v>11.3</c:v>
                </c:pt>
                <c:pt idx="34">
                  <c:v>7.3</c:v>
                </c:pt>
                <c:pt idx="35">
                  <c:v>7.6999999999999993</c:v>
                </c:pt>
                <c:pt idx="36">
                  <c:v>8.5</c:v>
                </c:pt>
              </c:numCache>
            </c:numRef>
          </c:val>
          <c:extLst>
            <c:ext xmlns:c16="http://schemas.microsoft.com/office/drawing/2014/chart" uri="{C3380CC4-5D6E-409C-BE32-E72D297353CC}">
              <c16:uniqueId val="{0000000C-3929-47F8-A247-DB3E83927584}"/>
            </c:ext>
          </c:extLst>
        </c:ser>
        <c:ser>
          <c:idx val="13"/>
          <c:order val="13"/>
          <c:tx>
            <c:strRef>
              <c:f>'Grafiki + dati'!$AF$438</c:f>
              <c:strCache>
                <c:ptCount val="1"/>
                <c:pt idx="0">
                  <c:v>Cilvēki, kas audzina mazu/-s bērnu/-s (līdz 2 gadu vecumam)</c:v>
                </c:pt>
              </c:strCache>
            </c:strRef>
          </c:tx>
          <c:spPr>
            <a:solidFill>
              <a:srgbClr val="F4B18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dati'!$R$439:$R$475</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dati'!$AF$439:$AF$475</c:f>
              <c:numCache>
                <c:formatCode>General</c:formatCode>
                <c:ptCount val="37"/>
                <c:pt idx="0" formatCode="0">
                  <c:v>2.1</c:v>
                </c:pt>
                <c:pt idx="2" formatCode="0">
                  <c:v>2.4</c:v>
                </c:pt>
                <c:pt idx="3" formatCode="0">
                  <c:v>1.7</c:v>
                </c:pt>
                <c:pt idx="5" formatCode="0">
                  <c:v>6.3</c:v>
                </c:pt>
                <c:pt idx="6" formatCode="0">
                  <c:v>3.1</c:v>
                </c:pt>
                <c:pt idx="7" formatCode="0">
                  <c:v>0.9</c:v>
                </c:pt>
                <c:pt idx="8" formatCode="0">
                  <c:v>0.9</c:v>
                </c:pt>
                <c:pt idx="9" formatCode="0">
                  <c:v>1.7</c:v>
                </c:pt>
                <c:pt idx="10" formatCode="0">
                  <c:v>1.8</c:v>
                </c:pt>
                <c:pt idx="12" formatCode="0">
                  <c:v>1.8</c:v>
                </c:pt>
                <c:pt idx="13" formatCode="0">
                  <c:v>2.6</c:v>
                </c:pt>
                <c:pt idx="15" formatCode="0">
                  <c:v>2.8</c:v>
                </c:pt>
                <c:pt idx="16" formatCode="0">
                  <c:v>1.4</c:v>
                </c:pt>
                <c:pt idx="18" formatCode="0">
                  <c:v>2</c:v>
                </c:pt>
                <c:pt idx="19" formatCode="0">
                  <c:v>2.4</c:v>
                </c:pt>
                <c:pt idx="20" formatCode="0">
                  <c:v>1.7</c:v>
                </c:pt>
                <c:pt idx="22" formatCode="0">
                  <c:v>1.5</c:v>
                </c:pt>
                <c:pt idx="23" formatCode="0">
                  <c:v>2</c:v>
                </c:pt>
                <c:pt idx="24" formatCode="0">
                  <c:v>0.6</c:v>
                </c:pt>
                <c:pt idx="25" formatCode="0">
                  <c:v>2.5</c:v>
                </c:pt>
                <c:pt idx="26" formatCode="0">
                  <c:v>3.2</c:v>
                </c:pt>
                <c:pt idx="28" formatCode="0">
                  <c:v>3.3</c:v>
                </c:pt>
                <c:pt idx="29" formatCode="0">
                  <c:v>2.2999999999999998</c:v>
                </c:pt>
                <c:pt idx="30" formatCode="0">
                  <c:v>0.8</c:v>
                </c:pt>
                <c:pt idx="31" formatCode="0">
                  <c:v>0.7</c:v>
                </c:pt>
                <c:pt idx="32" formatCode="0">
                  <c:v>0.8</c:v>
                </c:pt>
                <c:pt idx="34" formatCode="0">
                  <c:v>3.3</c:v>
                </c:pt>
                <c:pt idx="35" formatCode="0">
                  <c:v>1.8</c:v>
                </c:pt>
                <c:pt idx="36" formatCode="0">
                  <c:v>0.8</c:v>
                </c:pt>
              </c:numCache>
            </c:numRef>
          </c:val>
          <c:extLst>
            <c:ext xmlns:c16="http://schemas.microsoft.com/office/drawing/2014/chart" uri="{C3380CC4-5D6E-409C-BE32-E72D297353CC}">
              <c16:uniqueId val="{0000000D-3929-47F8-A247-DB3E83927584}"/>
            </c:ext>
          </c:extLst>
        </c:ser>
        <c:dLbls>
          <c:showLegendKey val="0"/>
          <c:showVal val="0"/>
          <c:showCatName val="0"/>
          <c:showSerName val="0"/>
          <c:showPercent val="0"/>
          <c:showBubbleSize val="0"/>
        </c:dLbls>
        <c:gapWidth val="40"/>
        <c:overlap val="100"/>
        <c:axId val="597152088"/>
        <c:axId val="597139624"/>
      </c:barChart>
      <c:catAx>
        <c:axId val="597152088"/>
        <c:scaling>
          <c:orientation val="maxMin"/>
        </c:scaling>
        <c:delete val="0"/>
        <c:axPos val="l"/>
        <c:numFmt formatCode="General" sourceLinked="1"/>
        <c:majorTickMark val="none"/>
        <c:minorTickMark val="none"/>
        <c:tickLblPos val="nextTo"/>
        <c:spPr>
          <a:noFill/>
          <a:ln w="6350" cap="flat" cmpd="sng" algn="ctr">
            <a:solidFill>
              <a:schemeClr val="bg2">
                <a:lumMod val="50000"/>
              </a:schemeClr>
            </a:solidFill>
            <a:round/>
          </a:ln>
          <a:effectLst/>
        </c:spPr>
        <c:txPr>
          <a:bodyPr rot="0" spcFirstLastPara="1" vertOverflow="ellipsis" wrap="square" anchor="ctr" anchorCtr="0"/>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97139624"/>
        <c:crosses val="autoZero"/>
        <c:auto val="1"/>
        <c:lblAlgn val="ctr"/>
        <c:lblOffset val="100"/>
        <c:noMultiLvlLbl val="0"/>
      </c:catAx>
      <c:valAx>
        <c:axId val="597139624"/>
        <c:scaling>
          <c:orientation val="minMax"/>
          <c:max val="165"/>
          <c:min val="0"/>
        </c:scaling>
        <c:delete val="1"/>
        <c:axPos val="b"/>
        <c:numFmt formatCode="0" sourceLinked="1"/>
        <c:majorTickMark val="out"/>
        <c:minorTickMark val="none"/>
        <c:tickLblPos val="nextTo"/>
        <c:crossAx val="597152088"/>
        <c:crosses val="max"/>
        <c:crossBetween val="between"/>
        <c:majorUnit val="20"/>
      </c:valAx>
      <c:spPr>
        <a:noFill/>
        <a:ln>
          <a:noFill/>
        </a:ln>
        <a:effectLst/>
      </c:spPr>
    </c:plotArea>
    <c:legend>
      <c:legendPos val="b"/>
      <c:legendEntry>
        <c:idx val="0"/>
        <c:delete val="1"/>
      </c:legendEntry>
      <c:legendEntry>
        <c:idx val="2"/>
        <c:delete val="1"/>
      </c:legendEntry>
      <c:legendEntry>
        <c:idx val="4"/>
        <c:delete val="1"/>
      </c:legendEntry>
      <c:legendEntry>
        <c:idx val="6"/>
        <c:delete val="1"/>
      </c:legendEntry>
      <c:legendEntry>
        <c:idx val="8"/>
        <c:delete val="1"/>
      </c:legendEntry>
      <c:legendEntry>
        <c:idx val="10"/>
        <c:delete val="1"/>
      </c:legendEntry>
      <c:legendEntry>
        <c:idx val="12"/>
        <c:delete val="1"/>
      </c:legendEntry>
      <c:layout>
        <c:manualLayout>
          <c:xMode val="edge"/>
          <c:yMode val="edge"/>
          <c:x val="0.26119533391659377"/>
          <c:y val="4.1525380595444271E-2"/>
          <c:w val="0.69436022163896183"/>
          <c:h val="0.13457388426609271"/>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legend>
    <c:plotVisOnly val="1"/>
    <c:dispBlanksAs val="gap"/>
    <c:showDLblsOverMax val="0"/>
  </c:chart>
  <c:spPr>
    <a:noFill/>
    <a:ln w="6350"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3717472815898011"/>
          <c:y val="0.20800332655235609"/>
          <c:w val="0.75515841769778769"/>
          <c:h val="0.74039886582361025"/>
        </c:manualLayout>
      </c:layout>
      <c:barChart>
        <c:barDir val="bar"/>
        <c:grouping val="stacked"/>
        <c:varyColors val="0"/>
        <c:ser>
          <c:idx val="3"/>
          <c:order val="0"/>
          <c:tx>
            <c:strRef>
              <c:f>'Grafiki + dati'!$S$479</c:f>
              <c:strCache>
                <c:ptCount val="1"/>
                <c:pt idx="0">
                  <c:v>x</c:v>
                </c:pt>
              </c:strCache>
            </c:strRef>
          </c:tx>
          <c:spPr>
            <a:noFill/>
            <a:ln>
              <a:noFill/>
            </a:ln>
            <a:effectLst/>
          </c:spPr>
          <c:invertIfNegative val="0"/>
          <c:cat>
            <c:strRef>
              <c:f>'Grafiki + dati'!$R$480:$R$516</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dati'!$S$480:$S$516</c:f>
              <c:numCache>
                <c:formatCode>General</c:formatCode>
                <c:ptCount val="37"/>
                <c:pt idx="0" formatCode="0">
                  <c:v>5</c:v>
                </c:pt>
                <c:pt idx="2" formatCode="0">
                  <c:v>5</c:v>
                </c:pt>
                <c:pt idx="3" formatCode="0">
                  <c:v>5</c:v>
                </c:pt>
                <c:pt idx="5" formatCode="0">
                  <c:v>5</c:v>
                </c:pt>
                <c:pt idx="6" formatCode="0">
                  <c:v>5</c:v>
                </c:pt>
                <c:pt idx="7" formatCode="0">
                  <c:v>5</c:v>
                </c:pt>
                <c:pt idx="8" formatCode="0">
                  <c:v>5</c:v>
                </c:pt>
                <c:pt idx="9" formatCode="0">
                  <c:v>5</c:v>
                </c:pt>
                <c:pt idx="10" formatCode="0">
                  <c:v>5</c:v>
                </c:pt>
                <c:pt idx="12" formatCode="0">
                  <c:v>5</c:v>
                </c:pt>
                <c:pt idx="13" formatCode="0">
                  <c:v>5</c:v>
                </c:pt>
                <c:pt idx="15" formatCode="0">
                  <c:v>5</c:v>
                </c:pt>
                <c:pt idx="16" formatCode="0">
                  <c:v>5</c:v>
                </c:pt>
                <c:pt idx="18" formatCode="0">
                  <c:v>5</c:v>
                </c:pt>
                <c:pt idx="19" formatCode="0">
                  <c:v>5</c:v>
                </c:pt>
                <c:pt idx="20" formatCode="0">
                  <c:v>5</c:v>
                </c:pt>
                <c:pt idx="22" formatCode="0">
                  <c:v>5</c:v>
                </c:pt>
                <c:pt idx="23" formatCode="0">
                  <c:v>5</c:v>
                </c:pt>
                <c:pt idx="24" formatCode="0">
                  <c:v>5</c:v>
                </c:pt>
                <c:pt idx="25" formatCode="0">
                  <c:v>5</c:v>
                </c:pt>
                <c:pt idx="26" formatCode="0">
                  <c:v>5</c:v>
                </c:pt>
                <c:pt idx="28" formatCode="0">
                  <c:v>5</c:v>
                </c:pt>
                <c:pt idx="29" formatCode="0">
                  <c:v>5</c:v>
                </c:pt>
                <c:pt idx="30" formatCode="0">
                  <c:v>5</c:v>
                </c:pt>
                <c:pt idx="31" formatCode="0">
                  <c:v>5</c:v>
                </c:pt>
                <c:pt idx="32" formatCode="0">
                  <c:v>5</c:v>
                </c:pt>
                <c:pt idx="34" formatCode="0">
                  <c:v>5</c:v>
                </c:pt>
                <c:pt idx="35" formatCode="0">
                  <c:v>5</c:v>
                </c:pt>
                <c:pt idx="36" formatCode="0">
                  <c:v>5</c:v>
                </c:pt>
              </c:numCache>
            </c:numRef>
          </c:val>
          <c:extLst>
            <c:ext xmlns:c16="http://schemas.microsoft.com/office/drawing/2014/chart" uri="{C3380CC4-5D6E-409C-BE32-E72D297353CC}">
              <c16:uniqueId val="{00000000-E06C-4DFF-9300-8C4656B56FF7}"/>
            </c:ext>
          </c:extLst>
        </c:ser>
        <c:ser>
          <c:idx val="0"/>
          <c:order val="1"/>
          <c:tx>
            <c:strRef>
              <c:f>'Grafiki + dati'!$T$479</c:f>
              <c:strCache>
                <c:ptCount val="1"/>
                <c:pt idx="0">
                  <c:v>Cilvēki, kas cietuši no vardarbības (t.sk. seksuālas, psiholoģiskas u.c. vardarbības ģimenē vai ārpus tās)</c:v>
                </c:pt>
              </c:strCache>
            </c:strRef>
          </c:tx>
          <c:spPr>
            <a:solidFill>
              <a:srgbClr val="548235"/>
            </a:solidFill>
            <a:ln>
              <a:noFill/>
            </a:ln>
            <a:effectLst/>
          </c:spPr>
          <c:invertIfNegative val="0"/>
          <c:dLbls>
            <c:dLbl>
              <c:idx val="0"/>
              <c:layout>
                <c:manualLayout>
                  <c:x val="1.0360359887903004E-2"/>
                  <c:y val="1.5640909741515678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06C-4DFF-9300-8C4656B56FF7}"/>
                </c:ext>
              </c:extLst>
            </c:dLbl>
            <c:dLbl>
              <c:idx val="2"/>
              <c:layout>
                <c:manualLayout>
                  <c:x val="8.8803084753454314E-3"/>
                  <c:y val="3.6416830816012794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06C-4DFF-9300-8C4656B56FF7}"/>
                </c:ext>
              </c:extLst>
            </c:dLbl>
            <c:dLbl>
              <c:idx val="3"/>
              <c:layout>
                <c:manualLayout>
                  <c:x val="7.4002570627878595E-3"/>
                  <c:y val="3.6416830816012794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06C-4DFF-9300-8C4656B56FF7}"/>
                </c:ext>
              </c:extLst>
            </c:dLbl>
            <c:dLbl>
              <c:idx val="6"/>
              <c:layout>
                <c:manualLayout>
                  <c:x val="7.4002570627878595E-3"/>
                  <c:y val="3.6416830816012794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06C-4DFF-9300-8C4656B56FF7}"/>
                </c:ext>
              </c:extLst>
            </c:dLbl>
            <c:dLbl>
              <c:idx val="7"/>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05-E06C-4DFF-9300-8C4656B56FF7}"/>
                </c:ext>
              </c:extLst>
            </c:dLbl>
            <c:dLbl>
              <c:idx val="8"/>
              <c:layout>
                <c:manualLayout>
                  <c:x val="7.400257062787859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06C-4DFF-9300-8C4656B56FF7}"/>
                </c:ext>
              </c:extLst>
            </c:dLbl>
            <c:dLbl>
              <c:idx val="9"/>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07-E06C-4DFF-9300-8C4656B56FF7}"/>
                </c:ext>
              </c:extLst>
            </c:dLbl>
            <c:dLbl>
              <c:idx val="12"/>
              <c:layout>
                <c:manualLayout>
                  <c:x val="8.8803084753454314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06C-4DFF-9300-8C4656B56FF7}"/>
                </c:ext>
              </c:extLst>
            </c:dLbl>
            <c:dLbl>
              <c:idx val="13"/>
              <c:layout>
                <c:manualLayout>
                  <c:x val="7.400257062787859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06C-4DFF-9300-8C4656B56FF7}"/>
                </c:ext>
              </c:extLst>
            </c:dLbl>
            <c:dLbl>
              <c:idx val="15"/>
              <c:layout>
                <c:manualLayout>
                  <c:x val="8.8803084753454314E-3"/>
                  <c:y val="1.5640909737873995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E06C-4DFF-9300-8C4656B56FF7}"/>
                </c:ext>
              </c:extLst>
            </c:dLbl>
            <c:dLbl>
              <c:idx val="16"/>
              <c:layout>
                <c:manualLayout>
                  <c:x val="7.4002570627878595E-3"/>
                  <c:y val="7.2833661632025589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E06C-4DFF-9300-8C4656B56FF7}"/>
                </c:ext>
              </c:extLst>
            </c:dLbl>
            <c:dLbl>
              <c:idx val="18"/>
              <c:layout>
                <c:manualLayout>
                  <c:x val="1.0360359887903004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06C-4DFF-9300-8C4656B56FF7}"/>
                </c:ext>
              </c:extLst>
            </c:dLbl>
            <c:dLbl>
              <c:idx val="19"/>
              <c:layout>
                <c:manualLayout>
                  <c:x val="1.0360359887903004E-2"/>
                  <c:y val="7.2833661632025589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E06C-4DFF-9300-8C4656B56FF7}"/>
                </c:ext>
              </c:extLst>
            </c:dLbl>
            <c:dLbl>
              <c:idx val="20"/>
              <c:layout>
                <c:manualLayout>
                  <c:x val="7.4002570627878057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E06C-4DFF-9300-8C4656B56FF7}"/>
                </c:ext>
              </c:extLst>
            </c:dLbl>
            <c:dLbl>
              <c:idx val="22"/>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0F-E06C-4DFF-9300-8C4656B56FF7}"/>
                </c:ext>
              </c:extLst>
            </c:dLbl>
            <c:dLbl>
              <c:idx val="24"/>
              <c:layout>
                <c:manualLayout>
                  <c:x val="8.8803084753453776E-3"/>
                  <c:y val="1.5640909752440727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E06C-4DFF-9300-8C4656B56FF7}"/>
                </c:ext>
              </c:extLst>
            </c:dLbl>
            <c:dLbl>
              <c:idx val="25"/>
              <c:layout>
                <c:manualLayout>
                  <c:x val="8.8803084753454314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E06C-4DFF-9300-8C4656B56FF7}"/>
                </c:ext>
              </c:extLst>
            </c:dLbl>
            <c:dLbl>
              <c:idx val="26"/>
              <c:layout>
                <c:manualLayout>
                  <c:x val="7.4002570627878057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E06C-4DFF-9300-8C4656B56FF7}"/>
                </c:ext>
              </c:extLst>
            </c:dLbl>
            <c:dLbl>
              <c:idx val="28"/>
              <c:layout>
                <c:manualLayout>
                  <c:x val="1.4800514125575719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E06C-4DFF-9300-8C4656B56FF7}"/>
                </c:ext>
              </c:extLst>
            </c:dLbl>
            <c:dLbl>
              <c:idx val="29"/>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14-E06C-4DFF-9300-8C4656B56FF7}"/>
                </c:ext>
              </c:extLst>
            </c:dLbl>
            <c:dLbl>
              <c:idx val="31"/>
              <c:layout>
                <c:manualLayout>
                  <c:x val="7.4002570627878057E-3"/>
                  <c:y val="1.5640909737873995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E06C-4DFF-9300-8C4656B56FF7}"/>
                </c:ext>
              </c:extLst>
            </c:dLbl>
            <c:dLbl>
              <c:idx val="32"/>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16-E06C-4DFF-9300-8C4656B56FF7}"/>
                </c:ext>
              </c:extLst>
            </c:dLbl>
            <c:dLbl>
              <c:idx val="35"/>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17-E06C-4DFF-9300-8C4656B56FF7}"/>
                </c:ext>
              </c:extLst>
            </c:dLbl>
            <c:dLbl>
              <c:idx val="36"/>
              <c:layout>
                <c:manualLayout>
                  <c:x val="5.9202056502302876E-3"/>
                  <c:y val="1.4566732326405118E-1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E06C-4DFF-9300-8C4656B56FF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dati'!$R$480:$R$516</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dati'!$T$480:$T$516</c:f>
              <c:numCache>
                <c:formatCode>General</c:formatCode>
                <c:ptCount val="37"/>
                <c:pt idx="0" formatCode="0">
                  <c:v>0.9</c:v>
                </c:pt>
                <c:pt idx="2" formatCode="0">
                  <c:v>1</c:v>
                </c:pt>
                <c:pt idx="3" formatCode="0">
                  <c:v>0.8</c:v>
                </c:pt>
                <c:pt idx="5" formatCode="0">
                  <c:v>0</c:v>
                </c:pt>
                <c:pt idx="6" formatCode="0">
                  <c:v>0.5</c:v>
                </c:pt>
                <c:pt idx="7" formatCode="0">
                  <c:v>1.5</c:v>
                </c:pt>
                <c:pt idx="8" formatCode="0">
                  <c:v>1</c:v>
                </c:pt>
                <c:pt idx="9" formatCode="0">
                  <c:v>1.7</c:v>
                </c:pt>
                <c:pt idx="10" formatCode="0">
                  <c:v>0</c:v>
                </c:pt>
                <c:pt idx="12" formatCode="0">
                  <c:v>1</c:v>
                </c:pt>
                <c:pt idx="13" formatCode="0">
                  <c:v>0.8</c:v>
                </c:pt>
                <c:pt idx="15" formatCode="0">
                  <c:v>0.9</c:v>
                </c:pt>
                <c:pt idx="16" formatCode="0">
                  <c:v>0.9</c:v>
                </c:pt>
                <c:pt idx="18" formatCode="0">
                  <c:v>1.1000000000000001</c:v>
                </c:pt>
                <c:pt idx="19" formatCode="0">
                  <c:v>0.9</c:v>
                </c:pt>
                <c:pt idx="20" formatCode="0">
                  <c:v>0.7</c:v>
                </c:pt>
                <c:pt idx="22" formatCode="0">
                  <c:v>2.6</c:v>
                </c:pt>
                <c:pt idx="23" formatCode="0">
                  <c:v>0</c:v>
                </c:pt>
                <c:pt idx="24" formatCode="0">
                  <c:v>0.7</c:v>
                </c:pt>
                <c:pt idx="25" formatCode="0">
                  <c:v>1.3</c:v>
                </c:pt>
                <c:pt idx="26" formatCode="0">
                  <c:v>0.7</c:v>
                </c:pt>
                <c:pt idx="28" formatCode="0.0">
                  <c:v>0.3</c:v>
                </c:pt>
                <c:pt idx="29" formatCode="0">
                  <c:v>1.8</c:v>
                </c:pt>
                <c:pt idx="30" formatCode="0">
                  <c:v>0</c:v>
                </c:pt>
                <c:pt idx="31" formatCode="0">
                  <c:v>0.7</c:v>
                </c:pt>
                <c:pt idx="32" formatCode="0">
                  <c:v>1.5</c:v>
                </c:pt>
                <c:pt idx="34" formatCode="0.0">
                  <c:v>0.3</c:v>
                </c:pt>
                <c:pt idx="35" formatCode="0">
                  <c:v>1.5</c:v>
                </c:pt>
                <c:pt idx="36" formatCode="0">
                  <c:v>0.8</c:v>
                </c:pt>
              </c:numCache>
            </c:numRef>
          </c:val>
          <c:extLst>
            <c:ext xmlns:c16="http://schemas.microsoft.com/office/drawing/2014/chart" uri="{C3380CC4-5D6E-409C-BE32-E72D297353CC}">
              <c16:uniqueId val="{00000019-E06C-4DFF-9300-8C4656B56FF7}"/>
            </c:ext>
          </c:extLst>
        </c:ser>
        <c:ser>
          <c:idx val="2"/>
          <c:order val="2"/>
          <c:tx>
            <c:strRef>
              <c:f>'Grafiki + dati'!$U$479</c:f>
              <c:strCache>
                <c:ptCount val="1"/>
                <c:pt idx="0">
                  <c:v>x</c:v>
                </c:pt>
              </c:strCache>
            </c:strRef>
          </c:tx>
          <c:spPr>
            <a:noFill/>
            <a:ln>
              <a:noFill/>
            </a:ln>
            <a:effectLst/>
          </c:spPr>
          <c:invertIfNegative val="0"/>
          <c:cat>
            <c:strRef>
              <c:f>'Grafiki + dati'!$R$480:$R$516</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dati'!$U$480:$U$516</c:f>
              <c:numCache>
                <c:formatCode>0</c:formatCode>
                <c:ptCount val="37"/>
                <c:pt idx="0">
                  <c:v>6.7</c:v>
                </c:pt>
                <c:pt idx="1">
                  <c:v>7.6</c:v>
                </c:pt>
                <c:pt idx="2">
                  <c:v>6.6</c:v>
                </c:pt>
                <c:pt idx="3">
                  <c:v>6.8</c:v>
                </c:pt>
                <c:pt idx="4">
                  <c:v>7.6</c:v>
                </c:pt>
                <c:pt idx="5">
                  <c:v>7.6</c:v>
                </c:pt>
                <c:pt idx="6">
                  <c:v>7.1</c:v>
                </c:pt>
                <c:pt idx="7">
                  <c:v>6.1</c:v>
                </c:pt>
                <c:pt idx="8">
                  <c:v>6.6</c:v>
                </c:pt>
                <c:pt idx="9">
                  <c:v>5.9</c:v>
                </c:pt>
                <c:pt idx="10">
                  <c:v>7.6</c:v>
                </c:pt>
                <c:pt idx="11">
                  <c:v>7.6</c:v>
                </c:pt>
                <c:pt idx="12">
                  <c:v>6.6</c:v>
                </c:pt>
                <c:pt idx="13">
                  <c:v>6.8</c:v>
                </c:pt>
                <c:pt idx="14">
                  <c:v>7.6</c:v>
                </c:pt>
                <c:pt idx="15">
                  <c:v>6.7</c:v>
                </c:pt>
                <c:pt idx="16">
                  <c:v>6.7</c:v>
                </c:pt>
                <c:pt idx="17">
                  <c:v>7.6</c:v>
                </c:pt>
                <c:pt idx="18">
                  <c:v>6.5</c:v>
                </c:pt>
                <c:pt idx="19">
                  <c:v>6.7</c:v>
                </c:pt>
                <c:pt idx="20">
                  <c:v>6.9</c:v>
                </c:pt>
                <c:pt idx="21">
                  <c:v>7.6</c:v>
                </c:pt>
                <c:pt idx="22">
                  <c:v>5</c:v>
                </c:pt>
                <c:pt idx="23">
                  <c:v>7.6</c:v>
                </c:pt>
                <c:pt idx="24">
                  <c:v>6.9</c:v>
                </c:pt>
                <c:pt idx="25">
                  <c:v>6.3</c:v>
                </c:pt>
                <c:pt idx="26">
                  <c:v>6.9</c:v>
                </c:pt>
                <c:pt idx="27">
                  <c:v>7.6</c:v>
                </c:pt>
                <c:pt idx="28">
                  <c:v>7.3000000000000007</c:v>
                </c:pt>
                <c:pt idx="29">
                  <c:v>5.8</c:v>
                </c:pt>
                <c:pt idx="30">
                  <c:v>7.6</c:v>
                </c:pt>
                <c:pt idx="31">
                  <c:v>6.9</c:v>
                </c:pt>
                <c:pt idx="32">
                  <c:v>6.1</c:v>
                </c:pt>
                <c:pt idx="33">
                  <c:v>7.6</c:v>
                </c:pt>
                <c:pt idx="34">
                  <c:v>7.3000000000000007</c:v>
                </c:pt>
                <c:pt idx="35">
                  <c:v>6.1</c:v>
                </c:pt>
                <c:pt idx="36">
                  <c:v>6.8</c:v>
                </c:pt>
              </c:numCache>
            </c:numRef>
          </c:val>
          <c:extLst>
            <c:ext xmlns:c16="http://schemas.microsoft.com/office/drawing/2014/chart" uri="{C3380CC4-5D6E-409C-BE32-E72D297353CC}">
              <c16:uniqueId val="{0000001A-E06C-4DFF-9300-8C4656B56FF7}"/>
            </c:ext>
          </c:extLst>
        </c:ser>
        <c:ser>
          <c:idx val="1"/>
          <c:order val="3"/>
          <c:tx>
            <c:strRef>
              <c:f>'Grafiki + dati'!$V$479</c:f>
              <c:strCache>
                <c:ptCount val="1"/>
                <c:pt idx="0">
                  <c:v>Cilvēki ar funkcionāliem traucējumiem (piem., kustību, redzes, dzirdes traucējumi)</c:v>
                </c:pt>
              </c:strCache>
            </c:strRef>
          </c:tx>
          <c:spPr>
            <a:solidFill>
              <a:srgbClr val="7030A0"/>
            </a:solidFill>
            <a:ln>
              <a:noFill/>
            </a:ln>
            <a:effectLst/>
          </c:spPr>
          <c:invertIfNegative val="0"/>
          <c:dLbls>
            <c:dLbl>
              <c:idx val="0"/>
              <c:layout>
                <c:manualLayout>
                  <c:x val="7.400257062787859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E06C-4DFF-9300-8C4656B56FF7}"/>
                </c:ext>
              </c:extLst>
            </c:dLbl>
            <c:dLbl>
              <c:idx val="2"/>
              <c:layout>
                <c:manualLayout>
                  <c:x val="8.8803084753453776E-3"/>
                  <c:y val="3.6416830816012794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C-E06C-4DFF-9300-8C4656B56FF7}"/>
                </c:ext>
              </c:extLst>
            </c:dLbl>
            <c:dLbl>
              <c:idx val="3"/>
              <c:layout>
                <c:manualLayout>
                  <c:x val="7.4002570627878595E-3"/>
                  <c:y val="3.6416830816012794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E06C-4DFF-9300-8C4656B56FF7}"/>
                </c:ext>
              </c:extLst>
            </c:dLbl>
            <c:dLbl>
              <c:idx val="6"/>
              <c:layout>
                <c:manualLayout>
                  <c:x val="7.4002570627878595E-3"/>
                  <c:y val="3.6416830816012794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E06C-4DFF-9300-8C4656B56FF7}"/>
                </c:ext>
              </c:extLst>
            </c:dLbl>
            <c:dLbl>
              <c:idx val="7"/>
              <c:layout>
                <c:manualLayout>
                  <c:x val="7.4002570627878057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E06C-4DFF-9300-8C4656B56FF7}"/>
                </c:ext>
              </c:extLst>
            </c:dLbl>
            <c:dLbl>
              <c:idx val="8"/>
              <c:layout>
                <c:manualLayout>
                  <c:x val="7.400257062787859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E06C-4DFF-9300-8C4656B56FF7}"/>
                </c:ext>
              </c:extLst>
            </c:dLbl>
            <c:dLbl>
              <c:idx val="9"/>
              <c:layout>
                <c:manualLayout>
                  <c:x val="7.4002570627878057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E06C-4DFF-9300-8C4656B56FF7}"/>
                </c:ext>
              </c:extLst>
            </c:dLbl>
            <c:dLbl>
              <c:idx val="10"/>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22-E06C-4DFF-9300-8C4656B56FF7}"/>
                </c:ext>
              </c:extLst>
            </c:dLbl>
            <c:dLbl>
              <c:idx val="12"/>
              <c:layout>
                <c:manualLayout>
                  <c:x val="8.8803084753453776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3-E06C-4DFF-9300-8C4656B56FF7}"/>
                </c:ext>
              </c:extLst>
            </c:dLbl>
            <c:dLbl>
              <c:idx val="13"/>
              <c:layout>
                <c:manualLayout>
                  <c:x val="7.400257062787859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4-E06C-4DFF-9300-8C4656B56FF7}"/>
                </c:ext>
              </c:extLst>
            </c:dLbl>
            <c:dLbl>
              <c:idx val="15"/>
              <c:layout>
                <c:manualLayout>
                  <c:x val="1.0360359887902949E-2"/>
                  <c:y val="7.2833661632025589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5-E06C-4DFF-9300-8C4656B56FF7}"/>
                </c:ext>
              </c:extLst>
            </c:dLbl>
            <c:dLbl>
              <c:idx val="16"/>
              <c:layout>
                <c:manualLayout>
                  <c:x val="1.0360359887903004E-2"/>
                  <c:y val="7.2833661632025589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6-E06C-4DFF-9300-8C4656B56FF7}"/>
                </c:ext>
              </c:extLst>
            </c:dLbl>
            <c:dLbl>
              <c:idx val="18"/>
              <c:layout>
                <c:manualLayout>
                  <c:x val="1.0360359887903004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7-E06C-4DFF-9300-8C4656B56FF7}"/>
                </c:ext>
              </c:extLst>
            </c:dLbl>
            <c:dLbl>
              <c:idx val="19"/>
              <c:layout>
                <c:manualLayout>
                  <c:x val="8.8803084753454314E-3"/>
                  <c:y val="7.2833661632025589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8-E06C-4DFF-9300-8C4656B56FF7}"/>
                </c:ext>
              </c:extLst>
            </c:dLbl>
            <c:dLbl>
              <c:idx val="20"/>
              <c:layout>
                <c:manualLayout>
                  <c:x val="8.8803084753454314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9-E06C-4DFF-9300-8C4656B56FF7}"/>
                </c:ext>
              </c:extLst>
            </c:dLbl>
            <c:dLbl>
              <c:idx val="22"/>
              <c:layout>
                <c:manualLayout>
                  <c:x val="1.0360359887903004E-2"/>
                  <c:y val="7.2833661632025589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A-E06C-4DFF-9300-8C4656B56FF7}"/>
                </c:ext>
              </c:extLst>
            </c:dLbl>
            <c:dLbl>
              <c:idx val="24"/>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2B-E06C-4DFF-9300-8C4656B56FF7}"/>
                </c:ext>
              </c:extLst>
            </c:dLbl>
            <c:dLbl>
              <c:idx val="25"/>
              <c:layout>
                <c:manualLayout>
                  <c:x val="1.0360359887903004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C-E06C-4DFF-9300-8C4656B56FF7}"/>
                </c:ext>
              </c:extLst>
            </c:dLbl>
            <c:dLbl>
              <c:idx val="26"/>
              <c:layout>
                <c:manualLayout>
                  <c:x val="7.4002570627878057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D-E06C-4DFF-9300-8C4656B56FF7}"/>
                </c:ext>
              </c:extLst>
            </c:dLbl>
            <c:dLbl>
              <c:idx val="28"/>
              <c:layout>
                <c:manualLayout>
                  <c:x val="7.400257062787859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E-E06C-4DFF-9300-8C4656B56FF7}"/>
                </c:ext>
              </c:extLst>
            </c:dLbl>
            <c:dLbl>
              <c:idx val="29"/>
              <c:layout>
                <c:manualLayout>
                  <c:x val="7.400257062787859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F-E06C-4DFF-9300-8C4656B56FF7}"/>
                </c:ext>
              </c:extLst>
            </c:dLbl>
            <c:dLbl>
              <c:idx val="30"/>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30-E06C-4DFF-9300-8C4656B56FF7}"/>
                </c:ext>
              </c:extLst>
            </c:dLbl>
            <c:dLbl>
              <c:idx val="31"/>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31-E06C-4DFF-9300-8C4656B56FF7}"/>
                </c:ext>
              </c:extLst>
            </c:dLbl>
            <c:dLbl>
              <c:idx val="34"/>
              <c:layout>
                <c:manualLayout>
                  <c:x val="7.400257062787859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2-E06C-4DFF-9300-8C4656B56FF7}"/>
                </c:ext>
              </c:extLst>
            </c:dLbl>
            <c:dLbl>
              <c:idx val="35"/>
              <c:layout>
                <c:manualLayout>
                  <c:x val="1.0360359887902949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3-E06C-4DFF-9300-8C4656B56FF7}"/>
                </c:ext>
              </c:extLst>
            </c:dLbl>
            <c:dLbl>
              <c:idx val="36"/>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34-E06C-4DFF-9300-8C4656B56FF7}"/>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dati'!$R$480:$R$516</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dati'!$V$480:$V$516</c:f>
              <c:numCache>
                <c:formatCode>General</c:formatCode>
                <c:ptCount val="37"/>
                <c:pt idx="0" formatCode="0">
                  <c:v>0.8</c:v>
                </c:pt>
                <c:pt idx="2" formatCode="0">
                  <c:v>0.8</c:v>
                </c:pt>
                <c:pt idx="3" formatCode="0">
                  <c:v>0.8</c:v>
                </c:pt>
                <c:pt idx="5" formatCode="0">
                  <c:v>0</c:v>
                </c:pt>
                <c:pt idx="6" formatCode="0">
                  <c:v>0.5</c:v>
                </c:pt>
                <c:pt idx="7" formatCode="0">
                  <c:v>1</c:v>
                </c:pt>
                <c:pt idx="8" formatCode="0">
                  <c:v>0.5</c:v>
                </c:pt>
                <c:pt idx="9" formatCode="0">
                  <c:v>0.6</c:v>
                </c:pt>
                <c:pt idx="10" formatCode="0">
                  <c:v>1.7</c:v>
                </c:pt>
                <c:pt idx="12" formatCode="0">
                  <c:v>0.8</c:v>
                </c:pt>
                <c:pt idx="13" formatCode="0">
                  <c:v>0.8</c:v>
                </c:pt>
                <c:pt idx="15" formatCode="0">
                  <c:v>0.6</c:v>
                </c:pt>
                <c:pt idx="16" formatCode="0">
                  <c:v>0.9</c:v>
                </c:pt>
                <c:pt idx="18" formatCode="0">
                  <c:v>1</c:v>
                </c:pt>
                <c:pt idx="19" formatCode="0">
                  <c:v>0.5</c:v>
                </c:pt>
                <c:pt idx="20" formatCode="0">
                  <c:v>1</c:v>
                </c:pt>
                <c:pt idx="22" formatCode="0">
                  <c:v>1.3</c:v>
                </c:pt>
                <c:pt idx="23" formatCode="0">
                  <c:v>0</c:v>
                </c:pt>
                <c:pt idx="24" formatCode="0">
                  <c:v>2.2000000000000002</c:v>
                </c:pt>
                <c:pt idx="25" formatCode="0">
                  <c:v>1.3</c:v>
                </c:pt>
                <c:pt idx="26" formatCode="0">
                  <c:v>0.6</c:v>
                </c:pt>
                <c:pt idx="28" formatCode="0">
                  <c:v>0.5</c:v>
                </c:pt>
                <c:pt idx="29" formatCode="0">
                  <c:v>0.7</c:v>
                </c:pt>
                <c:pt idx="30" formatCode="0">
                  <c:v>1.7</c:v>
                </c:pt>
                <c:pt idx="31" formatCode="0">
                  <c:v>1.5</c:v>
                </c:pt>
                <c:pt idx="32" formatCode="0">
                  <c:v>0</c:v>
                </c:pt>
                <c:pt idx="34" formatCode="0">
                  <c:v>0.5</c:v>
                </c:pt>
                <c:pt idx="35" formatCode="0">
                  <c:v>1.2</c:v>
                </c:pt>
                <c:pt idx="36" formatCode="0.0">
                  <c:v>0.4</c:v>
                </c:pt>
              </c:numCache>
            </c:numRef>
          </c:val>
          <c:extLst>
            <c:ext xmlns:c16="http://schemas.microsoft.com/office/drawing/2014/chart" uri="{C3380CC4-5D6E-409C-BE32-E72D297353CC}">
              <c16:uniqueId val="{00000035-E06C-4DFF-9300-8C4656B56FF7}"/>
            </c:ext>
          </c:extLst>
        </c:ser>
        <c:ser>
          <c:idx val="4"/>
          <c:order val="4"/>
          <c:tx>
            <c:strRef>
              <c:f>'Grafiki + dati'!$W$479</c:f>
              <c:strCache>
                <c:ptCount val="1"/>
                <c:pt idx="0">
                  <c:v>x</c:v>
                </c:pt>
              </c:strCache>
            </c:strRef>
          </c:tx>
          <c:spPr>
            <a:noFill/>
            <a:ln>
              <a:noFill/>
            </a:ln>
            <a:effectLst/>
          </c:spPr>
          <c:invertIfNegative val="0"/>
          <c:cat>
            <c:strRef>
              <c:f>'Grafiki + dati'!$R$480:$R$516</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dati'!$W$480:$W$516</c:f>
              <c:numCache>
                <c:formatCode>0</c:formatCode>
                <c:ptCount val="37"/>
                <c:pt idx="0">
                  <c:v>6.4</c:v>
                </c:pt>
                <c:pt idx="1">
                  <c:v>7.2</c:v>
                </c:pt>
                <c:pt idx="2">
                  <c:v>6.4</c:v>
                </c:pt>
                <c:pt idx="3">
                  <c:v>6.4</c:v>
                </c:pt>
                <c:pt idx="4">
                  <c:v>7.2</c:v>
                </c:pt>
                <c:pt idx="5">
                  <c:v>7.2</c:v>
                </c:pt>
                <c:pt idx="6">
                  <c:v>6.7</c:v>
                </c:pt>
                <c:pt idx="7">
                  <c:v>6.2</c:v>
                </c:pt>
                <c:pt idx="8">
                  <c:v>6.7</c:v>
                </c:pt>
                <c:pt idx="9">
                  <c:v>6.6</c:v>
                </c:pt>
                <c:pt idx="10">
                  <c:v>5.5</c:v>
                </c:pt>
                <c:pt idx="11">
                  <c:v>7.2</c:v>
                </c:pt>
                <c:pt idx="12">
                  <c:v>6.4</c:v>
                </c:pt>
                <c:pt idx="13">
                  <c:v>6.4</c:v>
                </c:pt>
                <c:pt idx="14">
                  <c:v>7.2</c:v>
                </c:pt>
                <c:pt idx="15">
                  <c:v>6.6</c:v>
                </c:pt>
                <c:pt idx="16">
                  <c:v>6.3000000000000007</c:v>
                </c:pt>
                <c:pt idx="17">
                  <c:v>7.2</c:v>
                </c:pt>
                <c:pt idx="18">
                  <c:v>6.2</c:v>
                </c:pt>
                <c:pt idx="19">
                  <c:v>6.7</c:v>
                </c:pt>
                <c:pt idx="20">
                  <c:v>6.2</c:v>
                </c:pt>
                <c:pt idx="21">
                  <c:v>7.2</c:v>
                </c:pt>
                <c:pt idx="22">
                  <c:v>5.9</c:v>
                </c:pt>
                <c:pt idx="23">
                  <c:v>7.2</c:v>
                </c:pt>
                <c:pt idx="24">
                  <c:v>5</c:v>
                </c:pt>
                <c:pt idx="25">
                  <c:v>5.9</c:v>
                </c:pt>
                <c:pt idx="26">
                  <c:v>6.6</c:v>
                </c:pt>
                <c:pt idx="27">
                  <c:v>7.2</c:v>
                </c:pt>
                <c:pt idx="28">
                  <c:v>6.7</c:v>
                </c:pt>
                <c:pt idx="29">
                  <c:v>6.5</c:v>
                </c:pt>
                <c:pt idx="30">
                  <c:v>5.5</c:v>
                </c:pt>
                <c:pt idx="31">
                  <c:v>5.7</c:v>
                </c:pt>
                <c:pt idx="32">
                  <c:v>7.2</c:v>
                </c:pt>
                <c:pt idx="33">
                  <c:v>7.2</c:v>
                </c:pt>
                <c:pt idx="34">
                  <c:v>6.7</c:v>
                </c:pt>
                <c:pt idx="35">
                  <c:v>6</c:v>
                </c:pt>
                <c:pt idx="36">
                  <c:v>6.8000000000000007</c:v>
                </c:pt>
              </c:numCache>
            </c:numRef>
          </c:val>
          <c:extLst>
            <c:ext xmlns:c16="http://schemas.microsoft.com/office/drawing/2014/chart" uri="{C3380CC4-5D6E-409C-BE32-E72D297353CC}">
              <c16:uniqueId val="{00000036-E06C-4DFF-9300-8C4656B56FF7}"/>
            </c:ext>
          </c:extLst>
        </c:ser>
        <c:ser>
          <c:idx val="5"/>
          <c:order val="5"/>
          <c:tx>
            <c:strRef>
              <c:f>'Grafiki + dati'!$X$479</c:f>
              <c:strCache>
                <c:ptCount val="1"/>
                <c:pt idx="0">
                  <c:v>Viena vecāka ģimenes</c:v>
                </c:pt>
              </c:strCache>
            </c:strRef>
          </c:tx>
          <c:spPr>
            <a:solidFill>
              <a:srgbClr val="BDD7EE"/>
            </a:solidFill>
            <a:ln>
              <a:noFill/>
            </a:ln>
            <a:effectLst/>
          </c:spPr>
          <c:invertIfNegative val="0"/>
          <c:dLbls>
            <c:dLbl>
              <c:idx val="35"/>
              <c:layout>
                <c:manualLayout>
                  <c:x val="0"/>
                  <c:y val="1.5556268047119353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7-E06C-4DFF-9300-8C4656B56FF7}"/>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dati'!$R$480:$R$516</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dati'!$X$480:$X$516</c:f>
              <c:numCache>
                <c:formatCode>General</c:formatCode>
                <c:ptCount val="37"/>
                <c:pt idx="0" formatCode="0">
                  <c:v>0.8</c:v>
                </c:pt>
                <c:pt idx="2" formatCode="0">
                  <c:v>1</c:v>
                </c:pt>
                <c:pt idx="3" formatCode="0">
                  <c:v>0.6</c:v>
                </c:pt>
                <c:pt idx="5" formatCode="0">
                  <c:v>0</c:v>
                </c:pt>
                <c:pt idx="6" formatCode="0">
                  <c:v>1.1000000000000001</c:v>
                </c:pt>
                <c:pt idx="7" formatCode="0">
                  <c:v>0.9</c:v>
                </c:pt>
                <c:pt idx="8" formatCode="0">
                  <c:v>1</c:v>
                </c:pt>
                <c:pt idx="9" formatCode="0">
                  <c:v>1.2</c:v>
                </c:pt>
                <c:pt idx="10" formatCode="0">
                  <c:v>0</c:v>
                </c:pt>
                <c:pt idx="12" formatCode="0">
                  <c:v>1.1000000000000001</c:v>
                </c:pt>
                <c:pt idx="13" formatCode="0">
                  <c:v>0.2</c:v>
                </c:pt>
                <c:pt idx="15" formatCode="0">
                  <c:v>1</c:v>
                </c:pt>
                <c:pt idx="16" formatCode="0">
                  <c:v>0.5</c:v>
                </c:pt>
                <c:pt idx="18" formatCode="0">
                  <c:v>0.7</c:v>
                </c:pt>
                <c:pt idx="19" formatCode="0">
                  <c:v>0.9</c:v>
                </c:pt>
                <c:pt idx="20" formatCode="0">
                  <c:v>0.7</c:v>
                </c:pt>
                <c:pt idx="22" formatCode="0">
                  <c:v>1.3</c:v>
                </c:pt>
                <c:pt idx="23" formatCode="0">
                  <c:v>0</c:v>
                </c:pt>
                <c:pt idx="24" formatCode="0">
                  <c:v>1.3</c:v>
                </c:pt>
                <c:pt idx="25" formatCode="0">
                  <c:v>1.2</c:v>
                </c:pt>
                <c:pt idx="26" formatCode="0">
                  <c:v>0</c:v>
                </c:pt>
                <c:pt idx="28" formatCode="0">
                  <c:v>0.5</c:v>
                </c:pt>
                <c:pt idx="29" formatCode="0">
                  <c:v>1.4</c:v>
                </c:pt>
                <c:pt idx="30" formatCode="0">
                  <c:v>0</c:v>
                </c:pt>
                <c:pt idx="31" formatCode="0">
                  <c:v>1.4</c:v>
                </c:pt>
                <c:pt idx="32" formatCode="0">
                  <c:v>0</c:v>
                </c:pt>
                <c:pt idx="34" formatCode="0">
                  <c:v>0.5</c:v>
                </c:pt>
                <c:pt idx="35" formatCode="0">
                  <c:v>1.4</c:v>
                </c:pt>
                <c:pt idx="36" formatCode="0">
                  <c:v>0</c:v>
                </c:pt>
              </c:numCache>
            </c:numRef>
          </c:val>
          <c:extLst>
            <c:ext xmlns:c16="http://schemas.microsoft.com/office/drawing/2014/chart" uri="{C3380CC4-5D6E-409C-BE32-E72D297353CC}">
              <c16:uniqueId val="{00000038-E06C-4DFF-9300-8C4656B56FF7}"/>
            </c:ext>
          </c:extLst>
        </c:ser>
        <c:ser>
          <c:idx val="6"/>
          <c:order val="6"/>
          <c:tx>
            <c:strRef>
              <c:f>'Grafiki + dati'!$Y$479</c:f>
              <c:strCache>
                <c:ptCount val="1"/>
                <c:pt idx="0">
                  <c:v>x</c:v>
                </c:pt>
              </c:strCache>
            </c:strRef>
          </c:tx>
          <c:spPr>
            <a:noFill/>
            <a:ln>
              <a:noFill/>
            </a:ln>
            <a:effectLst/>
          </c:spPr>
          <c:invertIfNegative val="0"/>
          <c:cat>
            <c:strRef>
              <c:f>'Grafiki + dati'!$R$480:$R$516</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dati'!$Y$480:$Y$516</c:f>
              <c:numCache>
                <c:formatCode>0</c:formatCode>
                <c:ptCount val="37"/>
                <c:pt idx="0">
                  <c:v>5.6</c:v>
                </c:pt>
                <c:pt idx="1">
                  <c:v>6.4</c:v>
                </c:pt>
                <c:pt idx="2">
                  <c:v>5.4</c:v>
                </c:pt>
                <c:pt idx="3">
                  <c:v>5.8</c:v>
                </c:pt>
                <c:pt idx="4">
                  <c:v>6.4</c:v>
                </c:pt>
                <c:pt idx="5">
                  <c:v>6.4</c:v>
                </c:pt>
                <c:pt idx="6">
                  <c:v>5.3</c:v>
                </c:pt>
                <c:pt idx="7">
                  <c:v>5.5</c:v>
                </c:pt>
                <c:pt idx="8">
                  <c:v>5.4</c:v>
                </c:pt>
                <c:pt idx="9">
                  <c:v>5.2</c:v>
                </c:pt>
                <c:pt idx="10">
                  <c:v>6.4</c:v>
                </c:pt>
                <c:pt idx="11">
                  <c:v>6.4</c:v>
                </c:pt>
                <c:pt idx="12">
                  <c:v>5.3</c:v>
                </c:pt>
                <c:pt idx="13">
                  <c:v>6.2</c:v>
                </c:pt>
                <c:pt idx="14">
                  <c:v>6.4</c:v>
                </c:pt>
                <c:pt idx="15">
                  <c:v>5.4</c:v>
                </c:pt>
                <c:pt idx="16">
                  <c:v>5.9</c:v>
                </c:pt>
                <c:pt idx="17">
                  <c:v>6.4</c:v>
                </c:pt>
                <c:pt idx="18">
                  <c:v>5.7</c:v>
                </c:pt>
                <c:pt idx="19">
                  <c:v>5.5</c:v>
                </c:pt>
                <c:pt idx="20">
                  <c:v>5.7</c:v>
                </c:pt>
                <c:pt idx="21">
                  <c:v>6.4</c:v>
                </c:pt>
                <c:pt idx="22">
                  <c:v>5.0999999999999996</c:v>
                </c:pt>
                <c:pt idx="23">
                  <c:v>6.4</c:v>
                </c:pt>
                <c:pt idx="24">
                  <c:v>5.0999999999999996</c:v>
                </c:pt>
                <c:pt idx="25">
                  <c:v>5.2</c:v>
                </c:pt>
                <c:pt idx="26">
                  <c:v>6.4</c:v>
                </c:pt>
                <c:pt idx="27">
                  <c:v>6.4</c:v>
                </c:pt>
                <c:pt idx="28">
                  <c:v>5.9</c:v>
                </c:pt>
                <c:pt idx="29">
                  <c:v>5</c:v>
                </c:pt>
                <c:pt idx="30">
                  <c:v>6.4</c:v>
                </c:pt>
                <c:pt idx="31">
                  <c:v>5</c:v>
                </c:pt>
                <c:pt idx="32">
                  <c:v>6.4</c:v>
                </c:pt>
                <c:pt idx="33">
                  <c:v>6.4</c:v>
                </c:pt>
                <c:pt idx="34">
                  <c:v>5.9</c:v>
                </c:pt>
                <c:pt idx="35">
                  <c:v>5</c:v>
                </c:pt>
                <c:pt idx="36">
                  <c:v>6.4</c:v>
                </c:pt>
              </c:numCache>
            </c:numRef>
          </c:val>
          <c:extLst>
            <c:ext xmlns:c16="http://schemas.microsoft.com/office/drawing/2014/chart" uri="{C3380CC4-5D6E-409C-BE32-E72D297353CC}">
              <c16:uniqueId val="{00000039-E06C-4DFF-9300-8C4656B56FF7}"/>
            </c:ext>
          </c:extLst>
        </c:ser>
        <c:ser>
          <c:idx val="7"/>
          <c:order val="7"/>
          <c:tx>
            <c:strRef>
              <c:f>'Grafiki + dati'!$Z$479</c:f>
              <c:strCache>
                <c:ptCount val="1"/>
                <c:pt idx="0">
                  <c:v>Cilvēki vecumā virs 50 gadiem</c:v>
                </c:pt>
              </c:strCache>
            </c:strRef>
          </c:tx>
          <c:spPr>
            <a:solidFill>
              <a:srgbClr val="92D050"/>
            </a:solidFill>
            <a:ln>
              <a:noFill/>
            </a:ln>
            <a:effectLst/>
          </c:spPr>
          <c:invertIfNegative val="0"/>
          <c:dLbls>
            <c:dLbl>
              <c:idx val="3"/>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3A-E06C-4DFF-9300-8C4656B56FF7}"/>
                </c:ext>
              </c:extLst>
            </c:dLbl>
            <c:dLbl>
              <c:idx val="5"/>
              <c:layout>
                <c:manualLayout>
                  <c:x val="-1.488095238095238E-3"/>
                  <c:y val="-1.975179352103142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3B-E06C-4DFF-9300-8C4656B56FF7}"/>
                </c:ext>
              </c:extLst>
            </c:dLbl>
            <c:dLbl>
              <c:idx val="16"/>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3C-E06C-4DFF-9300-8C4656B56FF7}"/>
                </c:ext>
              </c:extLst>
            </c:dLbl>
            <c:dLbl>
              <c:idx val="18"/>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3D-E06C-4DFF-9300-8C4656B56FF7}"/>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dati'!$R$480:$R$516</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dati'!$Z$480:$Z$516</c:f>
              <c:numCache>
                <c:formatCode>General</c:formatCode>
                <c:ptCount val="37"/>
                <c:pt idx="0" formatCode="0">
                  <c:v>0.7</c:v>
                </c:pt>
                <c:pt idx="2" formatCode="0">
                  <c:v>1.1000000000000001</c:v>
                </c:pt>
                <c:pt idx="3" formatCode="0.0">
                  <c:v>0.4</c:v>
                </c:pt>
                <c:pt idx="5" formatCode="0">
                  <c:v>1.5</c:v>
                </c:pt>
                <c:pt idx="6" formatCode="0">
                  <c:v>1.1000000000000001</c:v>
                </c:pt>
                <c:pt idx="7" formatCode="0">
                  <c:v>0.5</c:v>
                </c:pt>
                <c:pt idx="8" formatCode="0">
                  <c:v>0</c:v>
                </c:pt>
                <c:pt idx="9" formatCode="0">
                  <c:v>1.1000000000000001</c:v>
                </c:pt>
                <c:pt idx="10" formatCode="0">
                  <c:v>0.6</c:v>
                </c:pt>
                <c:pt idx="12" formatCode="0">
                  <c:v>0.7</c:v>
                </c:pt>
                <c:pt idx="13" formatCode="0">
                  <c:v>0.8</c:v>
                </c:pt>
                <c:pt idx="15" formatCode="0">
                  <c:v>1.3</c:v>
                </c:pt>
                <c:pt idx="16" formatCode="0.0">
                  <c:v>0.2</c:v>
                </c:pt>
                <c:pt idx="18" formatCode="0.0">
                  <c:v>0.3</c:v>
                </c:pt>
                <c:pt idx="19" formatCode="0">
                  <c:v>0.9</c:v>
                </c:pt>
                <c:pt idx="20" formatCode="0">
                  <c:v>0.7</c:v>
                </c:pt>
                <c:pt idx="22" formatCode="0">
                  <c:v>1.4</c:v>
                </c:pt>
                <c:pt idx="23" formatCode="0">
                  <c:v>1.2</c:v>
                </c:pt>
                <c:pt idx="24" formatCode="0">
                  <c:v>0.7</c:v>
                </c:pt>
                <c:pt idx="25" formatCode="0">
                  <c:v>1.3</c:v>
                </c:pt>
                <c:pt idx="26" formatCode="0">
                  <c:v>0</c:v>
                </c:pt>
                <c:pt idx="28" formatCode="0">
                  <c:v>1.2</c:v>
                </c:pt>
                <c:pt idx="29" formatCode="0">
                  <c:v>0.7</c:v>
                </c:pt>
                <c:pt idx="30" formatCode="0">
                  <c:v>0</c:v>
                </c:pt>
                <c:pt idx="31" formatCode="0">
                  <c:v>0</c:v>
                </c:pt>
                <c:pt idx="32" formatCode="0">
                  <c:v>0.8</c:v>
                </c:pt>
                <c:pt idx="34" formatCode="0">
                  <c:v>1.2</c:v>
                </c:pt>
                <c:pt idx="35" formatCode="0">
                  <c:v>0.7</c:v>
                </c:pt>
                <c:pt idx="36" formatCode="0">
                  <c:v>0</c:v>
                </c:pt>
              </c:numCache>
            </c:numRef>
          </c:val>
          <c:extLst>
            <c:ext xmlns:c16="http://schemas.microsoft.com/office/drawing/2014/chart" uri="{C3380CC4-5D6E-409C-BE32-E72D297353CC}">
              <c16:uniqueId val="{0000003E-E06C-4DFF-9300-8C4656B56FF7}"/>
            </c:ext>
          </c:extLst>
        </c:ser>
        <c:ser>
          <c:idx val="8"/>
          <c:order val="8"/>
          <c:tx>
            <c:strRef>
              <c:f>'Grafiki + dati'!$AA$479</c:f>
              <c:strCache>
                <c:ptCount val="1"/>
                <c:pt idx="0">
                  <c:v>x</c:v>
                </c:pt>
              </c:strCache>
            </c:strRef>
          </c:tx>
          <c:spPr>
            <a:noFill/>
            <a:ln>
              <a:noFill/>
            </a:ln>
            <a:effectLst/>
          </c:spPr>
          <c:invertIfNegative val="0"/>
          <c:cat>
            <c:strRef>
              <c:f>'Grafiki + dati'!$R$480:$R$516</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dati'!$AA$480:$AA$516</c:f>
              <c:numCache>
                <c:formatCode>0</c:formatCode>
                <c:ptCount val="37"/>
                <c:pt idx="0">
                  <c:v>5.8</c:v>
                </c:pt>
                <c:pt idx="1">
                  <c:v>6.5</c:v>
                </c:pt>
                <c:pt idx="2">
                  <c:v>5.4</c:v>
                </c:pt>
                <c:pt idx="3">
                  <c:v>6.1</c:v>
                </c:pt>
                <c:pt idx="4">
                  <c:v>6.5</c:v>
                </c:pt>
                <c:pt idx="5">
                  <c:v>5</c:v>
                </c:pt>
                <c:pt idx="6">
                  <c:v>5.4</c:v>
                </c:pt>
                <c:pt idx="7">
                  <c:v>6</c:v>
                </c:pt>
                <c:pt idx="8">
                  <c:v>6.5</c:v>
                </c:pt>
                <c:pt idx="9">
                  <c:v>5.4</c:v>
                </c:pt>
                <c:pt idx="10">
                  <c:v>5.9</c:v>
                </c:pt>
                <c:pt idx="11">
                  <c:v>6.5</c:v>
                </c:pt>
                <c:pt idx="12">
                  <c:v>5.8</c:v>
                </c:pt>
                <c:pt idx="13">
                  <c:v>5.7</c:v>
                </c:pt>
                <c:pt idx="14">
                  <c:v>6.5</c:v>
                </c:pt>
                <c:pt idx="15">
                  <c:v>5.2</c:v>
                </c:pt>
                <c:pt idx="16">
                  <c:v>6.3</c:v>
                </c:pt>
                <c:pt idx="17">
                  <c:v>6.5</c:v>
                </c:pt>
                <c:pt idx="18">
                  <c:v>6.2</c:v>
                </c:pt>
                <c:pt idx="19">
                  <c:v>5.6</c:v>
                </c:pt>
                <c:pt idx="20">
                  <c:v>5.8</c:v>
                </c:pt>
                <c:pt idx="21">
                  <c:v>6.5</c:v>
                </c:pt>
                <c:pt idx="22">
                  <c:v>5.0999999999999996</c:v>
                </c:pt>
                <c:pt idx="23">
                  <c:v>5.3</c:v>
                </c:pt>
                <c:pt idx="24">
                  <c:v>5.8</c:v>
                </c:pt>
                <c:pt idx="25">
                  <c:v>5.2</c:v>
                </c:pt>
                <c:pt idx="26">
                  <c:v>6.5</c:v>
                </c:pt>
                <c:pt idx="27">
                  <c:v>6.5</c:v>
                </c:pt>
                <c:pt idx="28">
                  <c:v>5.3</c:v>
                </c:pt>
                <c:pt idx="29">
                  <c:v>5.8</c:v>
                </c:pt>
                <c:pt idx="30">
                  <c:v>6.5</c:v>
                </c:pt>
                <c:pt idx="31">
                  <c:v>6.5</c:v>
                </c:pt>
                <c:pt idx="32">
                  <c:v>5.7</c:v>
                </c:pt>
                <c:pt idx="33">
                  <c:v>6.5</c:v>
                </c:pt>
                <c:pt idx="34">
                  <c:v>5.3</c:v>
                </c:pt>
                <c:pt idx="35">
                  <c:v>5.8</c:v>
                </c:pt>
                <c:pt idx="36">
                  <c:v>6.5</c:v>
                </c:pt>
              </c:numCache>
            </c:numRef>
          </c:val>
          <c:extLst>
            <c:ext xmlns:c16="http://schemas.microsoft.com/office/drawing/2014/chart" uri="{C3380CC4-5D6E-409C-BE32-E72D297353CC}">
              <c16:uniqueId val="{0000003F-E06C-4DFF-9300-8C4656B56FF7}"/>
            </c:ext>
          </c:extLst>
        </c:ser>
        <c:ser>
          <c:idx val="9"/>
          <c:order val="9"/>
          <c:tx>
            <c:strRef>
              <c:f>'Grafiki + dati'!$AB$479</c:f>
              <c:strCache>
                <c:ptCount val="1"/>
                <c:pt idx="0">
                  <c:v>Cilvēki, kas kopj citu ģimenes locekli (piem., vecus cilvēkus, cilvēkus ar invaliditāti (t.sk. bērnus) u.tml.)</c:v>
                </c:pt>
              </c:strCache>
            </c:strRef>
          </c:tx>
          <c:spPr>
            <a:solidFill>
              <a:srgbClr val="C7A1E3"/>
            </a:solidFill>
            <a:ln>
              <a:noFill/>
            </a:ln>
            <a:effectLst/>
          </c:spPr>
          <c:invertIfNegative val="0"/>
          <c:dLbls>
            <c:dLbl>
              <c:idx val="16"/>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40-E06C-4DFF-9300-8C4656B56FF7}"/>
                </c:ext>
              </c:extLst>
            </c:dLbl>
            <c:dLbl>
              <c:idx val="18"/>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6="http://schemas.microsoft.com/office/drawing/2014/chart" uri="{C3380CC4-5D6E-409C-BE32-E72D297353CC}">
                  <c16:uniqueId val="{00000041-E06C-4DFF-9300-8C4656B56FF7}"/>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dati'!$R$480:$R$516</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dati'!$AB$480:$AB$516</c:f>
              <c:numCache>
                <c:formatCode>General</c:formatCode>
                <c:ptCount val="37"/>
                <c:pt idx="0" formatCode="0">
                  <c:v>0.7</c:v>
                </c:pt>
                <c:pt idx="2" formatCode="0">
                  <c:v>0.9</c:v>
                </c:pt>
                <c:pt idx="3" formatCode="0">
                  <c:v>0.5</c:v>
                </c:pt>
                <c:pt idx="5" formatCode="0">
                  <c:v>3.2</c:v>
                </c:pt>
                <c:pt idx="6" formatCode="0">
                  <c:v>0.5</c:v>
                </c:pt>
                <c:pt idx="7" formatCode="0">
                  <c:v>0.5</c:v>
                </c:pt>
                <c:pt idx="8" formatCode="0">
                  <c:v>0</c:v>
                </c:pt>
                <c:pt idx="9" formatCode="0">
                  <c:v>0.6</c:v>
                </c:pt>
                <c:pt idx="10" formatCode="0">
                  <c:v>0.6</c:v>
                </c:pt>
                <c:pt idx="12" formatCode="0">
                  <c:v>0.5</c:v>
                </c:pt>
                <c:pt idx="13" formatCode="0">
                  <c:v>1</c:v>
                </c:pt>
                <c:pt idx="15" formatCode="0">
                  <c:v>1.3</c:v>
                </c:pt>
                <c:pt idx="16" formatCode="0.0">
                  <c:v>0.2</c:v>
                </c:pt>
                <c:pt idx="18" formatCode="0.0">
                  <c:v>0.3</c:v>
                </c:pt>
                <c:pt idx="19" formatCode="0">
                  <c:v>0.5</c:v>
                </c:pt>
                <c:pt idx="20" formatCode="0">
                  <c:v>1.2</c:v>
                </c:pt>
                <c:pt idx="22" formatCode="0">
                  <c:v>2.2999999999999998</c:v>
                </c:pt>
                <c:pt idx="23" formatCode="0">
                  <c:v>0.6</c:v>
                </c:pt>
                <c:pt idx="24" formatCode="0">
                  <c:v>0.7</c:v>
                </c:pt>
                <c:pt idx="25" formatCode="0">
                  <c:v>0.6</c:v>
                </c:pt>
                <c:pt idx="26" formatCode="0">
                  <c:v>0</c:v>
                </c:pt>
                <c:pt idx="28" formatCode="0">
                  <c:v>0.7</c:v>
                </c:pt>
                <c:pt idx="29" formatCode="0">
                  <c:v>1.3</c:v>
                </c:pt>
                <c:pt idx="30" formatCode="0">
                  <c:v>0</c:v>
                </c:pt>
                <c:pt idx="31" formatCode="0">
                  <c:v>0</c:v>
                </c:pt>
                <c:pt idx="32" formatCode="0">
                  <c:v>0.8</c:v>
                </c:pt>
                <c:pt idx="34" formatCode="0">
                  <c:v>0.7</c:v>
                </c:pt>
                <c:pt idx="35" formatCode="0">
                  <c:v>1.1000000000000001</c:v>
                </c:pt>
                <c:pt idx="36" formatCode="0">
                  <c:v>0</c:v>
                </c:pt>
              </c:numCache>
            </c:numRef>
          </c:val>
          <c:extLst>
            <c:ext xmlns:c16="http://schemas.microsoft.com/office/drawing/2014/chart" uri="{C3380CC4-5D6E-409C-BE32-E72D297353CC}">
              <c16:uniqueId val="{00000042-E06C-4DFF-9300-8C4656B56FF7}"/>
            </c:ext>
          </c:extLst>
        </c:ser>
        <c:ser>
          <c:idx val="10"/>
          <c:order val="10"/>
          <c:tx>
            <c:strRef>
              <c:f>'Grafiki + dati'!$AC$479</c:f>
              <c:strCache>
                <c:ptCount val="1"/>
                <c:pt idx="0">
                  <c:v>x</c:v>
                </c:pt>
              </c:strCache>
            </c:strRef>
          </c:tx>
          <c:spPr>
            <a:noFill/>
            <a:ln>
              <a:noFill/>
            </a:ln>
            <a:effectLst/>
          </c:spPr>
          <c:invertIfNegative val="0"/>
          <c:cat>
            <c:strRef>
              <c:f>'Grafiki + dati'!$R$480:$R$516</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dati'!$AC$480:$AC$516</c:f>
              <c:numCache>
                <c:formatCode>0</c:formatCode>
                <c:ptCount val="37"/>
                <c:pt idx="0">
                  <c:v>7.5</c:v>
                </c:pt>
                <c:pt idx="1">
                  <c:v>8.1999999999999993</c:v>
                </c:pt>
                <c:pt idx="2">
                  <c:v>7.3000000000000007</c:v>
                </c:pt>
                <c:pt idx="3">
                  <c:v>7.7</c:v>
                </c:pt>
                <c:pt idx="4">
                  <c:v>8.1999999999999993</c:v>
                </c:pt>
                <c:pt idx="5">
                  <c:v>5</c:v>
                </c:pt>
                <c:pt idx="6">
                  <c:v>7.7</c:v>
                </c:pt>
                <c:pt idx="7">
                  <c:v>7.7</c:v>
                </c:pt>
                <c:pt idx="8">
                  <c:v>8.1999999999999993</c:v>
                </c:pt>
                <c:pt idx="9">
                  <c:v>7.6</c:v>
                </c:pt>
                <c:pt idx="10">
                  <c:v>7.6</c:v>
                </c:pt>
                <c:pt idx="11">
                  <c:v>8.1999999999999993</c:v>
                </c:pt>
                <c:pt idx="12">
                  <c:v>7.7</c:v>
                </c:pt>
                <c:pt idx="13">
                  <c:v>7.2</c:v>
                </c:pt>
                <c:pt idx="14">
                  <c:v>8.1999999999999993</c:v>
                </c:pt>
                <c:pt idx="15">
                  <c:v>6.9</c:v>
                </c:pt>
                <c:pt idx="16">
                  <c:v>8</c:v>
                </c:pt>
                <c:pt idx="17">
                  <c:v>8.1999999999999993</c:v>
                </c:pt>
                <c:pt idx="18">
                  <c:v>7.9</c:v>
                </c:pt>
                <c:pt idx="19">
                  <c:v>7.7</c:v>
                </c:pt>
                <c:pt idx="20">
                  <c:v>7</c:v>
                </c:pt>
                <c:pt idx="21">
                  <c:v>8.1999999999999993</c:v>
                </c:pt>
                <c:pt idx="22">
                  <c:v>5.9</c:v>
                </c:pt>
                <c:pt idx="23">
                  <c:v>7.6</c:v>
                </c:pt>
                <c:pt idx="24">
                  <c:v>7.5</c:v>
                </c:pt>
                <c:pt idx="25">
                  <c:v>7.6</c:v>
                </c:pt>
                <c:pt idx="26">
                  <c:v>8.1999999999999993</c:v>
                </c:pt>
                <c:pt idx="27">
                  <c:v>8.1999999999999993</c:v>
                </c:pt>
                <c:pt idx="28">
                  <c:v>7.5</c:v>
                </c:pt>
                <c:pt idx="29">
                  <c:v>6.9</c:v>
                </c:pt>
                <c:pt idx="30">
                  <c:v>8.1999999999999993</c:v>
                </c:pt>
                <c:pt idx="31">
                  <c:v>8.1999999999999993</c:v>
                </c:pt>
                <c:pt idx="32">
                  <c:v>7.4</c:v>
                </c:pt>
                <c:pt idx="33">
                  <c:v>8.1999999999999993</c:v>
                </c:pt>
                <c:pt idx="34">
                  <c:v>7.5</c:v>
                </c:pt>
                <c:pt idx="35">
                  <c:v>7.1</c:v>
                </c:pt>
                <c:pt idx="36">
                  <c:v>8.1999999999999993</c:v>
                </c:pt>
              </c:numCache>
            </c:numRef>
          </c:val>
          <c:extLst>
            <c:ext xmlns:c16="http://schemas.microsoft.com/office/drawing/2014/chart" uri="{C3380CC4-5D6E-409C-BE32-E72D297353CC}">
              <c16:uniqueId val="{00000043-E06C-4DFF-9300-8C4656B56FF7}"/>
            </c:ext>
          </c:extLst>
        </c:ser>
        <c:ser>
          <c:idx val="11"/>
          <c:order val="11"/>
          <c:tx>
            <c:strRef>
              <c:f>'Grafiki + dati'!$AD$479</c:f>
              <c:strCache>
                <c:ptCount val="1"/>
                <c:pt idx="0">
                  <c:v>Ir kāda cita cilvēku grupa</c:v>
                </c:pt>
              </c:strCache>
            </c:strRef>
          </c:tx>
          <c:spPr>
            <a:solidFill>
              <a:srgbClr val="FFC000">
                <a:lumMod val="40000"/>
                <a:lumOff val="60000"/>
              </a:srgb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dati'!$R$480:$R$516</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dati'!$AD$480:$AD$516</c:f>
              <c:numCache>
                <c:formatCode>General</c:formatCode>
                <c:ptCount val="37"/>
                <c:pt idx="0" formatCode="0">
                  <c:v>9.3000000000000007</c:v>
                </c:pt>
                <c:pt idx="2" formatCode="0">
                  <c:v>8.6999999999999993</c:v>
                </c:pt>
                <c:pt idx="3" formatCode="0">
                  <c:v>9.9</c:v>
                </c:pt>
                <c:pt idx="5" formatCode="0">
                  <c:v>3.1</c:v>
                </c:pt>
                <c:pt idx="6" formatCode="0">
                  <c:v>12.9</c:v>
                </c:pt>
                <c:pt idx="7" formatCode="0">
                  <c:v>9.6</c:v>
                </c:pt>
                <c:pt idx="8" formatCode="0">
                  <c:v>10.6</c:v>
                </c:pt>
                <c:pt idx="9" formatCode="0">
                  <c:v>7.3</c:v>
                </c:pt>
                <c:pt idx="10" formatCode="0">
                  <c:v>9</c:v>
                </c:pt>
                <c:pt idx="12" formatCode="0">
                  <c:v>9.6999999999999993</c:v>
                </c:pt>
                <c:pt idx="13" formatCode="0">
                  <c:v>8.9</c:v>
                </c:pt>
                <c:pt idx="15" formatCode="0">
                  <c:v>7.9</c:v>
                </c:pt>
                <c:pt idx="16" formatCode="0">
                  <c:v>10.5</c:v>
                </c:pt>
                <c:pt idx="18" formatCode="0">
                  <c:v>8.6999999999999993</c:v>
                </c:pt>
                <c:pt idx="19" formatCode="0">
                  <c:v>9.1999999999999993</c:v>
                </c:pt>
                <c:pt idx="20" formatCode="0">
                  <c:v>8.9</c:v>
                </c:pt>
                <c:pt idx="22" formatCode="0">
                  <c:v>7.9</c:v>
                </c:pt>
                <c:pt idx="23" formatCode="0">
                  <c:v>8.6</c:v>
                </c:pt>
                <c:pt idx="24" formatCode="0">
                  <c:v>12.3</c:v>
                </c:pt>
                <c:pt idx="25" formatCode="0">
                  <c:v>5.8</c:v>
                </c:pt>
                <c:pt idx="26" formatCode="0">
                  <c:v>11.5</c:v>
                </c:pt>
                <c:pt idx="28" formatCode="0">
                  <c:v>11</c:v>
                </c:pt>
                <c:pt idx="29" formatCode="0">
                  <c:v>10.4</c:v>
                </c:pt>
                <c:pt idx="30" formatCode="0">
                  <c:v>1.7</c:v>
                </c:pt>
                <c:pt idx="31" formatCode="0">
                  <c:v>13.8</c:v>
                </c:pt>
                <c:pt idx="32" formatCode="0">
                  <c:v>5.5</c:v>
                </c:pt>
                <c:pt idx="34" formatCode="0">
                  <c:v>11</c:v>
                </c:pt>
                <c:pt idx="35" formatCode="0">
                  <c:v>8.8000000000000007</c:v>
                </c:pt>
                <c:pt idx="36" formatCode="0">
                  <c:v>8.1</c:v>
                </c:pt>
              </c:numCache>
            </c:numRef>
          </c:val>
          <c:extLst>
            <c:ext xmlns:c16="http://schemas.microsoft.com/office/drawing/2014/chart" uri="{C3380CC4-5D6E-409C-BE32-E72D297353CC}">
              <c16:uniqueId val="{00000044-E06C-4DFF-9300-8C4656B56FF7}"/>
            </c:ext>
          </c:extLst>
        </c:ser>
        <c:ser>
          <c:idx val="12"/>
          <c:order val="12"/>
          <c:tx>
            <c:strRef>
              <c:f>'Grafiki + dati'!$AE$479</c:f>
              <c:strCache>
                <c:ptCount val="1"/>
                <c:pt idx="0">
                  <c:v>x</c:v>
                </c:pt>
              </c:strCache>
            </c:strRef>
          </c:tx>
          <c:spPr>
            <a:noFill/>
            <a:ln>
              <a:noFill/>
            </a:ln>
            <a:effectLst/>
          </c:spPr>
          <c:invertIfNegative val="0"/>
          <c:cat>
            <c:strRef>
              <c:f>'Grafiki + dati'!$R$480:$R$516</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dati'!$AE$480:$AE$516</c:f>
              <c:numCache>
                <c:formatCode>0</c:formatCode>
                <c:ptCount val="37"/>
                <c:pt idx="0">
                  <c:v>9.5</c:v>
                </c:pt>
                <c:pt idx="1">
                  <c:v>18.8</c:v>
                </c:pt>
                <c:pt idx="2">
                  <c:v>10.100000000000001</c:v>
                </c:pt>
                <c:pt idx="3">
                  <c:v>8.9</c:v>
                </c:pt>
                <c:pt idx="4">
                  <c:v>18.8</c:v>
                </c:pt>
                <c:pt idx="5">
                  <c:v>15.700000000000001</c:v>
                </c:pt>
                <c:pt idx="6">
                  <c:v>5.9</c:v>
                </c:pt>
                <c:pt idx="7">
                  <c:v>9.2000000000000011</c:v>
                </c:pt>
                <c:pt idx="8">
                  <c:v>8.2000000000000011</c:v>
                </c:pt>
                <c:pt idx="9">
                  <c:v>11.5</c:v>
                </c:pt>
                <c:pt idx="10">
                  <c:v>9.8000000000000007</c:v>
                </c:pt>
                <c:pt idx="11">
                  <c:v>18.8</c:v>
                </c:pt>
                <c:pt idx="12">
                  <c:v>9.1000000000000014</c:v>
                </c:pt>
                <c:pt idx="13">
                  <c:v>9.9</c:v>
                </c:pt>
                <c:pt idx="14">
                  <c:v>18.8</c:v>
                </c:pt>
                <c:pt idx="15">
                  <c:v>10.9</c:v>
                </c:pt>
                <c:pt idx="16">
                  <c:v>8.3000000000000007</c:v>
                </c:pt>
                <c:pt idx="17">
                  <c:v>18.8</c:v>
                </c:pt>
                <c:pt idx="18">
                  <c:v>10.100000000000001</c:v>
                </c:pt>
                <c:pt idx="19">
                  <c:v>9.6000000000000014</c:v>
                </c:pt>
                <c:pt idx="20">
                  <c:v>9.9</c:v>
                </c:pt>
                <c:pt idx="21">
                  <c:v>18.8</c:v>
                </c:pt>
                <c:pt idx="22">
                  <c:v>10.9</c:v>
                </c:pt>
                <c:pt idx="23">
                  <c:v>10.200000000000001</c:v>
                </c:pt>
                <c:pt idx="24">
                  <c:v>6.5</c:v>
                </c:pt>
                <c:pt idx="25">
                  <c:v>13</c:v>
                </c:pt>
                <c:pt idx="26">
                  <c:v>7.3000000000000007</c:v>
                </c:pt>
                <c:pt idx="27">
                  <c:v>18.8</c:v>
                </c:pt>
                <c:pt idx="28">
                  <c:v>7.8000000000000007</c:v>
                </c:pt>
                <c:pt idx="29">
                  <c:v>8.4</c:v>
                </c:pt>
                <c:pt idx="30">
                  <c:v>17.100000000000001</c:v>
                </c:pt>
                <c:pt idx="31">
                  <c:v>5</c:v>
                </c:pt>
                <c:pt idx="32">
                  <c:v>13.3</c:v>
                </c:pt>
                <c:pt idx="33">
                  <c:v>18.8</c:v>
                </c:pt>
                <c:pt idx="34">
                  <c:v>7.8000000000000007</c:v>
                </c:pt>
                <c:pt idx="35">
                  <c:v>10</c:v>
                </c:pt>
                <c:pt idx="36">
                  <c:v>10.700000000000001</c:v>
                </c:pt>
              </c:numCache>
            </c:numRef>
          </c:val>
          <c:extLst>
            <c:ext xmlns:c16="http://schemas.microsoft.com/office/drawing/2014/chart" uri="{C3380CC4-5D6E-409C-BE32-E72D297353CC}">
              <c16:uniqueId val="{00000045-E06C-4DFF-9300-8C4656B56FF7}"/>
            </c:ext>
          </c:extLst>
        </c:ser>
        <c:ser>
          <c:idx val="13"/>
          <c:order val="13"/>
          <c:tx>
            <c:strRef>
              <c:f>'Grafiki + dati'!$AF$479</c:f>
              <c:strCache>
                <c:ptCount val="1"/>
                <c:pt idx="0">
                  <c:v>Neviens no šiem/ nav tādu cilvēku</c:v>
                </c:pt>
              </c:strCache>
            </c:strRef>
          </c:tx>
          <c:spPr>
            <a:solidFill>
              <a:srgbClr val="CF3939"/>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dati'!$R$480:$R$516</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dati'!$AF$480:$AF$516</c:f>
              <c:numCache>
                <c:formatCode>General</c:formatCode>
                <c:ptCount val="37"/>
                <c:pt idx="0" formatCode="0">
                  <c:v>36.4</c:v>
                </c:pt>
                <c:pt idx="2" formatCode="0">
                  <c:v>37.1</c:v>
                </c:pt>
                <c:pt idx="3" formatCode="0">
                  <c:v>35.799999999999997</c:v>
                </c:pt>
                <c:pt idx="5" formatCode="0">
                  <c:v>52.3</c:v>
                </c:pt>
                <c:pt idx="6" formatCode="0">
                  <c:v>38.700000000000003</c:v>
                </c:pt>
                <c:pt idx="7" formatCode="0">
                  <c:v>36.6</c:v>
                </c:pt>
                <c:pt idx="8" formatCode="0">
                  <c:v>30.1</c:v>
                </c:pt>
                <c:pt idx="9" formatCode="0">
                  <c:v>32.200000000000003</c:v>
                </c:pt>
                <c:pt idx="10" formatCode="0">
                  <c:v>37.299999999999997</c:v>
                </c:pt>
                <c:pt idx="12" formatCode="0">
                  <c:v>38.9</c:v>
                </c:pt>
                <c:pt idx="13" formatCode="0">
                  <c:v>31.9</c:v>
                </c:pt>
                <c:pt idx="15" formatCode="0">
                  <c:v>33.9</c:v>
                </c:pt>
                <c:pt idx="16" formatCode="0">
                  <c:v>38.5</c:v>
                </c:pt>
                <c:pt idx="18" formatCode="0">
                  <c:v>37.1</c:v>
                </c:pt>
                <c:pt idx="19" formatCode="0">
                  <c:v>33.700000000000003</c:v>
                </c:pt>
                <c:pt idx="20" formatCode="0">
                  <c:v>40.4</c:v>
                </c:pt>
                <c:pt idx="22" formatCode="0">
                  <c:v>33</c:v>
                </c:pt>
                <c:pt idx="23" formatCode="0">
                  <c:v>32.200000000000003</c:v>
                </c:pt>
                <c:pt idx="24" formatCode="0">
                  <c:v>39.6</c:v>
                </c:pt>
                <c:pt idx="25" formatCode="0">
                  <c:v>39.4</c:v>
                </c:pt>
                <c:pt idx="26" formatCode="0">
                  <c:v>41.2</c:v>
                </c:pt>
                <c:pt idx="28" formatCode="0">
                  <c:v>38.799999999999997</c:v>
                </c:pt>
                <c:pt idx="29" formatCode="0">
                  <c:v>34.9</c:v>
                </c:pt>
                <c:pt idx="30" formatCode="0">
                  <c:v>40.5</c:v>
                </c:pt>
                <c:pt idx="31" formatCode="0">
                  <c:v>35.4</c:v>
                </c:pt>
                <c:pt idx="32" formatCode="0">
                  <c:v>31.1</c:v>
                </c:pt>
                <c:pt idx="34" formatCode="0">
                  <c:v>38.799999999999997</c:v>
                </c:pt>
                <c:pt idx="35" formatCode="0">
                  <c:v>33.1</c:v>
                </c:pt>
                <c:pt idx="36" formatCode="0">
                  <c:v>38.799999999999997</c:v>
                </c:pt>
              </c:numCache>
            </c:numRef>
          </c:val>
          <c:extLst>
            <c:ext xmlns:c16="http://schemas.microsoft.com/office/drawing/2014/chart" uri="{C3380CC4-5D6E-409C-BE32-E72D297353CC}">
              <c16:uniqueId val="{00000046-E06C-4DFF-9300-8C4656B56FF7}"/>
            </c:ext>
          </c:extLst>
        </c:ser>
        <c:ser>
          <c:idx val="14"/>
          <c:order val="14"/>
          <c:tx>
            <c:strRef>
              <c:f>'Grafiki + dati'!$AG$479</c:f>
              <c:strCache>
                <c:ptCount val="1"/>
                <c:pt idx="0">
                  <c:v>x</c:v>
                </c:pt>
              </c:strCache>
            </c:strRef>
          </c:tx>
          <c:spPr>
            <a:noFill/>
            <a:ln>
              <a:noFill/>
            </a:ln>
            <a:effectLst/>
          </c:spPr>
          <c:invertIfNegative val="0"/>
          <c:cat>
            <c:strRef>
              <c:f>'Grafiki + dati'!$R$480:$R$516</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dati'!$AG$480:$AG$516</c:f>
              <c:numCache>
                <c:formatCode>0</c:formatCode>
                <c:ptCount val="37"/>
                <c:pt idx="0">
                  <c:v>20.9</c:v>
                </c:pt>
                <c:pt idx="1">
                  <c:v>57.3</c:v>
                </c:pt>
                <c:pt idx="2">
                  <c:v>20.199999999999996</c:v>
                </c:pt>
                <c:pt idx="3">
                  <c:v>21.5</c:v>
                </c:pt>
                <c:pt idx="4">
                  <c:v>57.3</c:v>
                </c:pt>
                <c:pt idx="5">
                  <c:v>5</c:v>
                </c:pt>
                <c:pt idx="6">
                  <c:v>18.599999999999994</c:v>
                </c:pt>
                <c:pt idx="7">
                  <c:v>20.699999999999996</c:v>
                </c:pt>
                <c:pt idx="8">
                  <c:v>27.199999999999996</c:v>
                </c:pt>
                <c:pt idx="9">
                  <c:v>25.099999999999994</c:v>
                </c:pt>
                <c:pt idx="10">
                  <c:v>20</c:v>
                </c:pt>
                <c:pt idx="11">
                  <c:v>57.3</c:v>
                </c:pt>
                <c:pt idx="12">
                  <c:v>18.399999999999999</c:v>
                </c:pt>
                <c:pt idx="13">
                  <c:v>25.4</c:v>
                </c:pt>
                <c:pt idx="14">
                  <c:v>57.3</c:v>
                </c:pt>
                <c:pt idx="15">
                  <c:v>23.4</c:v>
                </c:pt>
                <c:pt idx="16">
                  <c:v>18.799999999999997</c:v>
                </c:pt>
                <c:pt idx="17">
                  <c:v>57.3</c:v>
                </c:pt>
                <c:pt idx="18">
                  <c:v>20.199999999999996</c:v>
                </c:pt>
                <c:pt idx="19">
                  <c:v>23.599999999999994</c:v>
                </c:pt>
                <c:pt idx="20">
                  <c:v>16.899999999999999</c:v>
                </c:pt>
                <c:pt idx="21">
                  <c:v>57.3</c:v>
                </c:pt>
                <c:pt idx="22">
                  <c:v>24.299999999999997</c:v>
                </c:pt>
                <c:pt idx="23">
                  <c:v>25.099999999999994</c:v>
                </c:pt>
                <c:pt idx="24">
                  <c:v>17.699999999999996</c:v>
                </c:pt>
                <c:pt idx="25">
                  <c:v>17.899999999999999</c:v>
                </c:pt>
                <c:pt idx="26">
                  <c:v>16.099999999999994</c:v>
                </c:pt>
                <c:pt idx="27">
                  <c:v>57.3</c:v>
                </c:pt>
                <c:pt idx="28">
                  <c:v>18.5</c:v>
                </c:pt>
                <c:pt idx="29">
                  <c:v>22.4</c:v>
                </c:pt>
                <c:pt idx="30">
                  <c:v>16.799999999999997</c:v>
                </c:pt>
                <c:pt idx="31">
                  <c:v>21.9</c:v>
                </c:pt>
                <c:pt idx="32">
                  <c:v>26.199999999999996</c:v>
                </c:pt>
                <c:pt idx="33">
                  <c:v>57.3</c:v>
                </c:pt>
                <c:pt idx="34">
                  <c:v>18.5</c:v>
                </c:pt>
                <c:pt idx="35">
                  <c:v>24.199999999999996</c:v>
                </c:pt>
                <c:pt idx="36">
                  <c:v>18.5</c:v>
                </c:pt>
              </c:numCache>
            </c:numRef>
          </c:val>
          <c:extLst>
            <c:ext xmlns:c16="http://schemas.microsoft.com/office/drawing/2014/chart" uri="{C3380CC4-5D6E-409C-BE32-E72D297353CC}">
              <c16:uniqueId val="{00000047-E06C-4DFF-9300-8C4656B56FF7}"/>
            </c:ext>
          </c:extLst>
        </c:ser>
        <c:ser>
          <c:idx val="15"/>
          <c:order val="15"/>
          <c:tx>
            <c:strRef>
              <c:f>'Grafiki + dati'!$AH$479</c:f>
              <c:strCache>
                <c:ptCount val="1"/>
                <c:pt idx="0">
                  <c:v>Grūti pateikt</c:v>
                </c:pt>
              </c:strCache>
            </c:strRef>
          </c:tx>
          <c:spPr>
            <a:solidFill>
              <a:sysClr val="window" lastClr="FFFFFF">
                <a:lumMod val="75000"/>
              </a:sys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dati'!$R$480:$R$516</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dati'!$AH$480:$AH$516</c:f>
              <c:numCache>
                <c:formatCode>General</c:formatCode>
                <c:ptCount val="37"/>
                <c:pt idx="0" formatCode="0">
                  <c:v>12.3</c:v>
                </c:pt>
                <c:pt idx="2" formatCode="0">
                  <c:v>13</c:v>
                </c:pt>
                <c:pt idx="3" formatCode="0">
                  <c:v>11.7</c:v>
                </c:pt>
                <c:pt idx="5" formatCode="0">
                  <c:v>8.1</c:v>
                </c:pt>
                <c:pt idx="6" formatCode="0">
                  <c:v>14.2</c:v>
                </c:pt>
                <c:pt idx="7" formatCode="0">
                  <c:v>9.8000000000000007</c:v>
                </c:pt>
                <c:pt idx="8" formatCode="0">
                  <c:v>13</c:v>
                </c:pt>
                <c:pt idx="9" formatCode="0">
                  <c:v>14.3</c:v>
                </c:pt>
                <c:pt idx="10" formatCode="0">
                  <c:v>12.6</c:v>
                </c:pt>
                <c:pt idx="12" formatCode="0">
                  <c:v>12.2</c:v>
                </c:pt>
                <c:pt idx="13" formatCode="0">
                  <c:v>12.1</c:v>
                </c:pt>
                <c:pt idx="15" formatCode="0">
                  <c:v>14.1</c:v>
                </c:pt>
                <c:pt idx="16" formatCode="0">
                  <c:v>10.8</c:v>
                </c:pt>
                <c:pt idx="18" formatCode="0">
                  <c:v>10.4</c:v>
                </c:pt>
                <c:pt idx="19" formatCode="0">
                  <c:v>12.8</c:v>
                </c:pt>
                <c:pt idx="20" formatCode="0">
                  <c:v>13.6</c:v>
                </c:pt>
                <c:pt idx="22" formatCode="0">
                  <c:v>11.3</c:v>
                </c:pt>
                <c:pt idx="23" formatCode="0">
                  <c:v>15</c:v>
                </c:pt>
                <c:pt idx="24" formatCode="0">
                  <c:v>8.6999999999999993</c:v>
                </c:pt>
                <c:pt idx="25" formatCode="0">
                  <c:v>10.199999999999999</c:v>
                </c:pt>
                <c:pt idx="26" formatCode="0">
                  <c:v>8.8000000000000007</c:v>
                </c:pt>
                <c:pt idx="28" formatCode="0">
                  <c:v>11.2</c:v>
                </c:pt>
                <c:pt idx="29" formatCode="0">
                  <c:v>11.6</c:v>
                </c:pt>
                <c:pt idx="30" formatCode="0">
                  <c:v>15.2</c:v>
                </c:pt>
                <c:pt idx="31" formatCode="0">
                  <c:v>8.9</c:v>
                </c:pt>
                <c:pt idx="32" formatCode="0">
                  <c:v>17.2</c:v>
                </c:pt>
                <c:pt idx="34" formatCode="0">
                  <c:v>11.2</c:v>
                </c:pt>
                <c:pt idx="35" formatCode="0">
                  <c:v>11.4</c:v>
                </c:pt>
                <c:pt idx="36" formatCode="0">
                  <c:v>15.2</c:v>
                </c:pt>
              </c:numCache>
            </c:numRef>
          </c:val>
          <c:extLst>
            <c:ext xmlns:c16="http://schemas.microsoft.com/office/drawing/2014/chart" uri="{C3380CC4-5D6E-409C-BE32-E72D297353CC}">
              <c16:uniqueId val="{00000048-E06C-4DFF-9300-8C4656B56FF7}"/>
            </c:ext>
          </c:extLst>
        </c:ser>
        <c:dLbls>
          <c:showLegendKey val="0"/>
          <c:showVal val="0"/>
          <c:showCatName val="0"/>
          <c:showSerName val="0"/>
          <c:showPercent val="0"/>
          <c:showBubbleSize val="0"/>
        </c:dLbls>
        <c:gapWidth val="40"/>
        <c:overlap val="100"/>
        <c:axId val="597152088"/>
        <c:axId val="597139624"/>
      </c:barChart>
      <c:catAx>
        <c:axId val="597152088"/>
        <c:scaling>
          <c:orientation val="maxMin"/>
        </c:scaling>
        <c:delete val="0"/>
        <c:axPos val="l"/>
        <c:numFmt formatCode="General" sourceLinked="1"/>
        <c:majorTickMark val="none"/>
        <c:minorTickMark val="none"/>
        <c:tickLblPos val="nextTo"/>
        <c:spPr>
          <a:noFill/>
          <a:ln w="6350" cap="flat" cmpd="sng" algn="ctr">
            <a:solidFill>
              <a:schemeClr val="bg2">
                <a:lumMod val="50000"/>
              </a:schemeClr>
            </a:solidFill>
            <a:round/>
          </a:ln>
          <a:effectLst/>
        </c:spPr>
        <c:txPr>
          <a:bodyPr rot="0" spcFirstLastPara="1" vertOverflow="ellipsis" wrap="square" anchor="ctr" anchorCtr="0"/>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97139624"/>
        <c:crosses val="autoZero"/>
        <c:auto val="1"/>
        <c:lblAlgn val="ctr"/>
        <c:lblOffset val="100"/>
        <c:noMultiLvlLbl val="0"/>
      </c:catAx>
      <c:valAx>
        <c:axId val="597139624"/>
        <c:scaling>
          <c:orientation val="minMax"/>
          <c:max val="135"/>
          <c:min val="0"/>
        </c:scaling>
        <c:delete val="1"/>
        <c:axPos val="b"/>
        <c:numFmt formatCode="0" sourceLinked="1"/>
        <c:majorTickMark val="out"/>
        <c:minorTickMark val="none"/>
        <c:tickLblPos val="nextTo"/>
        <c:crossAx val="597152088"/>
        <c:crosses val="max"/>
        <c:crossBetween val="between"/>
        <c:majorUnit val="20"/>
      </c:valAx>
      <c:spPr>
        <a:noFill/>
        <a:ln>
          <a:noFill/>
        </a:ln>
        <a:effectLst/>
      </c:spPr>
    </c:plotArea>
    <c:legend>
      <c:legendPos val="b"/>
      <c:legendEntry>
        <c:idx val="0"/>
        <c:delete val="1"/>
      </c:legendEntry>
      <c:legendEntry>
        <c:idx val="2"/>
        <c:delete val="1"/>
      </c:legendEntry>
      <c:legendEntry>
        <c:idx val="4"/>
        <c:delete val="1"/>
      </c:legendEntry>
      <c:legendEntry>
        <c:idx val="6"/>
        <c:delete val="1"/>
      </c:legendEntry>
      <c:legendEntry>
        <c:idx val="8"/>
        <c:delete val="1"/>
      </c:legendEntry>
      <c:legendEntry>
        <c:idx val="10"/>
        <c:delete val="1"/>
      </c:legendEntry>
      <c:legendEntry>
        <c:idx val="12"/>
        <c:delete val="1"/>
      </c:legendEntry>
      <c:legendEntry>
        <c:idx val="14"/>
        <c:delete val="1"/>
      </c:legendEntry>
      <c:layout>
        <c:manualLayout>
          <c:xMode val="edge"/>
          <c:yMode val="edge"/>
          <c:x val="0.26048099456317958"/>
          <c:y val="4.1076636865523999E-2"/>
          <c:w val="0.69820959880014999"/>
          <c:h val="0.15429048872660589"/>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legend>
    <c:plotVisOnly val="1"/>
    <c:dispBlanksAs val="gap"/>
    <c:showDLblsOverMax val="0"/>
  </c:chart>
  <c:spPr>
    <a:noFill/>
    <a:ln w="6350"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2729088126828524"/>
          <c:y val="0.11057781502233736"/>
          <c:w val="0.54605097296568383"/>
          <c:h val="0.80901477814592404"/>
        </c:manualLayout>
      </c:layout>
      <c:barChart>
        <c:barDir val="bar"/>
        <c:grouping val="clustered"/>
        <c:varyColors val="0"/>
        <c:ser>
          <c:idx val="1"/>
          <c:order val="0"/>
          <c:tx>
            <c:strRef>
              <c:f>'Grafiki + dati'!$S$573</c:f>
              <c:strCache>
                <c:ptCount val="1"/>
                <c:pt idx="0">
                  <c:v>Negribētu darba kolektīvā</c:v>
                </c:pt>
              </c:strCache>
            </c:strRef>
          </c:tx>
          <c:spPr>
            <a:solidFill>
              <a:srgbClr val="5B9BD5">
                <a:lumMod val="40000"/>
                <a:lumOff val="60000"/>
              </a:srgbClr>
            </a:solidFill>
          </c:spPr>
          <c:invertIfNegative val="0"/>
          <c:dPt>
            <c:idx val="0"/>
            <c:invertIfNegative val="0"/>
            <c:bubble3D val="0"/>
            <c:spPr>
              <a:solidFill>
                <a:srgbClr val="5B9BD5">
                  <a:lumMod val="40000"/>
                  <a:lumOff val="60000"/>
                </a:srgbClr>
              </a:solidFill>
              <a:ln>
                <a:noFill/>
              </a:ln>
            </c:spPr>
            <c:extLst>
              <c:ext xmlns:c16="http://schemas.microsoft.com/office/drawing/2014/chart" uri="{C3380CC4-5D6E-409C-BE32-E72D297353CC}">
                <c16:uniqueId val="{00000001-3D16-42A4-B897-565471E5FF7F}"/>
              </c:ext>
            </c:extLst>
          </c:dPt>
          <c:dPt>
            <c:idx val="1"/>
            <c:invertIfNegative val="0"/>
            <c:bubble3D val="0"/>
            <c:extLst>
              <c:ext xmlns:c16="http://schemas.microsoft.com/office/drawing/2014/chart" uri="{C3380CC4-5D6E-409C-BE32-E72D297353CC}">
                <c16:uniqueId val="{00000002-3D16-42A4-B897-565471E5FF7F}"/>
              </c:ext>
            </c:extLst>
          </c:dPt>
          <c:dPt>
            <c:idx val="2"/>
            <c:invertIfNegative val="0"/>
            <c:bubble3D val="0"/>
            <c:extLst>
              <c:ext xmlns:c16="http://schemas.microsoft.com/office/drawing/2014/chart" uri="{C3380CC4-5D6E-409C-BE32-E72D297353CC}">
                <c16:uniqueId val="{00000003-3D16-42A4-B897-565471E5FF7F}"/>
              </c:ext>
            </c:extLst>
          </c:dPt>
          <c:dPt>
            <c:idx val="3"/>
            <c:invertIfNegative val="0"/>
            <c:bubble3D val="0"/>
            <c:extLst>
              <c:ext xmlns:c16="http://schemas.microsoft.com/office/drawing/2014/chart" uri="{C3380CC4-5D6E-409C-BE32-E72D297353CC}">
                <c16:uniqueId val="{00000004-3D16-42A4-B897-565471E5FF7F}"/>
              </c:ext>
            </c:extLst>
          </c:dPt>
          <c:dPt>
            <c:idx val="4"/>
            <c:invertIfNegative val="0"/>
            <c:bubble3D val="0"/>
            <c:extLst>
              <c:ext xmlns:c16="http://schemas.microsoft.com/office/drawing/2014/chart" uri="{C3380CC4-5D6E-409C-BE32-E72D297353CC}">
                <c16:uniqueId val="{00000005-3D16-42A4-B897-565471E5FF7F}"/>
              </c:ext>
            </c:extLst>
          </c:dPt>
          <c:dPt>
            <c:idx val="5"/>
            <c:invertIfNegative val="0"/>
            <c:bubble3D val="0"/>
            <c:extLst>
              <c:ext xmlns:c16="http://schemas.microsoft.com/office/drawing/2014/chart" uri="{C3380CC4-5D6E-409C-BE32-E72D297353CC}">
                <c16:uniqueId val="{00000006-3D16-42A4-B897-565471E5FF7F}"/>
              </c:ext>
            </c:extLst>
          </c:dPt>
          <c:dPt>
            <c:idx val="6"/>
            <c:invertIfNegative val="0"/>
            <c:bubble3D val="0"/>
            <c:extLst>
              <c:ext xmlns:c16="http://schemas.microsoft.com/office/drawing/2014/chart" uri="{C3380CC4-5D6E-409C-BE32-E72D297353CC}">
                <c16:uniqueId val="{00000007-3D16-42A4-B897-565471E5FF7F}"/>
              </c:ext>
            </c:extLst>
          </c:dPt>
          <c:dPt>
            <c:idx val="7"/>
            <c:invertIfNegative val="0"/>
            <c:bubble3D val="0"/>
            <c:extLst>
              <c:ext xmlns:c16="http://schemas.microsoft.com/office/drawing/2014/chart" uri="{C3380CC4-5D6E-409C-BE32-E72D297353CC}">
                <c16:uniqueId val="{00000008-3D16-42A4-B897-565471E5FF7F}"/>
              </c:ext>
            </c:extLst>
          </c:dPt>
          <c:dPt>
            <c:idx val="8"/>
            <c:invertIfNegative val="0"/>
            <c:bubble3D val="0"/>
            <c:extLst>
              <c:ext xmlns:c16="http://schemas.microsoft.com/office/drawing/2014/chart" uri="{C3380CC4-5D6E-409C-BE32-E72D297353CC}">
                <c16:uniqueId val="{00000009-3D16-42A4-B897-565471E5FF7F}"/>
              </c:ext>
            </c:extLst>
          </c:dPt>
          <c:dPt>
            <c:idx val="9"/>
            <c:invertIfNegative val="0"/>
            <c:bubble3D val="0"/>
            <c:extLst>
              <c:ext xmlns:c16="http://schemas.microsoft.com/office/drawing/2014/chart" uri="{C3380CC4-5D6E-409C-BE32-E72D297353CC}">
                <c16:uniqueId val="{0000000A-3D16-42A4-B897-565471E5FF7F}"/>
              </c:ext>
            </c:extLst>
          </c:dPt>
          <c:dPt>
            <c:idx val="10"/>
            <c:invertIfNegative val="0"/>
            <c:bubble3D val="0"/>
            <c:extLst>
              <c:ext xmlns:c16="http://schemas.microsoft.com/office/drawing/2014/chart" uri="{C3380CC4-5D6E-409C-BE32-E72D297353CC}">
                <c16:uniqueId val="{0000000B-3D16-42A4-B897-565471E5FF7F}"/>
              </c:ext>
            </c:extLst>
          </c:dPt>
          <c:dPt>
            <c:idx val="11"/>
            <c:invertIfNegative val="0"/>
            <c:bubble3D val="0"/>
            <c:extLst>
              <c:ext xmlns:c16="http://schemas.microsoft.com/office/drawing/2014/chart" uri="{C3380CC4-5D6E-409C-BE32-E72D297353CC}">
                <c16:uniqueId val="{0000000C-3D16-42A4-B897-565471E5FF7F}"/>
              </c:ext>
            </c:extLst>
          </c:dPt>
          <c:dPt>
            <c:idx val="12"/>
            <c:invertIfNegative val="0"/>
            <c:bubble3D val="0"/>
            <c:extLst>
              <c:ext xmlns:c16="http://schemas.microsoft.com/office/drawing/2014/chart" uri="{C3380CC4-5D6E-409C-BE32-E72D297353CC}">
                <c16:uniqueId val="{0000000D-3D16-42A4-B897-565471E5FF7F}"/>
              </c:ext>
            </c:extLst>
          </c:dPt>
          <c:dPt>
            <c:idx val="13"/>
            <c:invertIfNegative val="0"/>
            <c:bubble3D val="0"/>
            <c:extLst>
              <c:ext xmlns:c16="http://schemas.microsoft.com/office/drawing/2014/chart" uri="{C3380CC4-5D6E-409C-BE32-E72D297353CC}">
                <c16:uniqueId val="{0000000E-3D16-42A4-B897-565471E5FF7F}"/>
              </c:ext>
            </c:extLst>
          </c:dPt>
          <c:dPt>
            <c:idx val="14"/>
            <c:invertIfNegative val="0"/>
            <c:bubble3D val="0"/>
            <c:extLst>
              <c:ext xmlns:c16="http://schemas.microsoft.com/office/drawing/2014/chart" uri="{C3380CC4-5D6E-409C-BE32-E72D297353CC}">
                <c16:uniqueId val="{0000000F-3D16-42A4-B897-565471E5FF7F}"/>
              </c:ext>
            </c:extLst>
          </c:dPt>
          <c:dPt>
            <c:idx val="15"/>
            <c:invertIfNegative val="0"/>
            <c:bubble3D val="0"/>
            <c:extLst>
              <c:ext xmlns:c16="http://schemas.microsoft.com/office/drawing/2014/chart" uri="{C3380CC4-5D6E-409C-BE32-E72D297353CC}">
                <c16:uniqueId val="{00000010-3D16-42A4-B897-565471E5FF7F}"/>
              </c:ext>
            </c:extLst>
          </c:dPt>
          <c:dPt>
            <c:idx val="18"/>
            <c:invertIfNegative val="0"/>
            <c:bubble3D val="0"/>
            <c:extLst>
              <c:ext xmlns:c16="http://schemas.microsoft.com/office/drawing/2014/chart" uri="{C3380CC4-5D6E-409C-BE32-E72D297353CC}">
                <c16:uniqueId val="{00000011-3D16-42A4-B897-565471E5FF7F}"/>
              </c:ext>
            </c:extLst>
          </c:dPt>
          <c:dLbls>
            <c:dLbl>
              <c:idx val="0"/>
              <c:layout>
                <c:manualLayout>
                  <c:x val="-1.4892032762472078E-3"/>
                  <c:y val="8.39986811545653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D16-42A4-B897-565471E5FF7F}"/>
                </c:ext>
              </c:extLst>
            </c:dLbl>
            <c:dLbl>
              <c:idx val="2"/>
              <c:layout>
                <c:manualLayout>
                  <c:x val="-5.9568131049889403E-3"/>
                  <c:y val="6.299901086592388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D16-42A4-B897-565471E5FF7F}"/>
                </c:ext>
              </c:extLst>
            </c:dLbl>
            <c:dLbl>
              <c:idx val="4"/>
              <c:layout>
                <c:manualLayout>
                  <c:x val="-4.4676098287416231E-3"/>
                  <c:y val="2.501042265054157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D16-42A4-B897-565471E5FF7F}"/>
                </c:ext>
              </c:extLst>
            </c:dLbl>
            <c:dLbl>
              <c:idx val="12"/>
              <c:layout>
                <c:manualLayout>
                  <c:x val="-4.4676098287416231E-3"/>
                  <c:y val="2.099967028864129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3D16-42A4-B897-565471E5FF7F}"/>
                </c:ext>
              </c:extLst>
            </c:dLbl>
            <c:spPr>
              <a:noFill/>
              <a:ln>
                <a:noFill/>
              </a:ln>
              <a:effectLst/>
            </c:spPr>
            <c:txPr>
              <a:bodyPr wrap="square" lIns="38100" tIns="19050" rIns="38100" bIns="19050" anchor="ctr">
                <a:spAutoFit/>
              </a:bodyPr>
              <a:lstStyle/>
              <a:p>
                <a:pPr>
                  <a:defRPr sz="900" b="1"/>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dati'!$R$574:$R$588</c:f>
              <c:strCache>
                <c:ptCount val="15"/>
                <c:pt idx="0">
                  <c:v>Romi (čigāni)</c:v>
                </c:pt>
                <c:pt idx="1">
                  <c:v>Cilvēki ar garīga rakstura traucējumiem (t.sk. psihiskām
slimībām, attīstības traucējumiem)</c:v>
                </c:pt>
                <c:pt idx="2">
                  <c:v>Musulmaņi</c:v>
                </c:pt>
                <c:pt idx="3">
                  <c:v>Cilvēki ar citu seksuālu orientāciju (piem., gejs, lesbiete, biseksuālis)</c:v>
                </c:pt>
                <c:pt idx="4">
                  <c:v>Bēgļi un/vai patvēruma meklētāji</c:v>
                </c:pt>
                <c:pt idx="5">
                  <c:v>Citu etnisko minoritāšu pārstāvji</c:v>
                </c:pt>
                <c:pt idx="6">
                  <c:v>Cilvēki ar funkcionāliem traucējumiem (piem., kustību, redzes, dzirdes traucējumi)</c:v>
                </c:pt>
                <c:pt idx="7">
                  <c:v>Cilvēki vecumā virs 50 gadiem</c:v>
                </c:pt>
                <c:pt idx="8">
                  <c:v>Cilvēki, kas audzina mazu/-s bērnu/-s (līdz 2 gadu vecumam)</c:v>
                </c:pt>
                <c:pt idx="9">
                  <c:v>Cilvēki, kas cietuši no vardarbības (t.sk. seksuālas, psiholoģiskas u.c. vardarbības ģimenē vai ārpus tās)</c:v>
                </c:pt>
                <c:pt idx="10">
                  <c:v>Cilvēki, kas kopj citu ģimenes locekli (piem., vecus cilvēkus, cilvēkus ar invaliditāti (t.sk. bērnus) u.tml.)</c:v>
                </c:pt>
                <c:pt idx="11">
                  <c:v>Cilvēki, kas vieni audzina bērnu/-s (t.s. vientuļā māte, vientuļais tēvs)</c:v>
                </c:pt>
                <c:pt idx="12">
                  <c:v>Ir kāda cita cilvēku grupa</c:v>
                </c:pt>
                <c:pt idx="13">
                  <c:v>Neviens no šiem/ nav tādu cilvēku</c:v>
                </c:pt>
                <c:pt idx="14">
                  <c:v>Grūti pateikt</c:v>
                </c:pt>
              </c:strCache>
            </c:strRef>
          </c:cat>
          <c:val>
            <c:numRef>
              <c:f>'Grafiki + dati'!$S$574:$S$588</c:f>
              <c:numCache>
                <c:formatCode>0.0</c:formatCode>
                <c:ptCount val="15"/>
                <c:pt idx="0">
                  <c:v>22.1</c:v>
                </c:pt>
                <c:pt idx="1">
                  <c:v>33.700000000000003</c:v>
                </c:pt>
                <c:pt idx="2">
                  <c:v>15</c:v>
                </c:pt>
                <c:pt idx="3">
                  <c:v>16.100000000000001</c:v>
                </c:pt>
                <c:pt idx="4">
                  <c:v>8.1999999999999993</c:v>
                </c:pt>
                <c:pt idx="5">
                  <c:v>4.9000000000000004</c:v>
                </c:pt>
                <c:pt idx="6">
                  <c:v>6.6</c:v>
                </c:pt>
                <c:pt idx="7">
                  <c:v>4.5999999999999996</c:v>
                </c:pt>
                <c:pt idx="8">
                  <c:v>4.0999999999999996</c:v>
                </c:pt>
                <c:pt idx="9">
                  <c:v>2.6</c:v>
                </c:pt>
                <c:pt idx="10">
                  <c:v>3.1</c:v>
                </c:pt>
                <c:pt idx="11">
                  <c:v>3</c:v>
                </c:pt>
                <c:pt idx="12">
                  <c:v>6.6</c:v>
                </c:pt>
                <c:pt idx="13">
                  <c:v>32.9</c:v>
                </c:pt>
                <c:pt idx="14">
                  <c:v>11.8</c:v>
                </c:pt>
              </c:numCache>
            </c:numRef>
          </c:val>
          <c:extLst>
            <c:ext xmlns:c16="http://schemas.microsoft.com/office/drawing/2014/chart" uri="{C3380CC4-5D6E-409C-BE32-E72D297353CC}">
              <c16:uniqueId val="{00000012-3D16-42A4-B897-565471E5FF7F}"/>
            </c:ext>
          </c:extLst>
        </c:ser>
        <c:ser>
          <c:idx val="0"/>
          <c:order val="1"/>
          <c:tx>
            <c:strRef>
              <c:f>'Grafiki + dati'!$T$573</c:f>
              <c:strCache>
                <c:ptCount val="1"/>
                <c:pt idx="0">
                  <c:v>Negribētu dzīvot kaimiņos</c:v>
                </c:pt>
              </c:strCache>
            </c:strRef>
          </c:tx>
          <c:spPr>
            <a:solidFill>
              <a:srgbClr val="5B9BD5">
                <a:lumMod val="75000"/>
              </a:srgbClr>
            </a:solidFill>
          </c:spPr>
          <c:invertIfNegative val="0"/>
          <c:dLbls>
            <c:dLbl>
              <c:idx val="1"/>
              <c:layout>
                <c:manualLayout>
                  <c:x val="-7.4460163812361483E-3"/>
                  <c:y val="4.199934057728258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3D16-42A4-B897-565471E5FF7F}"/>
                </c:ext>
              </c:extLst>
            </c:dLbl>
            <c:dLbl>
              <c:idx val="2"/>
              <c:layout>
                <c:manualLayout>
                  <c:x val="-2.9784065524944155E-3"/>
                  <c:y val="6.299901086592388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3D16-42A4-B897-565471E5FF7F}"/>
                </c:ext>
              </c:extLst>
            </c:dLbl>
            <c:dLbl>
              <c:idx val="3"/>
              <c:layout>
                <c:manualLayout>
                  <c:x val="-2.9784065524944155E-3"/>
                  <c:y val="8.399868115456557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3D16-42A4-B897-565471E5FF7F}"/>
                </c:ext>
              </c:extLst>
            </c:dLbl>
            <c:spPr>
              <a:noFill/>
              <a:ln>
                <a:noFill/>
              </a:ln>
              <a:effectLst/>
            </c:spPr>
            <c:txPr>
              <a:bodyPr wrap="square" lIns="38100" tIns="19050" rIns="38100" bIns="19050" anchor="ctr">
                <a:spAutoFit/>
              </a:bodyPr>
              <a:lstStyle/>
              <a:p>
                <a:pPr>
                  <a:defRPr sz="900" b="1"/>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dati'!$R$574:$R$588</c:f>
              <c:strCache>
                <c:ptCount val="15"/>
                <c:pt idx="0">
                  <c:v>Romi (čigāni)</c:v>
                </c:pt>
                <c:pt idx="1">
                  <c:v>Cilvēki ar garīga rakstura traucējumiem (t.sk. psihiskām
slimībām, attīstības traucējumiem)</c:v>
                </c:pt>
                <c:pt idx="2">
                  <c:v>Musulmaņi</c:v>
                </c:pt>
                <c:pt idx="3">
                  <c:v>Cilvēki ar citu seksuālu orientāciju (piem., gejs, lesbiete, biseksuālis)</c:v>
                </c:pt>
                <c:pt idx="4">
                  <c:v>Bēgļi un/vai patvēruma meklētāji</c:v>
                </c:pt>
                <c:pt idx="5">
                  <c:v>Citu etnisko minoritāšu pārstāvji</c:v>
                </c:pt>
                <c:pt idx="6">
                  <c:v>Cilvēki ar funkcionāliem traucējumiem (piem., kustību, redzes, dzirdes traucējumi)</c:v>
                </c:pt>
                <c:pt idx="7">
                  <c:v>Cilvēki vecumā virs 50 gadiem</c:v>
                </c:pt>
                <c:pt idx="8">
                  <c:v>Cilvēki, kas audzina mazu/-s bērnu/-s (līdz 2 gadu vecumam)</c:v>
                </c:pt>
                <c:pt idx="9">
                  <c:v>Cilvēki, kas cietuši no vardarbības (t.sk. seksuālas, psiholoģiskas u.c. vardarbības ģimenē vai ārpus tās)</c:v>
                </c:pt>
                <c:pt idx="10">
                  <c:v>Cilvēki, kas kopj citu ģimenes locekli (piem., vecus cilvēkus, cilvēkus ar invaliditāti (t.sk. bērnus) u.tml.)</c:v>
                </c:pt>
                <c:pt idx="11">
                  <c:v>Cilvēki, kas vieni audzina bērnu/-s (t.s. vientuļā māte, vientuļais tēvs)</c:v>
                </c:pt>
                <c:pt idx="12">
                  <c:v>Ir kāda cita cilvēku grupa</c:v>
                </c:pt>
                <c:pt idx="13">
                  <c:v>Neviens no šiem/ nav tādu cilvēku</c:v>
                </c:pt>
                <c:pt idx="14">
                  <c:v>Grūti pateikt</c:v>
                </c:pt>
              </c:strCache>
            </c:strRef>
          </c:cat>
          <c:val>
            <c:numRef>
              <c:f>'Grafiki + dati'!$T$574:$T$588</c:f>
              <c:numCache>
                <c:formatCode>0.0</c:formatCode>
                <c:ptCount val="15"/>
                <c:pt idx="0">
                  <c:v>30.3</c:v>
                </c:pt>
                <c:pt idx="1">
                  <c:v>17.600000000000001</c:v>
                </c:pt>
                <c:pt idx="2">
                  <c:v>17.2</c:v>
                </c:pt>
                <c:pt idx="3">
                  <c:v>12.4</c:v>
                </c:pt>
                <c:pt idx="4">
                  <c:v>9.1</c:v>
                </c:pt>
                <c:pt idx="5">
                  <c:v>3.5</c:v>
                </c:pt>
                <c:pt idx="6">
                  <c:v>0.8</c:v>
                </c:pt>
                <c:pt idx="7">
                  <c:v>0.7</c:v>
                </c:pt>
                <c:pt idx="8">
                  <c:v>2.1</c:v>
                </c:pt>
                <c:pt idx="9">
                  <c:v>0.9</c:v>
                </c:pt>
                <c:pt idx="10">
                  <c:v>0.7</c:v>
                </c:pt>
                <c:pt idx="11">
                  <c:v>0.8</c:v>
                </c:pt>
                <c:pt idx="12">
                  <c:v>9.3000000000000007</c:v>
                </c:pt>
                <c:pt idx="13">
                  <c:v>36.4</c:v>
                </c:pt>
                <c:pt idx="14">
                  <c:v>12.3</c:v>
                </c:pt>
              </c:numCache>
            </c:numRef>
          </c:val>
          <c:extLst>
            <c:ext xmlns:c16="http://schemas.microsoft.com/office/drawing/2014/chart" uri="{C3380CC4-5D6E-409C-BE32-E72D297353CC}">
              <c16:uniqueId val="{00000013-3D16-42A4-B897-565471E5FF7F}"/>
            </c:ext>
          </c:extLst>
        </c:ser>
        <c:ser>
          <c:idx val="2"/>
          <c:order val="2"/>
          <c:tx>
            <c:strRef>
              <c:f>'Grafiki + dati'!$U$573</c:f>
              <c:strCache>
                <c:ptCount val="1"/>
                <c:pt idx="0">
                  <c:v>Nevarētu būt tuvs draugs</c:v>
                </c:pt>
              </c:strCache>
            </c:strRef>
          </c:tx>
          <c:spPr>
            <a:solidFill>
              <a:srgbClr val="4472C4">
                <a:lumMod val="50000"/>
              </a:srgbClr>
            </a:solidFill>
          </c:spPr>
          <c:invertIfNegative val="0"/>
          <c:dLbls>
            <c:spPr>
              <a:noFill/>
              <a:ln>
                <a:noFill/>
              </a:ln>
              <a:effectLst/>
            </c:spPr>
            <c:txPr>
              <a:bodyPr wrap="square" lIns="38100" tIns="19050" rIns="38100" bIns="19050" anchor="ctr">
                <a:spAutoFit/>
              </a:bodyPr>
              <a:lstStyle/>
              <a:p>
                <a:pPr>
                  <a:defRPr sz="900" b="1"/>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dati'!$R$574:$R$588</c:f>
              <c:strCache>
                <c:ptCount val="15"/>
                <c:pt idx="0">
                  <c:v>Romi (čigāni)</c:v>
                </c:pt>
                <c:pt idx="1">
                  <c:v>Cilvēki ar garīga rakstura traucējumiem (t.sk. psihiskām
slimībām, attīstības traucējumiem)</c:v>
                </c:pt>
                <c:pt idx="2">
                  <c:v>Musulmaņi</c:v>
                </c:pt>
                <c:pt idx="3">
                  <c:v>Cilvēki ar citu seksuālu orientāciju (piem., gejs, lesbiete, biseksuālis)</c:v>
                </c:pt>
                <c:pt idx="4">
                  <c:v>Bēgļi un/vai patvēruma meklētāji</c:v>
                </c:pt>
                <c:pt idx="5">
                  <c:v>Citu etnisko minoritāšu pārstāvji</c:v>
                </c:pt>
                <c:pt idx="6">
                  <c:v>Cilvēki ar funkcionāliem traucējumiem (piem., kustību, redzes, dzirdes traucējumi)</c:v>
                </c:pt>
                <c:pt idx="7">
                  <c:v>Cilvēki vecumā virs 50 gadiem</c:v>
                </c:pt>
                <c:pt idx="8">
                  <c:v>Cilvēki, kas audzina mazu/-s bērnu/-s (līdz 2 gadu vecumam)</c:v>
                </c:pt>
                <c:pt idx="9">
                  <c:v>Cilvēki, kas cietuši no vardarbības (t.sk. seksuālas, psiholoģiskas u.c. vardarbības ģimenē vai ārpus tās)</c:v>
                </c:pt>
                <c:pt idx="10">
                  <c:v>Cilvēki, kas kopj citu ģimenes locekli (piem., vecus cilvēkus, cilvēkus ar invaliditāti (t.sk. bērnus) u.tml.)</c:v>
                </c:pt>
                <c:pt idx="11">
                  <c:v>Cilvēki, kas vieni audzina bērnu/-s (t.s. vientuļā māte, vientuļais tēvs)</c:v>
                </c:pt>
                <c:pt idx="12">
                  <c:v>Ir kāda cita cilvēku grupa</c:v>
                </c:pt>
                <c:pt idx="13">
                  <c:v>Neviens no šiem/ nav tādu cilvēku</c:v>
                </c:pt>
                <c:pt idx="14">
                  <c:v>Grūti pateikt</c:v>
                </c:pt>
              </c:strCache>
            </c:strRef>
          </c:cat>
          <c:val>
            <c:numRef>
              <c:f>'Grafiki + dati'!$U$574:$U$588</c:f>
              <c:numCache>
                <c:formatCode>0.0</c:formatCode>
                <c:ptCount val="15"/>
                <c:pt idx="0">
                  <c:v>22.3</c:v>
                </c:pt>
                <c:pt idx="1">
                  <c:v>23.4</c:v>
                </c:pt>
                <c:pt idx="2">
                  <c:v>18.8</c:v>
                </c:pt>
                <c:pt idx="3">
                  <c:v>19.100000000000001</c:v>
                </c:pt>
                <c:pt idx="4">
                  <c:v>8.1999999999999993</c:v>
                </c:pt>
                <c:pt idx="5">
                  <c:v>4.9000000000000004</c:v>
                </c:pt>
                <c:pt idx="6">
                  <c:v>4.2</c:v>
                </c:pt>
                <c:pt idx="7">
                  <c:v>4.7</c:v>
                </c:pt>
                <c:pt idx="8">
                  <c:v>2.7</c:v>
                </c:pt>
                <c:pt idx="9">
                  <c:v>2.1</c:v>
                </c:pt>
                <c:pt idx="10">
                  <c:v>1.8</c:v>
                </c:pt>
                <c:pt idx="11">
                  <c:v>1.7</c:v>
                </c:pt>
                <c:pt idx="12">
                  <c:v>7.6</c:v>
                </c:pt>
                <c:pt idx="13">
                  <c:v>33.4</c:v>
                </c:pt>
                <c:pt idx="14">
                  <c:v>12.8</c:v>
                </c:pt>
              </c:numCache>
            </c:numRef>
          </c:val>
          <c:extLst>
            <c:ext xmlns:c16="http://schemas.microsoft.com/office/drawing/2014/chart" uri="{C3380CC4-5D6E-409C-BE32-E72D297353CC}">
              <c16:uniqueId val="{00000014-3D16-42A4-B897-565471E5FF7F}"/>
            </c:ext>
          </c:extLst>
        </c:ser>
        <c:dLbls>
          <c:showLegendKey val="0"/>
          <c:showVal val="0"/>
          <c:showCatName val="0"/>
          <c:showSerName val="0"/>
          <c:showPercent val="0"/>
          <c:showBubbleSize val="0"/>
        </c:dLbls>
        <c:gapWidth val="50"/>
        <c:overlap val="30"/>
        <c:axId val="582184656"/>
        <c:axId val="1"/>
      </c:barChart>
      <c:catAx>
        <c:axId val="582184656"/>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panose="020B0604020202020204" pitchFamily="34" charset="0"/>
                <a:ea typeface="Arial"/>
                <a:cs typeface="Arial" panose="020B0604020202020204" pitchFamily="34" charset="0"/>
              </a:defRPr>
            </a:pPr>
            <a:endParaRPr lang="lv-LV"/>
          </a:p>
        </c:txPr>
        <c:crossAx val="1"/>
        <c:crosses val="autoZero"/>
        <c:auto val="1"/>
        <c:lblAlgn val="ctr"/>
        <c:lblOffset val="100"/>
        <c:tickLblSkip val="1"/>
        <c:tickMarkSkip val="1"/>
        <c:noMultiLvlLbl val="0"/>
      </c:catAx>
      <c:valAx>
        <c:axId val="1"/>
        <c:scaling>
          <c:orientation val="minMax"/>
          <c:max val="40"/>
          <c:min val="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89474006367223458"/>
              <c:y val="0.92687503224557921"/>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82184656"/>
        <c:crosses val="max"/>
        <c:crossBetween val="between"/>
        <c:majorUnit val="10"/>
      </c:valAx>
      <c:spPr>
        <a:noFill/>
        <a:ln w="25400">
          <a:noFill/>
        </a:ln>
      </c:spPr>
    </c:plotArea>
    <c:legend>
      <c:legendPos val="r"/>
      <c:layout>
        <c:manualLayout>
          <c:xMode val="edge"/>
          <c:yMode val="edge"/>
          <c:x val="0.76753912090102661"/>
          <c:y val="0.63944459013769506"/>
          <c:w val="0.19523079719279318"/>
          <c:h val="0.12802756581827507"/>
        </c:manualLayout>
      </c:layout>
      <c:overlay val="0"/>
    </c:legend>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2729088126828524"/>
          <c:y val="8.644179643648256E-2"/>
          <c:w val="0.54605097296568383"/>
          <c:h val="0.83315089385314656"/>
        </c:manualLayout>
      </c:layout>
      <c:barChart>
        <c:barDir val="bar"/>
        <c:grouping val="clustered"/>
        <c:varyColors val="0"/>
        <c:ser>
          <c:idx val="1"/>
          <c:order val="0"/>
          <c:spPr>
            <a:solidFill>
              <a:srgbClr val="A9D18E"/>
            </a:solidFill>
          </c:spPr>
          <c:invertIfNegative val="0"/>
          <c:dPt>
            <c:idx val="0"/>
            <c:invertIfNegative val="0"/>
            <c:bubble3D val="0"/>
            <c:spPr>
              <a:solidFill>
                <a:srgbClr val="A9D18E"/>
              </a:solidFill>
              <a:ln>
                <a:noFill/>
              </a:ln>
            </c:spPr>
            <c:extLst>
              <c:ext xmlns:c16="http://schemas.microsoft.com/office/drawing/2014/chart" uri="{C3380CC4-5D6E-409C-BE32-E72D297353CC}">
                <c16:uniqueId val="{00000001-06B7-40F7-92E8-150C46D62492}"/>
              </c:ext>
            </c:extLst>
          </c:dPt>
          <c:dPt>
            <c:idx val="1"/>
            <c:invertIfNegative val="0"/>
            <c:bubble3D val="0"/>
            <c:extLst>
              <c:ext xmlns:c16="http://schemas.microsoft.com/office/drawing/2014/chart" uri="{C3380CC4-5D6E-409C-BE32-E72D297353CC}">
                <c16:uniqueId val="{00000002-06B7-40F7-92E8-150C46D62492}"/>
              </c:ext>
            </c:extLst>
          </c:dPt>
          <c:dPt>
            <c:idx val="2"/>
            <c:invertIfNegative val="0"/>
            <c:bubble3D val="0"/>
            <c:extLst>
              <c:ext xmlns:c16="http://schemas.microsoft.com/office/drawing/2014/chart" uri="{C3380CC4-5D6E-409C-BE32-E72D297353CC}">
                <c16:uniqueId val="{00000003-06B7-40F7-92E8-150C46D62492}"/>
              </c:ext>
            </c:extLst>
          </c:dPt>
          <c:dPt>
            <c:idx val="3"/>
            <c:invertIfNegative val="0"/>
            <c:bubble3D val="0"/>
            <c:extLst>
              <c:ext xmlns:c16="http://schemas.microsoft.com/office/drawing/2014/chart" uri="{C3380CC4-5D6E-409C-BE32-E72D297353CC}">
                <c16:uniqueId val="{00000004-06B7-40F7-92E8-150C46D62492}"/>
              </c:ext>
            </c:extLst>
          </c:dPt>
          <c:dPt>
            <c:idx val="4"/>
            <c:invertIfNegative val="0"/>
            <c:bubble3D val="0"/>
            <c:extLst>
              <c:ext xmlns:c16="http://schemas.microsoft.com/office/drawing/2014/chart" uri="{C3380CC4-5D6E-409C-BE32-E72D297353CC}">
                <c16:uniqueId val="{00000005-06B7-40F7-92E8-150C46D62492}"/>
              </c:ext>
            </c:extLst>
          </c:dPt>
          <c:dPt>
            <c:idx val="5"/>
            <c:invertIfNegative val="0"/>
            <c:bubble3D val="0"/>
            <c:extLst>
              <c:ext xmlns:c16="http://schemas.microsoft.com/office/drawing/2014/chart" uri="{C3380CC4-5D6E-409C-BE32-E72D297353CC}">
                <c16:uniqueId val="{00000006-06B7-40F7-92E8-150C46D62492}"/>
              </c:ext>
            </c:extLst>
          </c:dPt>
          <c:dPt>
            <c:idx val="6"/>
            <c:invertIfNegative val="0"/>
            <c:bubble3D val="0"/>
            <c:extLst>
              <c:ext xmlns:c16="http://schemas.microsoft.com/office/drawing/2014/chart" uri="{C3380CC4-5D6E-409C-BE32-E72D297353CC}">
                <c16:uniqueId val="{00000007-06B7-40F7-92E8-150C46D62492}"/>
              </c:ext>
            </c:extLst>
          </c:dPt>
          <c:dPt>
            <c:idx val="7"/>
            <c:invertIfNegative val="0"/>
            <c:bubble3D val="0"/>
            <c:extLst>
              <c:ext xmlns:c16="http://schemas.microsoft.com/office/drawing/2014/chart" uri="{C3380CC4-5D6E-409C-BE32-E72D297353CC}">
                <c16:uniqueId val="{00000008-06B7-40F7-92E8-150C46D62492}"/>
              </c:ext>
            </c:extLst>
          </c:dPt>
          <c:dPt>
            <c:idx val="8"/>
            <c:invertIfNegative val="0"/>
            <c:bubble3D val="0"/>
            <c:extLst>
              <c:ext xmlns:c16="http://schemas.microsoft.com/office/drawing/2014/chart" uri="{C3380CC4-5D6E-409C-BE32-E72D297353CC}">
                <c16:uniqueId val="{00000009-06B7-40F7-92E8-150C46D62492}"/>
              </c:ext>
            </c:extLst>
          </c:dPt>
          <c:dPt>
            <c:idx val="9"/>
            <c:invertIfNegative val="0"/>
            <c:bubble3D val="0"/>
            <c:extLst>
              <c:ext xmlns:c16="http://schemas.microsoft.com/office/drawing/2014/chart" uri="{C3380CC4-5D6E-409C-BE32-E72D297353CC}">
                <c16:uniqueId val="{0000000A-06B7-40F7-92E8-150C46D62492}"/>
              </c:ext>
            </c:extLst>
          </c:dPt>
          <c:dPt>
            <c:idx val="10"/>
            <c:invertIfNegative val="0"/>
            <c:bubble3D val="0"/>
            <c:extLst>
              <c:ext xmlns:c16="http://schemas.microsoft.com/office/drawing/2014/chart" uri="{C3380CC4-5D6E-409C-BE32-E72D297353CC}">
                <c16:uniqueId val="{0000000B-06B7-40F7-92E8-150C46D62492}"/>
              </c:ext>
            </c:extLst>
          </c:dPt>
          <c:dPt>
            <c:idx val="11"/>
            <c:invertIfNegative val="0"/>
            <c:bubble3D val="0"/>
            <c:extLst>
              <c:ext xmlns:c16="http://schemas.microsoft.com/office/drawing/2014/chart" uri="{C3380CC4-5D6E-409C-BE32-E72D297353CC}">
                <c16:uniqueId val="{0000000C-06B7-40F7-92E8-150C46D62492}"/>
              </c:ext>
            </c:extLst>
          </c:dPt>
          <c:dPt>
            <c:idx val="12"/>
            <c:invertIfNegative val="0"/>
            <c:bubble3D val="0"/>
            <c:extLst>
              <c:ext xmlns:c16="http://schemas.microsoft.com/office/drawing/2014/chart" uri="{C3380CC4-5D6E-409C-BE32-E72D297353CC}">
                <c16:uniqueId val="{0000000D-06B7-40F7-92E8-150C46D62492}"/>
              </c:ext>
            </c:extLst>
          </c:dPt>
          <c:dPt>
            <c:idx val="13"/>
            <c:invertIfNegative val="0"/>
            <c:bubble3D val="0"/>
            <c:spPr>
              <a:solidFill>
                <a:srgbClr val="FFC000"/>
              </a:solidFill>
            </c:spPr>
            <c:extLst>
              <c:ext xmlns:c16="http://schemas.microsoft.com/office/drawing/2014/chart" uri="{C3380CC4-5D6E-409C-BE32-E72D297353CC}">
                <c16:uniqueId val="{0000000F-06B7-40F7-92E8-150C46D62492}"/>
              </c:ext>
            </c:extLst>
          </c:dPt>
          <c:dPt>
            <c:idx val="14"/>
            <c:invertIfNegative val="0"/>
            <c:bubble3D val="0"/>
            <c:spPr>
              <a:solidFill>
                <a:sysClr val="window" lastClr="FFFFFF">
                  <a:lumMod val="75000"/>
                </a:sysClr>
              </a:solidFill>
            </c:spPr>
            <c:extLst>
              <c:ext xmlns:c16="http://schemas.microsoft.com/office/drawing/2014/chart" uri="{C3380CC4-5D6E-409C-BE32-E72D297353CC}">
                <c16:uniqueId val="{00000011-06B7-40F7-92E8-150C46D62492}"/>
              </c:ext>
            </c:extLst>
          </c:dPt>
          <c:dPt>
            <c:idx val="15"/>
            <c:invertIfNegative val="0"/>
            <c:bubble3D val="0"/>
            <c:extLst>
              <c:ext xmlns:c16="http://schemas.microsoft.com/office/drawing/2014/chart" uri="{C3380CC4-5D6E-409C-BE32-E72D297353CC}">
                <c16:uniqueId val="{00000012-06B7-40F7-92E8-150C46D62492}"/>
              </c:ext>
            </c:extLst>
          </c:dPt>
          <c:dPt>
            <c:idx val="18"/>
            <c:invertIfNegative val="0"/>
            <c:bubble3D val="0"/>
            <c:extLst>
              <c:ext xmlns:c16="http://schemas.microsoft.com/office/drawing/2014/chart" uri="{C3380CC4-5D6E-409C-BE32-E72D297353CC}">
                <c16:uniqueId val="{00000014-06B7-40F7-92E8-150C46D62492}"/>
              </c:ext>
            </c:extLst>
          </c:dPt>
          <c:dLbls>
            <c:spPr>
              <a:noFill/>
              <a:ln>
                <a:noFill/>
              </a:ln>
              <a:effectLst/>
            </c:spPr>
            <c:txPr>
              <a:bodyPr wrap="square" lIns="38100" tIns="19050" rIns="38100" bIns="19050" anchor="ctr">
                <a:spAutoFit/>
              </a:bodyPr>
              <a:lstStyle/>
              <a:p>
                <a:pPr>
                  <a:defRPr b="1"/>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dati'!$R$522:$R$536</c:f>
              <c:strCache>
                <c:ptCount val="15"/>
                <c:pt idx="0">
                  <c:v>Romi (čigāni)</c:v>
                </c:pt>
                <c:pt idx="1">
                  <c:v>Cilvēki ar garīga rakstura traucējumiem
(t.sk. psihiskām slimībām, attīstības traucējumiem)</c:v>
                </c:pt>
                <c:pt idx="2">
                  <c:v>Cilvēki ar funkcionāliem traucējumiem (piem., kustību, redzes, dzirdes traucējumi)</c:v>
                </c:pt>
                <c:pt idx="3">
                  <c:v>Cilvēki ar citu seksuālu orientāciju (piem., gejs, lesbiete, biseksuālis)</c:v>
                </c:pt>
                <c:pt idx="4">
                  <c:v>Cilvēki vecumā virs 50 gadiem</c:v>
                </c:pt>
                <c:pt idx="5">
                  <c:v>Bēgļi un/vai patvēruma meklētāji</c:v>
                </c:pt>
                <c:pt idx="6">
                  <c:v>Citu etnisko minoritāšu pārstāvji</c:v>
                </c:pt>
                <c:pt idx="7">
                  <c:v>Musulmaņi</c:v>
                </c:pt>
                <c:pt idx="8">
                  <c:v>Cilvēki, kas audzina mazu/-s bērnu/-s (līdz 2 gadu vecumam)</c:v>
                </c:pt>
                <c:pt idx="9">
                  <c:v>Cilvēki, kas vieni audzina bērnu/-s (t.s. vientuļā māte, vientuļais tēvs)</c:v>
                </c:pt>
                <c:pt idx="10">
                  <c:v>Cilvēki, kas cietuši no vardarbības (t.sk. seksuālas, psiholoģiskas u.c. vardarbības ģimenē vai ārpus tās)</c:v>
                </c:pt>
                <c:pt idx="11">
                  <c:v>Cilvēki, kas kopj citu ģimenes locekli (piem., vecus cilvēkus, cilvēkus ar invaliditāti (t.sk. bērnus) u.tml.)</c:v>
                </c:pt>
                <c:pt idx="12">
                  <c:v>Ir kāda cita cilvēku grupa</c:v>
                </c:pt>
                <c:pt idx="13">
                  <c:v>Nav tādu cilvēku grupu</c:v>
                </c:pt>
                <c:pt idx="14">
                  <c:v>Grūti pateikt</c:v>
                </c:pt>
              </c:strCache>
            </c:strRef>
          </c:cat>
          <c:val>
            <c:numRef>
              <c:f>'Grafiki + dati'!$S$522:$S$536</c:f>
              <c:numCache>
                <c:formatCode>0.0</c:formatCode>
                <c:ptCount val="15"/>
                <c:pt idx="0">
                  <c:v>28.007603647293479</c:v>
                </c:pt>
                <c:pt idx="1">
                  <c:v>27.328921525469863</c:v>
                </c:pt>
                <c:pt idx="2">
                  <c:v>26.215631235468212</c:v>
                </c:pt>
                <c:pt idx="3">
                  <c:v>23.766864533331383</c:v>
                </c:pt>
                <c:pt idx="4">
                  <c:v>19.132768053742883</c:v>
                </c:pt>
                <c:pt idx="5">
                  <c:v>18.310348353152033</c:v>
                </c:pt>
                <c:pt idx="6">
                  <c:v>16.932232513444543</c:v>
                </c:pt>
                <c:pt idx="7">
                  <c:v>14.309896286995338</c:v>
                </c:pt>
                <c:pt idx="8">
                  <c:v>14.182336840547972</c:v>
                </c:pt>
                <c:pt idx="9">
                  <c:v>10.812380767085244</c:v>
                </c:pt>
                <c:pt idx="10">
                  <c:v>8.3068909046336419</c:v>
                </c:pt>
                <c:pt idx="11">
                  <c:v>8.2186431379981446</c:v>
                </c:pt>
                <c:pt idx="12">
                  <c:v>3.8960166778927072</c:v>
                </c:pt>
                <c:pt idx="13">
                  <c:v>13.7968444340204</c:v>
                </c:pt>
                <c:pt idx="14">
                  <c:v>36.093201515215362</c:v>
                </c:pt>
              </c:numCache>
            </c:numRef>
          </c:val>
          <c:extLst>
            <c:ext xmlns:c16="http://schemas.microsoft.com/office/drawing/2014/chart" uri="{C3380CC4-5D6E-409C-BE32-E72D297353CC}">
              <c16:uniqueId val="{00000015-06B7-40F7-92E8-150C46D62492}"/>
            </c:ext>
          </c:extLst>
        </c:ser>
        <c:dLbls>
          <c:showLegendKey val="0"/>
          <c:showVal val="0"/>
          <c:showCatName val="0"/>
          <c:showSerName val="0"/>
          <c:showPercent val="0"/>
          <c:showBubbleSize val="0"/>
        </c:dLbls>
        <c:gapWidth val="45"/>
        <c:overlap val="30"/>
        <c:axId val="582184656"/>
        <c:axId val="1"/>
      </c:barChart>
      <c:catAx>
        <c:axId val="582184656"/>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panose="020B0604020202020204" pitchFamily="34" charset="0"/>
                <a:ea typeface="Arial"/>
                <a:cs typeface="Arial" panose="020B0604020202020204" pitchFamily="34" charset="0"/>
              </a:defRPr>
            </a:pPr>
            <a:endParaRPr lang="lv-LV"/>
          </a:p>
        </c:txPr>
        <c:crossAx val="1"/>
        <c:crosses val="autoZero"/>
        <c:auto val="1"/>
        <c:lblAlgn val="ctr"/>
        <c:lblOffset val="100"/>
        <c:tickLblSkip val="1"/>
        <c:tickMarkSkip val="1"/>
        <c:noMultiLvlLbl val="0"/>
      </c:catAx>
      <c:valAx>
        <c:axId val="1"/>
        <c:scaling>
          <c:orientation val="minMax"/>
          <c:max val="40"/>
          <c:min val="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89474006367223458"/>
              <c:y val="0.92687503224557921"/>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82184656"/>
        <c:crosses val="max"/>
        <c:crossBetween val="between"/>
        <c:majorUnit val="10"/>
      </c:valAx>
      <c:spPr>
        <a:noFill/>
        <a:ln w="25400">
          <a:noFill/>
        </a:ln>
      </c:spPr>
    </c:plotArea>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3717472815898011"/>
          <c:y val="0.18602960270853519"/>
          <c:w val="0.75515841769778769"/>
          <c:h val="0.76237253302483088"/>
        </c:manualLayout>
      </c:layout>
      <c:barChart>
        <c:barDir val="bar"/>
        <c:grouping val="stacked"/>
        <c:varyColors val="0"/>
        <c:ser>
          <c:idx val="3"/>
          <c:order val="0"/>
          <c:tx>
            <c:strRef>
              <c:f>'Grafiki + dati'!$S$543</c:f>
              <c:strCache>
                <c:ptCount val="1"/>
                <c:pt idx="0">
                  <c:v>x</c:v>
                </c:pt>
              </c:strCache>
            </c:strRef>
          </c:tx>
          <c:spPr>
            <a:noFill/>
            <a:ln>
              <a:noFill/>
            </a:ln>
            <a:effectLst/>
          </c:spPr>
          <c:invertIfNegative val="0"/>
          <c:cat>
            <c:strRef>
              <c:f>'Grafiki + dati'!$R$544:$R$580</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dati'!$S$544:$S$580</c:f>
              <c:numCache>
                <c:formatCode>General</c:formatCode>
                <c:ptCount val="37"/>
                <c:pt idx="0" formatCode="0">
                  <c:v>5</c:v>
                </c:pt>
                <c:pt idx="2" formatCode="0">
                  <c:v>5</c:v>
                </c:pt>
                <c:pt idx="3" formatCode="0">
                  <c:v>5</c:v>
                </c:pt>
                <c:pt idx="5" formatCode="0">
                  <c:v>5</c:v>
                </c:pt>
                <c:pt idx="6" formatCode="0">
                  <c:v>5</c:v>
                </c:pt>
                <c:pt idx="7" formatCode="0">
                  <c:v>5</c:v>
                </c:pt>
                <c:pt idx="8" formatCode="0">
                  <c:v>5</c:v>
                </c:pt>
                <c:pt idx="9" formatCode="0">
                  <c:v>5</c:v>
                </c:pt>
                <c:pt idx="10" formatCode="0">
                  <c:v>5</c:v>
                </c:pt>
                <c:pt idx="12" formatCode="0">
                  <c:v>5</c:v>
                </c:pt>
                <c:pt idx="13" formatCode="0">
                  <c:v>5</c:v>
                </c:pt>
                <c:pt idx="15" formatCode="0">
                  <c:v>5</c:v>
                </c:pt>
                <c:pt idx="16" formatCode="0">
                  <c:v>5</c:v>
                </c:pt>
                <c:pt idx="18" formatCode="0">
                  <c:v>5</c:v>
                </c:pt>
                <c:pt idx="19" formatCode="0">
                  <c:v>5</c:v>
                </c:pt>
                <c:pt idx="20" formatCode="0">
                  <c:v>5</c:v>
                </c:pt>
                <c:pt idx="22" formatCode="0">
                  <c:v>5</c:v>
                </c:pt>
                <c:pt idx="23" formatCode="0">
                  <c:v>5</c:v>
                </c:pt>
                <c:pt idx="24" formatCode="0">
                  <c:v>5</c:v>
                </c:pt>
                <c:pt idx="25" formatCode="0">
                  <c:v>5</c:v>
                </c:pt>
                <c:pt idx="26" formatCode="0">
                  <c:v>5</c:v>
                </c:pt>
                <c:pt idx="28" formatCode="0">
                  <c:v>5</c:v>
                </c:pt>
                <c:pt idx="29" formatCode="0">
                  <c:v>5</c:v>
                </c:pt>
                <c:pt idx="30" formatCode="0">
                  <c:v>5</c:v>
                </c:pt>
                <c:pt idx="31" formatCode="0">
                  <c:v>5</c:v>
                </c:pt>
                <c:pt idx="32" formatCode="0">
                  <c:v>5</c:v>
                </c:pt>
                <c:pt idx="34" formatCode="0">
                  <c:v>5</c:v>
                </c:pt>
                <c:pt idx="35" formatCode="0">
                  <c:v>5</c:v>
                </c:pt>
                <c:pt idx="36" formatCode="0">
                  <c:v>5</c:v>
                </c:pt>
              </c:numCache>
            </c:numRef>
          </c:val>
          <c:extLst>
            <c:ext xmlns:c16="http://schemas.microsoft.com/office/drawing/2014/chart" uri="{C3380CC4-5D6E-409C-BE32-E72D297353CC}">
              <c16:uniqueId val="{00000000-CACE-49AF-84A7-0D6E9B1F320A}"/>
            </c:ext>
          </c:extLst>
        </c:ser>
        <c:ser>
          <c:idx val="0"/>
          <c:order val="1"/>
          <c:tx>
            <c:strRef>
              <c:f>'Grafiki + dati'!$T$543</c:f>
              <c:strCache>
                <c:ptCount val="1"/>
                <c:pt idx="0">
                  <c:v>Romi (čigāni)</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dati'!$R$544:$R$580</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dati'!$T$544:$T$580</c:f>
              <c:numCache>
                <c:formatCode>General</c:formatCode>
                <c:ptCount val="37"/>
                <c:pt idx="0" formatCode="0">
                  <c:v>28</c:v>
                </c:pt>
                <c:pt idx="2" formatCode="0">
                  <c:v>26</c:v>
                </c:pt>
                <c:pt idx="3" formatCode="0">
                  <c:v>29.9</c:v>
                </c:pt>
                <c:pt idx="5" formatCode="0">
                  <c:v>41.1</c:v>
                </c:pt>
                <c:pt idx="6" formatCode="0">
                  <c:v>41.3</c:v>
                </c:pt>
                <c:pt idx="7" formatCode="0">
                  <c:v>30.7</c:v>
                </c:pt>
                <c:pt idx="8" formatCode="0">
                  <c:v>25.1</c:v>
                </c:pt>
                <c:pt idx="9" formatCode="0">
                  <c:v>16.899999999999999</c:v>
                </c:pt>
                <c:pt idx="10" formatCode="0">
                  <c:v>19.399999999999999</c:v>
                </c:pt>
                <c:pt idx="12" formatCode="0">
                  <c:v>31</c:v>
                </c:pt>
                <c:pt idx="13" formatCode="0">
                  <c:v>23.5</c:v>
                </c:pt>
                <c:pt idx="15" formatCode="0">
                  <c:v>27.2</c:v>
                </c:pt>
                <c:pt idx="16" formatCode="0">
                  <c:v>28.7</c:v>
                </c:pt>
                <c:pt idx="18" formatCode="0">
                  <c:v>30.9</c:v>
                </c:pt>
                <c:pt idx="19" formatCode="0">
                  <c:v>27.7</c:v>
                </c:pt>
                <c:pt idx="20" formatCode="0">
                  <c:v>26.6</c:v>
                </c:pt>
                <c:pt idx="22" formatCode="0">
                  <c:v>23.9</c:v>
                </c:pt>
                <c:pt idx="23" formatCode="0">
                  <c:v>27.4</c:v>
                </c:pt>
                <c:pt idx="24" formatCode="0">
                  <c:v>26.4</c:v>
                </c:pt>
                <c:pt idx="25" formatCode="0">
                  <c:v>39.1</c:v>
                </c:pt>
                <c:pt idx="26" formatCode="0">
                  <c:v>31.3</c:v>
                </c:pt>
                <c:pt idx="28" formatCode="0">
                  <c:v>28.9</c:v>
                </c:pt>
                <c:pt idx="29" formatCode="0">
                  <c:v>31.8</c:v>
                </c:pt>
                <c:pt idx="30" formatCode="0">
                  <c:v>18.7</c:v>
                </c:pt>
                <c:pt idx="31" formatCode="0">
                  <c:v>30.1</c:v>
                </c:pt>
                <c:pt idx="32" formatCode="0">
                  <c:v>24.5</c:v>
                </c:pt>
                <c:pt idx="34" formatCode="0">
                  <c:v>28.9</c:v>
                </c:pt>
                <c:pt idx="35" formatCode="0">
                  <c:v>27.3</c:v>
                </c:pt>
                <c:pt idx="36" formatCode="0">
                  <c:v>28</c:v>
                </c:pt>
              </c:numCache>
            </c:numRef>
          </c:val>
          <c:extLst>
            <c:ext xmlns:c16="http://schemas.microsoft.com/office/drawing/2014/chart" uri="{C3380CC4-5D6E-409C-BE32-E72D297353CC}">
              <c16:uniqueId val="{00000001-CACE-49AF-84A7-0D6E9B1F320A}"/>
            </c:ext>
          </c:extLst>
        </c:ser>
        <c:ser>
          <c:idx val="2"/>
          <c:order val="2"/>
          <c:tx>
            <c:strRef>
              <c:f>'Grafiki + dati'!$U$543</c:f>
              <c:strCache>
                <c:ptCount val="1"/>
                <c:pt idx="0">
                  <c:v>x</c:v>
                </c:pt>
              </c:strCache>
            </c:strRef>
          </c:tx>
          <c:spPr>
            <a:noFill/>
            <a:ln>
              <a:noFill/>
            </a:ln>
            <a:effectLst/>
          </c:spPr>
          <c:invertIfNegative val="0"/>
          <c:cat>
            <c:strRef>
              <c:f>'Grafiki + dati'!$R$544:$R$580</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dati'!$U$544:$U$580</c:f>
              <c:numCache>
                <c:formatCode>General</c:formatCode>
                <c:ptCount val="37"/>
                <c:pt idx="0" formatCode="0">
                  <c:v>18.299999999999997</c:v>
                </c:pt>
                <c:pt idx="2" formatCode="0">
                  <c:v>20.299999999999997</c:v>
                </c:pt>
                <c:pt idx="3" formatCode="0">
                  <c:v>16.399999999999999</c:v>
                </c:pt>
                <c:pt idx="5" formatCode="0">
                  <c:v>5.1999999999999957</c:v>
                </c:pt>
                <c:pt idx="6" formatCode="0">
                  <c:v>5</c:v>
                </c:pt>
                <c:pt idx="7" formatCode="0">
                  <c:v>15.599999999999998</c:v>
                </c:pt>
                <c:pt idx="8" formatCode="0">
                  <c:v>21.199999999999996</c:v>
                </c:pt>
                <c:pt idx="9" formatCode="0">
                  <c:v>29.4</c:v>
                </c:pt>
                <c:pt idx="10" formatCode="0">
                  <c:v>26.9</c:v>
                </c:pt>
                <c:pt idx="12" formatCode="0">
                  <c:v>15.299999999999997</c:v>
                </c:pt>
                <c:pt idx="13" formatCode="0">
                  <c:v>22.799999999999997</c:v>
                </c:pt>
                <c:pt idx="15" formatCode="0">
                  <c:v>19.099999999999998</c:v>
                </c:pt>
                <c:pt idx="16" formatCode="0">
                  <c:v>17.599999999999998</c:v>
                </c:pt>
                <c:pt idx="18" formatCode="0">
                  <c:v>15.399999999999999</c:v>
                </c:pt>
                <c:pt idx="19" formatCode="0">
                  <c:v>18.599999999999998</c:v>
                </c:pt>
                <c:pt idx="20" formatCode="0">
                  <c:v>19.699999999999996</c:v>
                </c:pt>
                <c:pt idx="22" formatCode="0">
                  <c:v>22.4</c:v>
                </c:pt>
                <c:pt idx="23" formatCode="0">
                  <c:v>18.899999999999999</c:v>
                </c:pt>
                <c:pt idx="24" formatCode="0">
                  <c:v>19.899999999999999</c:v>
                </c:pt>
                <c:pt idx="25" formatCode="0">
                  <c:v>7.1999999999999957</c:v>
                </c:pt>
                <c:pt idx="26" formatCode="0">
                  <c:v>14.999999999999996</c:v>
                </c:pt>
                <c:pt idx="28" formatCode="0">
                  <c:v>17.399999999999999</c:v>
                </c:pt>
                <c:pt idx="29" formatCode="0">
                  <c:v>14.499999999999996</c:v>
                </c:pt>
                <c:pt idx="30" formatCode="0">
                  <c:v>27.599999999999998</c:v>
                </c:pt>
                <c:pt idx="31" formatCode="0">
                  <c:v>16.199999999999996</c:v>
                </c:pt>
                <c:pt idx="32" formatCode="0">
                  <c:v>21.799999999999997</c:v>
                </c:pt>
                <c:pt idx="34" formatCode="0">
                  <c:v>17.399999999999999</c:v>
                </c:pt>
                <c:pt idx="35" formatCode="0">
                  <c:v>18.999999999999996</c:v>
                </c:pt>
                <c:pt idx="36" formatCode="0">
                  <c:v>18.299999999999997</c:v>
                </c:pt>
              </c:numCache>
            </c:numRef>
          </c:val>
          <c:extLst>
            <c:ext xmlns:c16="http://schemas.microsoft.com/office/drawing/2014/chart" uri="{C3380CC4-5D6E-409C-BE32-E72D297353CC}">
              <c16:uniqueId val="{00000002-CACE-49AF-84A7-0D6E9B1F320A}"/>
            </c:ext>
          </c:extLst>
        </c:ser>
        <c:ser>
          <c:idx val="1"/>
          <c:order val="3"/>
          <c:tx>
            <c:strRef>
              <c:f>'Grafiki + dati'!$V$543</c:f>
              <c:strCache>
                <c:ptCount val="1"/>
                <c:pt idx="0">
                  <c:v>Cilvēki ar garīga rakstura traucējumiem (t.sk. psihiskām slimībām, attīstības traucējumiem)</c:v>
                </c:pt>
              </c:strCache>
            </c:strRef>
          </c:tx>
          <c:spPr>
            <a:solidFill>
              <a:srgbClr val="C55A1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dati'!$R$544:$R$580</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dati'!$V$544:$V$580</c:f>
              <c:numCache>
                <c:formatCode>General</c:formatCode>
                <c:ptCount val="37"/>
                <c:pt idx="0" formatCode="0">
                  <c:v>27.3</c:v>
                </c:pt>
                <c:pt idx="2" formatCode="0">
                  <c:v>24</c:v>
                </c:pt>
                <c:pt idx="3" formatCode="0">
                  <c:v>30.5</c:v>
                </c:pt>
                <c:pt idx="5" formatCode="0">
                  <c:v>34.9</c:v>
                </c:pt>
                <c:pt idx="6" formatCode="0">
                  <c:v>41.3</c:v>
                </c:pt>
                <c:pt idx="7" formatCode="0">
                  <c:v>28.4</c:v>
                </c:pt>
                <c:pt idx="8" formatCode="0">
                  <c:v>20.7</c:v>
                </c:pt>
                <c:pt idx="9" formatCode="0">
                  <c:v>17.600000000000001</c:v>
                </c:pt>
                <c:pt idx="10" formatCode="0">
                  <c:v>25.1</c:v>
                </c:pt>
                <c:pt idx="12" formatCode="0">
                  <c:v>30.5</c:v>
                </c:pt>
                <c:pt idx="13" formatCode="0">
                  <c:v>21.6</c:v>
                </c:pt>
                <c:pt idx="15" formatCode="0">
                  <c:v>25.5</c:v>
                </c:pt>
                <c:pt idx="16" formatCode="0">
                  <c:v>28.8</c:v>
                </c:pt>
                <c:pt idx="18" formatCode="0">
                  <c:v>31.9</c:v>
                </c:pt>
                <c:pt idx="19" formatCode="0">
                  <c:v>26.3</c:v>
                </c:pt>
                <c:pt idx="20" formatCode="0">
                  <c:v>24.4</c:v>
                </c:pt>
                <c:pt idx="22" formatCode="0">
                  <c:v>25.7</c:v>
                </c:pt>
                <c:pt idx="23" formatCode="0">
                  <c:v>28.5</c:v>
                </c:pt>
                <c:pt idx="24" formatCode="0">
                  <c:v>26.7</c:v>
                </c:pt>
                <c:pt idx="25" formatCode="0">
                  <c:v>32.4</c:v>
                </c:pt>
                <c:pt idx="26" formatCode="0">
                  <c:v>32.799999999999997</c:v>
                </c:pt>
                <c:pt idx="28" formatCode="0">
                  <c:v>28.3</c:v>
                </c:pt>
                <c:pt idx="29" formatCode="0">
                  <c:v>28.7</c:v>
                </c:pt>
                <c:pt idx="30" formatCode="0">
                  <c:v>28.4</c:v>
                </c:pt>
                <c:pt idx="31" formatCode="0">
                  <c:v>27.4</c:v>
                </c:pt>
                <c:pt idx="32" formatCode="0">
                  <c:v>21.3</c:v>
                </c:pt>
                <c:pt idx="34" formatCode="0">
                  <c:v>28.3</c:v>
                </c:pt>
                <c:pt idx="35" formatCode="0">
                  <c:v>28.4</c:v>
                </c:pt>
                <c:pt idx="36" formatCode="0">
                  <c:v>24.4</c:v>
                </c:pt>
              </c:numCache>
            </c:numRef>
          </c:val>
          <c:extLst>
            <c:ext xmlns:c16="http://schemas.microsoft.com/office/drawing/2014/chart" uri="{C3380CC4-5D6E-409C-BE32-E72D297353CC}">
              <c16:uniqueId val="{00000003-CACE-49AF-84A7-0D6E9B1F320A}"/>
            </c:ext>
          </c:extLst>
        </c:ser>
        <c:ser>
          <c:idx val="4"/>
          <c:order val="4"/>
          <c:tx>
            <c:strRef>
              <c:f>'Grafiki + dati'!$W$543</c:f>
              <c:strCache>
                <c:ptCount val="1"/>
                <c:pt idx="0">
                  <c:v>x</c:v>
                </c:pt>
              </c:strCache>
            </c:strRef>
          </c:tx>
          <c:spPr>
            <a:noFill/>
            <a:ln>
              <a:noFill/>
            </a:ln>
            <a:effectLst/>
          </c:spPr>
          <c:invertIfNegative val="0"/>
          <c:cat>
            <c:strRef>
              <c:f>'Grafiki + dati'!$R$544:$R$580</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dati'!$W$544:$W$580</c:f>
              <c:numCache>
                <c:formatCode>General</c:formatCode>
                <c:ptCount val="37"/>
                <c:pt idx="0" formatCode="0">
                  <c:v>18.999999999999996</c:v>
                </c:pt>
                <c:pt idx="2" formatCode="0">
                  <c:v>22.299999999999997</c:v>
                </c:pt>
                <c:pt idx="3" formatCode="0">
                  <c:v>15.799999999999997</c:v>
                </c:pt>
                <c:pt idx="5" formatCode="0">
                  <c:v>11.399999999999999</c:v>
                </c:pt>
                <c:pt idx="6" formatCode="0">
                  <c:v>5</c:v>
                </c:pt>
                <c:pt idx="7" formatCode="0">
                  <c:v>17.899999999999999</c:v>
                </c:pt>
                <c:pt idx="8" formatCode="0">
                  <c:v>25.599999999999998</c:v>
                </c:pt>
                <c:pt idx="9" formatCode="0">
                  <c:v>28.699999999999996</c:v>
                </c:pt>
                <c:pt idx="10" formatCode="0">
                  <c:v>21.199999999999996</c:v>
                </c:pt>
                <c:pt idx="12" formatCode="0">
                  <c:v>15.799999999999997</c:v>
                </c:pt>
                <c:pt idx="13" formatCode="0">
                  <c:v>24.699999999999996</c:v>
                </c:pt>
                <c:pt idx="15" formatCode="0">
                  <c:v>20.799999999999997</c:v>
                </c:pt>
                <c:pt idx="16" formatCode="0">
                  <c:v>17.499999999999996</c:v>
                </c:pt>
                <c:pt idx="18" formatCode="0">
                  <c:v>14.399999999999999</c:v>
                </c:pt>
                <c:pt idx="19" formatCode="0">
                  <c:v>19.999999999999996</c:v>
                </c:pt>
                <c:pt idx="20" formatCode="0">
                  <c:v>21.9</c:v>
                </c:pt>
                <c:pt idx="22" formatCode="0">
                  <c:v>20.599999999999998</c:v>
                </c:pt>
                <c:pt idx="23" formatCode="0">
                  <c:v>17.799999999999997</c:v>
                </c:pt>
                <c:pt idx="24" formatCode="0">
                  <c:v>19.599999999999998</c:v>
                </c:pt>
                <c:pt idx="25" formatCode="0">
                  <c:v>13.899999999999999</c:v>
                </c:pt>
                <c:pt idx="26" formatCode="0">
                  <c:v>13.5</c:v>
                </c:pt>
                <c:pt idx="28" formatCode="0">
                  <c:v>17.999999999999996</c:v>
                </c:pt>
                <c:pt idx="29" formatCode="0">
                  <c:v>17.599999999999998</c:v>
                </c:pt>
                <c:pt idx="30" formatCode="0">
                  <c:v>17.899999999999999</c:v>
                </c:pt>
                <c:pt idx="31" formatCode="0">
                  <c:v>18.899999999999999</c:v>
                </c:pt>
                <c:pt idx="32" formatCode="0">
                  <c:v>24.999999999999996</c:v>
                </c:pt>
                <c:pt idx="34" formatCode="0">
                  <c:v>17.999999999999996</c:v>
                </c:pt>
                <c:pt idx="35" formatCode="0">
                  <c:v>17.899999999999999</c:v>
                </c:pt>
                <c:pt idx="36" formatCode="0">
                  <c:v>21.9</c:v>
                </c:pt>
              </c:numCache>
            </c:numRef>
          </c:val>
          <c:extLst>
            <c:ext xmlns:c16="http://schemas.microsoft.com/office/drawing/2014/chart" uri="{C3380CC4-5D6E-409C-BE32-E72D297353CC}">
              <c16:uniqueId val="{00000004-CACE-49AF-84A7-0D6E9B1F320A}"/>
            </c:ext>
          </c:extLst>
        </c:ser>
        <c:ser>
          <c:idx val="5"/>
          <c:order val="5"/>
          <c:tx>
            <c:strRef>
              <c:f>'Grafiki + dati'!$X$543</c:f>
              <c:strCache>
                <c:ptCount val="1"/>
                <c:pt idx="0">
                  <c:v>Cilvēki ar funkcionāliem traucējumiem (piem., kustību, redzes, dzirdes traucējumi)</c:v>
                </c:pt>
              </c:strCache>
            </c:strRef>
          </c:tx>
          <c:spPr>
            <a:solidFill>
              <a:srgbClr val="7030A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dati'!$R$544:$R$580</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dati'!$X$544:$X$580</c:f>
              <c:numCache>
                <c:formatCode>General</c:formatCode>
                <c:ptCount val="37"/>
                <c:pt idx="0" formatCode="0">
                  <c:v>26.2</c:v>
                </c:pt>
                <c:pt idx="2" formatCode="0">
                  <c:v>23.9</c:v>
                </c:pt>
                <c:pt idx="3" formatCode="0">
                  <c:v>28.4</c:v>
                </c:pt>
                <c:pt idx="5" formatCode="0">
                  <c:v>41.1</c:v>
                </c:pt>
                <c:pt idx="6" formatCode="0">
                  <c:v>42.8</c:v>
                </c:pt>
                <c:pt idx="7" formatCode="0">
                  <c:v>24.4</c:v>
                </c:pt>
                <c:pt idx="8" formatCode="0">
                  <c:v>20.8</c:v>
                </c:pt>
                <c:pt idx="9" formatCode="0">
                  <c:v>17.7</c:v>
                </c:pt>
                <c:pt idx="10" formatCode="0">
                  <c:v>18.600000000000001</c:v>
                </c:pt>
                <c:pt idx="12" formatCode="0">
                  <c:v>28.7</c:v>
                </c:pt>
                <c:pt idx="13" formatCode="0">
                  <c:v>22</c:v>
                </c:pt>
                <c:pt idx="15" formatCode="0">
                  <c:v>24.8</c:v>
                </c:pt>
                <c:pt idx="16" formatCode="0">
                  <c:v>27.3</c:v>
                </c:pt>
                <c:pt idx="18" formatCode="0">
                  <c:v>27.3</c:v>
                </c:pt>
                <c:pt idx="19" formatCode="0">
                  <c:v>26.1</c:v>
                </c:pt>
                <c:pt idx="20" formatCode="0">
                  <c:v>25.2</c:v>
                </c:pt>
                <c:pt idx="22" formatCode="0">
                  <c:v>27.6</c:v>
                </c:pt>
                <c:pt idx="23" formatCode="0">
                  <c:v>25.6</c:v>
                </c:pt>
                <c:pt idx="24" formatCode="0">
                  <c:v>26.1</c:v>
                </c:pt>
                <c:pt idx="25" formatCode="0">
                  <c:v>26.6</c:v>
                </c:pt>
                <c:pt idx="26" formatCode="0">
                  <c:v>34.6</c:v>
                </c:pt>
                <c:pt idx="28" formatCode="0">
                  <c:v>27.8</c:v>
                </c:pt>
                <c:pt idx="29" formatCode="0">
                  <c:v>28.3</c:v>
                </c:pt>
                <c:pt idx="30" formatCode="0">
                  <c:v>25.9</c:v>
                </c:pt>
                <c:pt idx="31" formatCode="0">
                  <c:v>24.9</c:v>
                </c:pt>
                <c:pt idx="32" formatCode="0">
                  <c:v>19.899999999999999</c:v>
                </c:pt>
                <c:pt idx="34" formatCode="0">
                  <c:v>27.8</c:v>
                </c:pt>
                <c:pt idx="35" formatCode="0">
                  <c:v>27.3</c:v>
                </c:pt>
                <c:pt idx="36" formatCode="0">
                  <c:v>22.4</c:v>
                </c:pt>
              </c:numCache>
            </c:numRef>
          </c:val>
          <c:extLst>
            <c:ext xmlns:c16="http://schemas.microsoft.com/office/drawing/2014/chart" uri="{C3380CC4-5D6E-409C-BE32-E72D297353CC}">
              <c16:uniqueId val="{00000005-CACE-49AF-84A7-0D6E9B1F320A}"/>
            </c:ext>
          </c:extLst>
        </c:ser>
        <c:ser>
          <c:idx val="6"/>
          <c:order val="6"/>
          <c:tx>
            <c:strRef>
              <c:f>'Grafiki + dati'!$Y$543</c:f>
              <c:strCache>
                <c:ptCount val="1"/>
                <c:pt idx="0">
                  <c:v>x</c:v>
                </c:pt>
              </c:strCache>
            </c:strRef>
          </c:tx>
          <c:spPr>
            <a:noFill/>
            <a:ln>
              <a:noFill/>
            </a:ln>
            <a:effectLst/>
          </c:spPr>
          <c:invertIfNegative val="0"/>
          <c:cat>
            <c:strRef>
              <c:f>'Grafiki + dati'!$R$544:$R$580</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dati'!$Y$544:$Y$580</c:f>
              <c:numCache>
                <c:formatCode>General</c:formatCode>
                <c:ptCount val="37"/>
                <c:pt idx="0" formatCode="0">
                  <c:v>21.599999999999998</c:v>
                </c:pt>
                <c:pt idx="2" formatCode="0">
                  <c:v>23.9</c:v>
                </c:pt>
                <c:pt idx="3" formatCode="0">
                  <c:v>19.399999999999999</c:v>
                </c:pt>
                <c:pt idx="5" formatCode="0">
                  <c:v>6.6999999999999957</c:v>
                </c:pt>
                <c:pt idx="6" formatCode="0">
                  <c:v>5</c:v>
                </c:pt>
                <c:pt idx="7" formatCode="0">
                  <c:v>23.4</c:v>
                </c:pt>
                <c:pt idx="8" formatCode="0">
                  <c:v>26.999999999999996</c:v>
                </c:pt>
                <c:pt idx="9" formatCode="0">
                  <c:v>30.099999999999998</c:v>
                </c:pt>
                <c:pt idx="10" formatCode="0">
                  <c:v>29.199999999999996</c:v>
                </c:pt>
                <c:pt idx="12" formatCode="0">
                  <c:v>19.099999999999998</c:v>
                </c:pt>
                <c:pt idx="13" formatCode="0">
                  <c:v>25.799999999999997</c:v>
                </c:pt>
                <c:pt idx="15" formatCode="0">
                  <c:v>22.999999999999996</c:v>
                </c:pt>
                <c:pt idx="16" formatCode="0">
                  <c:v>20.499999999999996</c:v>
                </c:pt>
                <c:pt idx="18" formatCode="0">
                  <c:v>20.499999999999996</c:v>
                </c:pt>
                <c:pt idx="19" formatCode="0">
                  <c:v>21.699999999999996</c:v>
                </c:pt>
                <c:pt idx="20" formatCode="0">
                  <c:v>22.599999999999998</c:v>
                </c:pt>
                <c:pt idx="22" formatCode="0">
                  <c:v>20.199999999999996</c:v>
                </c:pt>
                <c:pt idx="23" formatCode="0">
                  <c:v>22.199999999999996</c:v>
                </c:pt>
                <c:pt idx="24" formatCode="0">
                  <c:v>21.699999999999996</c:v>
                </c:pt>
                <c:pt idx="25" formatCode="0">
                  <c:v>21.199999999999996</c:v>
                </c:pt>
                <c:pt idx="26" formatCode="0">
                  <c:v>13.199999999999996</c:v>
                </c:pt>
                <c:pt idx="28" formatCode="0">
                  <c:v>19.999999999999996</c:v>
                </c:pt>
                <c:pt idx="29" formatCode="0">
                  <c:v>19.499999999999996</c:v>
                </c:pt>
                <c:pt idx="30" formatCode="0">
                  <c:v>21.9</c:v>
                </c:pt>
                <c:pt idx="31" formatCode="0">
                  <c:v>22.9</c:v>
                </c:pt>
                <c:pt idx="32" formatCode="0">
                  <c:v>27.9</c:v>
                </c:pt>
                <c:pt idx="34" formatCode="0">
                  <c:v>19.999999999999996</c:v>
                </c:pt>
                <c:pt idx="35" formatCode="0">
                  <c:v>20.499999999999996</c:v>
                </c:pt>
                <c:pt idx="36" formatCode="0">
                  <c:v>25.4</c:v>
                </c:pt>
              </c:numCache>
            </c:numRef>
          </c:val>
          <c:extLst>
            <c:ext xmlns:c16="http://schemas.microsoft.com/office/drawing/2014/chart" uri="{C3380CC4-5D6E-409C-BE32-E72D297353CC}">
              <c16:uniqueId val="{00000006-CACE-49AF-84A7-0D6E9B1F320A}"/>
            </c:ext>
          </c:extLst>
        </c:ser>
        <c:ser>
          <c:idx val="7"/>
          <c:order val="7"/>
          <c:tx>
            <c:strRef>
              <c:f>'Grafiki + dati'!$Z$543</c:f>
              <c:strCache>
                <c:ptCount val="1"/>
                <c:pt idx="0">
                  <c:v>Cilvēki ar citu seksuālu orientāciju (piem., gejs, lesbiete, biseksuālis)</c:v>
                </c:pt>
              </c:strCache>
            </c:strRef>
          </c:tx>
          <c:spPr>
            <a:solidFill>
              <a:srgbClr val="2F5597"/>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dati'!$R$544:$R$580</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dati'!$Z$544:$Z$580</c:f>
              <c:numCache>
                <c:formatCode>General</c:formatCode>
                <c:ptCount val="37"/>
                <c:pt idx="0" formatCode="0">
                  <c:v>23.8</c:v>
                </c:pt>
                <c:pt idx="2" formatCode="0">
                  <c:v>21.2</c:v>
                </c:pt>
                <c:pt idx="3" formatCode="0">
                  <c:v>26.2</c:v>
                </c:pt>
                <c:pt idx="5" formatCode="0">
                  <c:v>47.3</c:v>
                </c:pt>
                <c:pt idx="6" formatCode="0">
                  <c:v>38.5</c:v>
                </c:pt>
                <c:pt idx="7" formatCode="0">
                  <c:v>23.9</c:v>
                </c:pt>
                <c:pt idx="8" formatCode="0">
                  <c:v>17.8</c:v>
                </c:pt>
                <c:pt idx="9" formatCode="0">
                  <c:v>10.9</c:v>
                </c:pt>
                <c:pt idx="10" formatCode="0">
                  <c:v>16.600000000000001</c:v>
                </c:pt>
                <c:pt idx="12" formatCode="0">
                  <c:v>27.5</c:v>
                </c:pt>
                <c:pt idx="13" formatCode="0">
                  <c:v>17.899999999999999</c:v>
                </c:pt>
                <c:pt idx="15" formatCode="0">
                  <c:v>23</c:v>
                </c:pt>
                <c:pt idx="16" formatCode="0">
                  <c:v>24.4</c:v>
                </c:pt>
                <c:pt idx="18" formatCode="0">
                  <c:v>26.8</c:v>
                </c:pt>
                <c:pt idx="19" formatCode="0">
                  <c:v>24.4</c:v>
                </c:pt>
                <c:pt idx="20" formatCode="0">
                  <c:v>20.7</c:v>
                </c:pt>
                <c:pt idx="22" formatCode="0">
                  <c:v>15.4</c:v>
                </c:pt>
                <c:pt idx="23" formatCode="0">
                  <c:v>28</c:v>
                </c:pt>
                <c:pt idx="24" formatCode="0">
                  <c:v>21.9</c:v>
                </c:pt>
                <c:pt idx="25" formatCode="0">
                  <c:v>30</c:v>
                </c:pt>
                <c:pt idx="26" formatCode="0">
                  <c:v>32.200000000000003</c:v>
                </c:pt>
                <c:pt idx="28" formatCode="0">
                  <c:v>26.9</c:v>
                </c:pt>
                <c:pt idx="29" formatCode="0">
                  <c:v>25.9</c:v>
                </c:pt>
                <c:pt idx="30" formatCode="0">
                  <c:v>21.3</c:v>
                </c:pt>
                <c:pt idx="31" formatCode="0">
                  <c:v>20.399999999999999</c:v>
                </c:pt>
                <c:pt idx="32" formatCode="0">
                  <c:v>17.5</c:v>
                </c:pt>
                <c:pt idx="34" formatCode="0">
                  <c:v>26.9</c:v>
                </c:pt>
                <c:pt idx="35" formatCode="0">
                  <c:v>24.6</c:v>
                </c:pt>
                <c:pt idx="36" formatCode="0">
                  <c:v>18.3</c:v>
                </c:pt>
              </c:numCache>
            </c:numRef>
          </c:val>
          <c:extLst>
            <c:ext xmlns:c16="http://schemas.microsoft.com/office/drawing/2014/chart" uri="{C3380CC4-5D6E-409C-BE32-E72D297353CC}">
              <c16:uniqueId val="{00000007-CACE-49AF-84A7-0D6E9B1F320A}"/>
            </c:ext>
          </c:extLst>
        </c:ser>
        <c:ser>
          <c:idx val="8"/>
          <c:order val="8"/>
          <c:tx>
            <c:strRef>
              <c:f>'Grafiki + dati'!$AA$543</c:f>
              <c:strCache>
                <c:ptCount val="1"/>
                <c:pt idx="0">
                  <c:v>x</c:v>
                </c:pt>
              </c:strCache>
            </c:strRef>
          </c:tx>
          <c:spPr>
            <a:noFill/>
            <a:ln>
              <a:noFill/>
            </a:ln>
            <a:effectLst/>
          </c:spPr>
          <c:invertIfNegative val="0"/>
          <c:cat>
            <c:strRef>
              <c:f>'Grafiki + dati'!$R$544:$R$580</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dati'!$AA$544:$AA$580</c:f>
              <c:numCache>
                <c:formatCode>General</c:formatCode>
                <c:ptCount val="37"/>
                <c:pt idx="0" formatCode="0">
                  <c:v>28.499999999999996</c:v>
                </c:pt>
                <c:pt idx="2" formatCode="0">
                  <c:v>31.099999999999998</c:v>
                </c:pt>
                <c:pt idx="3" formatCode="0">
                  <c:v>26.099999999999998</c:v>
                </c:pt>
                <c:pt idx="5" formatCode="0">
                  <c:v>5</c:v>
                </c:pt>
                <c:pt idx="6" formatCode="0">
                  <c:v>13.799999999999997</c:v>
                </c:pt>
                <c:pt idx="7" formatCode="0">
                  <c:v>28.4</c:v>
                </c:pt>
                <c:pt idx="8" formatCode="0">
                  <c:v>34.5</c:v>
                </c:pt>
                <c:pt idx="9" formatCode="0">
                  <c:v>41.4</c:v>
                </c:pt>
                <c:pt idx="10" formatCode="0">
                  <c:v>35.699999999999996</c:v>
                </c:pt>
                <c:pt idx="12" formatCode="0">
                  <c:v>24.799999999999997</c:v>
                </c:pt>
                <c:pt idx="13" formatCode="0">
                  <c:v>34.4</c:v>
                </c:pt>
                <c:pt idx="15" formatCode="0">
                  <c:v>29.299999999999997</c:v>
                </c:pt>
                <c:pt idx="16" formatCode="0">
                  <c:v>27.9</c:v>
                </c:pt>
                <c:pt idx="18" formatCode="0">
                  <c:v>25.499999999999996</c:v>
                </c:pt>
                <c:pt idx="19" formatCode="0">
                  <c:v>27.9</c:v>
                </c:pt>
                <c:pt idx="20" formatCode="0">
                  <c:v>31.599999999999998</c:v>
                </c:pt>
                <c:pt idx="22" formatCode="0">
                  <c:v>36.9</c:v>
                </c:pt>
                <c:pt idx="23" formatCode="0">
                  <c:v>24.299999999999997</c:v>
                </c:pt>
                <c:pt idx="24" formatCode="0">
                  <c:v>30.4</c:v>
                </c:pt>
                <c:pt idx="25" formatCode="0">
                  <c:v>22.299999999999997</c:v>
                </c:pt>
                <c:pt idx="26" formatCode="0">
                  <c:v>20.099999999999994</c:v>
                </c:pt>
                <c:pt idx="28" formatCode="0">
                  <c:v>25.4</c:v>
                </c:pt>
                <c:pt idx="29" formatCode="0">
                  <c:v>26.4</c:v>
                </c:pt>
                <c:pt idx="30" formatCode="0">
                  <c:v>30.999999999999996</c:v>
                </c:pt>
                <c:pt idx="31" formatCode="0">
                  <c:v>31.9</c:v>
                </c:pt>
                <c:pt idx="32" formatCode="0">
                  <c:v>34.799999999999997</c:v>
                </c:pt>
                <c:pt idx="34" formatCode="0">
                  <c:v>25.4</c:v>
                </c:pt>
                <c:pt idx="35" formatCode="0">
                  <c:v>27.699999999999996</c:v>
                </c:pt>
                <c:pt idx="36" formatCode="0">
                  <c:v>34</c:v>
                </c:pt>
              </c:numCache>
            </c:numRef>
          </c:val>
          <c:extLst>
            <c:ext xmlns:c16="http://schemas.microsoft.com/office/drawing/2014/chart" uri="{C3380CC4-5D6E-409C-BE32-E72D297353CC}">
              <c16:uniqueId val="{00000008-CACE-49AF-84A7-0D6E9B1F320A}"/>
            </c:ext>
          </c:extLst>
        </c:ser>
        <c:ser>
          <c:idx val="9"/>
          <c:order val="9"/>
          <c:tx>
            <c:strRef>
              <c:f>'Grafiki + dati'!$AB$543</c:f>
              <c:strCache>
                <c:ptCount val="1"/>
                <c:pt idx="0">
                  <c:v>Cilvēki vecumā virs 50 gadiem</c:v>
                </c:pt>
              </c:strCache>
            </c:strRef>
          </c:tx>
          <c:spPr>
            <a:solidFill>
              <a:srgbClr val="00B0F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dati'!$R$544:$R$580</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dati'!$AB$544:$AB$580</c:f>
              <c:numCache>
                <c:formatCode>General</c:formatCode>
                <c:ptCount val="37"/>
                <c:pt idx="0" formatCode="0">
                  <c:v>19.100000000000001</c:v>
                </c:pt>
                <c:pt idx="2" formatCode="0">
                  <c:v>16.3</c:v>
                </c:pt>
                <c:pt idx="3" formatCode="0">
                  <c:v>21.8</c:v>
                </c:pt>
                <c:pt idx="5" formatCode="0">
                  <c:v>24.3</c:v>
                </c:pt>
                <c:pt idx="6" formatCode="0">
                  <c:v>34.299999999999997</c:v>
                </c:pt>
                <c:pt idx="7" formatCode="0">
                  <c:v>20.3</c:v>
                </c:pt>
                <c:pt idx="8" formatCode="0">
                  <c:v>13.7</c:v>
                </c:pt>
                <c:pt idx="9" formatCode="0">
                  <c:v>13.1</c:v>
                </c:pt>
                <c:pt idx="10" formatCode="0">
                  <c:v>11.8</c:v>
                </c:pt>
                <c:pt idx="12" formatCode="0">
                  <c:v>19.8</c:v>
                </c:pt>
                <c:pt idx="13" formatCode="0">
                  <c:v>17.8</c:v>
                </c:pt>
                <c:pt idx="15" formatCode="0">
                  <c:v>16.899999999999999</c:v>
                </c:pt>
                <c:pt idx="16" formatCode="0">
                  <c:v>21</c:v>
                </c:pt>
                <c:pt idx="18" formatCode="0">
                  <c:v>17.600000000000001</c:v>
                </c:pt>
                <c:pt idx="19" formatCode="0">
                  <c:v>21.1</c:v>
                </c:pt>
                <c:pt idx="20" formatCode="0">
                  <c:v>17.7</c:v>
                </c:pt>
                <c:pt idx="22" formatCode="0">
                  <c:v>21.3</c:v>
                </c:pt>
                <c:pt idx="23" formatCode="0">
                  <c:v>12.7</c:v>
                </c:pt>
                <c:pt idx="24" formatCode="0">
                  <c:v>17.7</c:v>
                </c:pt>
                <c:pt idx="25" formatCode="0">
                  <c:v>25.5</c:v>
                </c:pt>
                <c:pt idx="26" formatCode="0">
                  <c:v>25.5</c:v>
                </c:pt>
                <c:pt idx="28" formatCode="0">
                  <c:v>20.3</c:v>
                </c:pt>
                <c:pt idx="29" formatCode="0">
                  <c:v>21.9</c:v>
                </c:pt>
                <c:pt idx="30" formatCode="0">
                  <c:v>19.899999999999999</c:v>
                </c:pt>
                <c:pt idx="31" formatCode="0">
                  <c:v>11.9</c:v>
                </c:pt>
                <c:pt idx="32" formatCode="0">
                  <c:v>17.399999999999999</c:v>
                </c:pt>
                <c:pt idx="34" formatCode="0">
                  <c:v>20.3</c:v>
                </c:pt>
                <c:pt idx="35" formatCode="0">
                  <c:v>19.399999999999999</c:v>
                </c:pt>
                <c:pt idx="36" formatCode="0">
                  <c:v>17.3</c:v>
                </c:pt>
              </c:numCache>
            </c:numRef>
          </c:val>
          <c:extLst>
            <c:ext xmlns:c16="http://schemas.microsoft.com/office/drawing/2014/chart" uri="{C3380CC4-5D6E-409C-BE32-E72D297353CC}">
              <c16:uniqueId val="{00000009-CACE-49AF-84A7-0D6E9B1F320A}"/>
            </c:ext>
          </c:extLst>
        </c:ser>
        <c:ser>
          <c:idx val="10"/>
          <c:order val="10"/>
          <c:tx>
            <c:strRef>
              <c:f>'Grafiki + dati'!$AC$543</c:f>
              <c:strCache>
                <c:ptCount val="1"/>
                <c:pt idx="0">
                  <c:v>x</c:v>
                </c:pt>
              </c:strCache>
            </c:strRef>
          </c:tx>
          <c:spPr>
            <a:noFill/>
            <a:ln>
              <a:noFill/>
            </a:ln>
            <a:effectLst/>
          </c:spPr>
          <c:invertIfNegative val="0"/>
          <c:cat>
            <c:strRef>
              <c:f>'Grafiki + dati'!$R$544:$R$580</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dati'!$AC$544:$AC$580</c:f>
              <c:numCache>
                <c:formatCode>General</c:formatCode>
                <c:ptCount val="37"/>
                <c:pt idx="0" formatCode="0">
                  <c:v>20.199999999999996</c:v>
                </c:pt>
                <c:pt idx="2" formatCode="0">
                  <c:v>22.999999999999996</c:v>
                </c:pt>
                <c:pt idx="3" formatCode="0">
                  <c:v>17.499999999999996</c:v>
                </c:pt>
                <c:pt idx="5" formatCode="0">
                  <c:v>14.999999999999996</c:v>
                </c:pt>
                <c:pt idx="6" formatCode="0">
                  <c:v>5</c:v>
                </c:pt>
                <c:pt idx="7" formatCode="0">
                  <c:v>18.999999999999996</c:v>
                </c:pt>
                <c:pt idx="8" formatCode="0">
                  <c:v>25.599999999999998</c:v>
                </c:pt>
                <c:pt idx="9" formatCode="0">
                  <c:v>26.199999999999996</c:v>
                </c:pt>
                <c:pt idx="10" formatCode="0">
                  <c:v>27.499999999999996</c:v>
                </c:pt>
                <c:pt idx="12" formatCode="0">
                  <c:v>19.499999999999996</c:v>
                </c:pt>
                <c:pt idx="13" formatCode="0">
                  <c:v>21.499999999999996</c:v>
                </c:pt>
                <c:pt idx="15" formatCode="0">
                  <c:v>22.4</c:v>
                </c:pt>
                <c:pt idx="16" formatCode="0">
                  <c:v>18.299999999999997</c:v>
                </c:pt>
                <c:pt idx="18" formatCode="0">
                  <c:v>21.699999999999996</c:v>
                </c:pt>
                <c:pt idx="19" formatCode="0">
                  <c:v>18.199999999999996</c:v>
                </c:pt>
                <c:pt idx="20" formatCode="0">
                  <c:v>21.599999999999998</c:v>
                </c:pt>
                <c:pt idx="22" formatCode="0">
                  <c:v>17.999999999999996</c:v>
                </c:pt>
                <c:pt idx="23" formatCode="0">
                  <c:v>26.599999999999998</c:v>
                </c:pt>
                <c:pt idx="24" formatCode="0">
                  <c:v>21.599999999999998</c:v>
                </c:pt>
                <c:pt idx="25" formatCode="0">
                  <c:v>13.799999999999997</c:v>
                </c:pt>
                <c:pt idx="26" formatCode="0">
                  <c:v>13.799999999999997</c:v>
                </c:pt>
                <c:pt idx="28" formatCode="0">
                  <c:v>18.999999999999996</c:v>
                </c:pt>
                <c:pt idx="29" formatCode="0">
                  <c:v>17.399999999999999</c:v>
                </c:pt>
                <c:pt idx="30" formatCode="0">
                  <c:v>19.399999999999999</c:v>
                </c:pt>
                <c:pt idx="31" formatCode="0">
                  <c:v>27.4</c:v>
                </c:pt>
                <c:pt idx="32" formatCode="0">
                  <c:v>21.9</c:v>
                </c:pt>
                <c:pt idx="34" formatCode="0">
                  <c:v>18.999999999999996</c:v>
                </c:pt>
                <c:pt idx="35" formatCode="0">
                  <c:v>19.899999999999999</c:v>
                </c:pt>
                <c:pt idx="36" formatCode="0">
                  <c:v>21.999999999999996</c:v>
                </c:pt>
              </c:numCache>
            </c:numRef>
          </c:val>
          <c:extLst>
            <c:ext xmlns:c16="http://schemas.microsoft.com/office/drawing/2014/chart" uri="{C3380CC4-5D6E-409C-BE32-E72D297353CC}">
              <c16:uniqueId val="{0000000A-CACE-49AF-84A7-0D6E9B1F320A}"/>
            </c:ext>
          </c:extLst>
        </c:ser>
        <c:ser>
          <c:idx val="11"/>
          <c:order val="11"/>
          <c:tx>
            <c:strRef>
              <c:f>'Grafiki + dati'!$AD$543</c:f>
              <c:strCache>
                <c:ptCount val="1"/>
                <c:pt idx="0">
                  <c:v>Bēgļi un/vai patvēruma meklētāji</c:v>
                </c:pt>
              </c:strCache>
            </c:strRef>
          </c:tx>
          <c:spPr>
            <a:solidFill>
              <a:srgbClr val="92D05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dati'!$R$544:$R$580</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dati'!$AD$544:$AD$580</c:f>
              <c:numCache>
                <c:formatCode>General</c:formatCode>
                <c:ptCount val="37"/>
                <c:pt idx="0" formatCode="0">
                  <c:v>18.3</c:v>
                </c:pt>
                <c:pt idx="2" formatCode="0">
                  <c:v>18.3</c:v>
                </c:pt>
                <c:pt idx="3" formatCode="0">
                  <c:v>18.399999999999999</c:v>
                </c:pt>
                <c:pt idx="5" formatCode="0">
                  <c:v>29</c:v>
                </c:pt>
                <c:pt idx="6" formatCode="0">
                  <c:v>37.6</c:v>
                </c:pt>
                <c:pt idx="7" formatCode="0">
                  <c:v>17.5</c:v>
                </c:pt>
                <c:pt idx="8" formatCode="0">
                  <c:v>10.9</c:v>
                </c:pt>
                <c:pt idx="9" formatCode="0">
                  <c:v>9.6999999999999993</c:v>
                </c:pt>
                <c:pt idx="10" formatCode="0">
                  <c:v>11.1</c:v>
                </c:pt>
                <c:pt idx="12" formatCode="0">
                  <c:v>18.600000000000001</c:v>
                </c:pt>
                <c:pt idx="13" formatCode="0">
                  <c:v>17.899999999999999</c:v>
                </c:pt>
                <c:pt idx="15" formatCode="0">
                  <c:v>17.3</c:v>
                </c:pt>
                <c:pt idx="16" formatCode="0">
                  <c:v>19.2</c:v>
                </c:pt>
                <c:pt idx="18" formatCode="0">
                  <c:v>15.4</c:v>
                </c:pt>
                <c:pt idx="19" formatCode="0">
                  <c:v>23</c:v>
                </c:pt>
                <c:pt idx="20" formatCode="0">
                  <c:v>15.3</c:v>
                </c:pt>
                <c:pt idx="22" formatCode="0">
                  <c:v>12.5</c:v>
                </c:pt>
                <c:pt idx="23" formatCode="0">
                  <c:v>15.3</c:v>
                </c:pt>
                <c:pt idx="24" formatCode="0">
                  <c:v>12.4</c:v>
                </c:pt>
                <c:pt idx="25" formatCode="0">
                  <c:v>27.9</c:v>
                </c:pt>
                <c:pt idx="26" formatCode="0">
                  <c:v>27.3</c:v>
                </c:pt>
                <c:pt idx="28" formatCode="0">
                  <c:v>23.3</c:v>
                </c:pt>
                <c:pt idx="29" formatCode="0">
                  <c:v>19.2</c:v>
                </c:pt>
                <c:pt idx="30" formatCode="0">
                  <c:v>13.2</c:v>
                </c:pt>
                <c:pt idx="31" formatCode="0">
                  <c:v>15.2</c:v>
                </c:pt>
                <c:pt idx="32" formatCode="0">
                  <c:v>12.1</c:v>
                </c:pt>
                <c:pt idx="34" formatCode="0">
                  <c:v>23.3</c:v>
                </c:pt>
                <c:pt idx="35" formatCode="0">
                  <c:v>16.2</c:v>
                </c:pt>
                <c:pt idx="36" formatCode="0">
                  <c:v>15.3</c:v>
                </c:pt>
              </c:numCache>
            </c:numRef>
          </c:val>
          <c:extLst>
            <c:ext xmlns:c16="http://schemas.microsoft.com/office/drawing/2014/chart" uri="{C3380CC4-5D6E-409C-BE32-E72D297353CC}">
              <c16:uniqueId val="{0000000B-CACE-49AF-84A7-0D6E9B1F320A}"/>
            </c:ext>
          </c:extLst>
        </c:ser>
        <c:ser>
          <c:idx val="12"/>
          <c:order val="12"/>
          <c:tx>
            <c:strRef>
              <c:f>'Grafiki + dati'!$AE$543</c:f>
              <c:strCache>
                <c:ptCount val="1"/>
                <c:pt idx="0">
                  <c:v>x</c:v>
                </c:pt>
              </c:strCache>
            </c:strRef>
          </c:tx>
          <c:spPr>
            <a:noFill/>
            <a:ln>
              <a:noFill/>
            </a:ln>
            <a:effectLst/>
          </c:spPr>
          <c:invertIfNegative val="0"/>
          <c:cat>
            <c:strRef>
              <c:f>'Grafiki + dati'!$R$544:$R$580</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dati'!$AE$544:$AE$580</c:f>
              <c:numCache>
                <c:formatCode>General</c:formatCode>
                <c:ptCount val="37"/>
                <c:pt idx="0" formatCode="0">
                  <c:v>24.3</c:v>
                </c:pt>
                <c:pt idx="2" formatCode="0">
                  <c:v>24.3</c:v>
                </c:pt>
                <c:pt idx="3" formatCode="0">
                  <c:v>24.200000000000003</c:v>
                </c:pt>
                <c:pt idx="5" formatCode="0">
                  <c:v>13.600000000000001</c:v>
                </c:pt>
                <c:pt idx="6" formatCode="0">
                  <c:v>5</c:v>
                </c:pt>
                <c:pt idx="7" formatCode="0">
                  <c:v>25.1</c:v>
                </c:pt>
                <c:pt idx="8" formatCode="0">
                  <c:v>31.700000000000003</c:v>
                </c:pt>
                <c:pt idx="9" formatCode="0">
                  <c:v>32.900000000000006</c:v>
                </c:pt>
                <c:pt idx="10" formatCode="0">
                  <c:v>31.5</c:v>
                </c:pt>
                <c:pt idx="12" formatCode="0">
                  <c:v>24</c:v>
                </c:pt>
                <c:pt idx="13" formatCode="0">
                  <c:v>24.700000000000003</c:v>
                </c:pt>
                <c:pt idx="15" formatCode="0">
                  <c:v>25.3</c:v>
                </c:pt>
                <c:pt idx="16" formatCode="0">
                  <c:v>23.400000000000002</c:v>
                </c:pt>
                <c:pt idx="18" formatCode="0">
                  <c:v>27.200000000000003</c:v>
                </c:pt>
                <c:pt idx="19" formatCode="0">
                  <c:v>19.600000000000001</c:v>
                </c:pt>
                <c:pt idx="20" formatCode="0">
                  <c:v>27.3</c:v>
                </c:pt>
                <c:pt idx="22" formatCode="0">
                  <c:v>30.1</c:v>
                </c:pt>
                <c:pt idx="23" formatCode="0">
                  <c:v>27.3</c:v>
                </c:pt>
                <c:pt idx="24" formatCode="0">
                  <c:v>30.200000000000003</c:v>
                </c:pt>
                <c:pt idx="25" formatCode="0">
                  <c:v>14.700000000000003</c:v>
                </c:pt>
                <c:pt idx="26" formatCode="0">
                  <c:v>15.3</c:v>
                </c:pt>
                <c:pt idx="28" formatCode="0">
                  <c:v>19.3</c:v>
                </c:pt>
                <c:pt idx="29" formatCode="0">
                  <c:v>23.400000000000002</c:v>
                </c:pt>
                <c:pt idx="30" formatCode="0">
                  <c:v>29.400000000000002</c:v>
                </c:pt>
                <c:pt idx="31" formatCode="0">
                  <c:v>27.400000000000002</c:v>
                </c:pt>
                <c:pt idx="32" formatCode="0">
                  <c:v>30.5</c:v>
                </c:pt>
                <c:pt idx="34" formatCode="0">
                  <c:v>19.3</c:v>
                </c:pt>
                <c:pt idx="35" formatCode="0">
                  <c:v>26.400000000000002</c:v>
                </c:pt>
                <c:pt idx="36" formatCode="0">
                  <c:v>27.3</c:v>
                </c:pt>
              </c:numCache>
            </c:numRef>
          </c:val>
          <c:extLst>
            <c:ext xmlns:c16="http://schemas.microsoft.com/office/drawing/2014/chart" uri="{C3380CC4-5D6E-409C-BE32-E72D297353CC}">
              <c16:uniqueId val="{0000000C-CACE-49AF-84A7-0D6E9B1F320A}"/>
            </c:ext>
          </c:extLst>
        </c:ser>
        <c:ser>
          <c:idx val="13"/>
          <c:order val="13"/>
          <c:tx>
            <c:strRef>
              <c:f>'Grafiki + dati'!$AF$543</c:f>
              <c:strCache>
                <c:ptCount val="1"/>
                <c:pt idx="0">
                  <c:v>Citu etnisko minoritāšu pārstāvji</c:v>
                </c:pt>
              </c:strCache>
            </c:strRef>
          </c:tx>
          <c:spPr>
            <a:solidFill>
              <a:srgbClr val="FFC000"/>
            </a:solidFill>
            <a:ln>
              <a:noFill/>
            </a:ln>
            <a:effectLst/>
          </c:spPr>
          <c:invertIfNegative val="0"/>
          <c:dLbls>
            <c:dLbl>
              <c:idx val="10"/>
              <c:layout>
                <c:manualLayout>
                  <c:x val="5.6288569469709236E-5"/>
                  <c:y val="1.5640909737873995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CACE-49AF-84A7-0D6E9B1F320A}"/>
                </c:ext>
              </c:extLst>
            </c:dLbl>
            <c:dLbl>
              <c:idx val="24"/>
              <c:layout>
                <c:manualLayout>
                  <c:x val="8.9285714285713188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CACE-49AF-84A7-0D6E9B1F320A}"/>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dati'!$R$544:$R$580</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dati'!$AF$544:$AF$580</c:f>
              <c:numCache>
                <c:formatCode>General</c:formatCode>
                <c:ptCount val="37"/>
                <c:pt idx="0" formatCode="0">
                  <c:v>16.899999999999999</c:v>
                </c:pt>
                <c:pt idx="2" formatCode="0">
                  <c:v>17.899999999999999</c:v>
                </c:pt>
                <c:pt idx="3" formatCode="0">
                  <c:v>16</c:v>
                </c:pt>
                <c:pt idx="5" formatCode="0">
                  <c:v>33.1</c:v>
                </c:pt>
                <c:pt idx="6" formatCode="0">
                  <c:v>25.7</c:v>
                </c:pt>
                <c:pt idx="7" formatCode="0">
                  <c:v>18.7</c:v>
                </c:pt>
                <c:pt idx="8" formatCode="0">
                  <c:v>13.7</c:v>
                </c:pt>
                <c:pt idx="9" formatCode="0">
                  <c:v>11.4</c:v>
                </c:pt>
                <c:pt idx="10" formatCode="0">
                  <c:v>7.1</c:v>
                </c:pt>
                <c:pt idx="12" formatCode="0">
                  <c:v>15.7</c:v>
                </c:pt>
                <c:pt idx="13" formatCode="0">
                  <c:v>19.100000000000001</c:v>
                </c:pt>
                <c:pt idx="15" formatCode="0">
                  <c:v>17</c:v>
                </c:pt>
                <c:pt idx="16" formatCode="0">
                  <c:v>16.899999999999999</c:v>
                </c:pt>
                <c:pt idx="18" formatCode="0">
                  <c:v>13.1</c:v>
                </c:pt>
                <c:pt idx="19" formatCode="0">
                  <c:v>20.2</c:v>
                </c:pt>
                <c:pt idx="20" formatCode="0">
                  <c:v>16.7</c:v>
                </c:pt>
                <c:pt idx="22" formatCode="0">
                  <c:v>17.8</c:v>
                </c:pt>
                <c:pt idx="23" formatCode="0">
                  <c:v>12.4</c:v>
                </c:pt>
                <c:pt idx="24" formatCode="0">
                  <c:v>15.1</c:v>
                </c:pt>
                <c:pt idx="25" formatCode="0">
                  <c:v>20.7</c:v>
                </c:pt>
                <c:pt idx="26" formatCode="0">
                  <c:v>22.3</c:v>
                </c:pt>
                <c:pt idx="28" formatCode="0">
                  <c:v>23.7</c:v>
                </c:pt>
                <c:pt idx="29" formatCode="0">
                  <c:v>16.5</c:v>
                </c:pt>
                <c:pt idx="30" formatCode="0">
                  <c:v>9.8000000000000007</c:v>
                </c:pt>
                <c:pt idx="31" formatCode="0">
                  <c:v>12.6</c:v>
                </c:pt>
                <c:pt idx="32" formatCode="0">
                  <c:v>12.1</c:v>
                </c:pt>
                <c:pt idx="34" formatCode="0">
                  <c:v>23.7</c:v>
                </c:pt>
                <c:pt idx="35" formatCode="0">
                  <c:v>13.8</c:v>
                </c:pt>
                <c:pt idx="36" formatCode="0">
                  <c:v>13.3</c:v>
                </c:pt>
              </c:numCache>
            </c:numRef>
          </c:val>
          <c:extLst>
            <c:ext xmlns:c16="http://schemas.microsoft.com/office/drawing/2014/chart" uri="{C3380CC4-5D6E-409C-BE32-E72D297353CC}">
              <c16:uniqueId val="{0000000F-CACE-49AF-84A7-0D6E9B1F320A}"/>
            </c:ext>
          </c:extLst>
        </c:ser>
        <c:dLbls>
          <c:showLegendKey val="0"/>
          <c:showVal val="0"/>
          <c:showCatName val="0"/>
          <c:showSerName val="0"/>
          <c:showPercent val="0"/>
          <c:showBubbleSize val="0"/>
        </c:dLbls>
        <c:gapWidth val="40"/>
        <c:overlap val="100"/>
        <c:axId val="597152088"/>
        <c:axId val="597139624"/>
      </c:barChart>
      <c:catAx>
        <c:axId val="597152088"/>
        <c:scaling>
          <c:orientation val="maxMin"/>
        </c:scaling>
        <c:delete val="0"/>
        <c:axPos val="l"/>
        <c:numFmt formatCode="General" sourceLinked="1"/>
        <c:majorTickMark val="none"/>
        <c:minorTickMark val="none"/>
        <c:tickLblPos val="nextTo"/>
        <c:spPr>
          <a:noFill/>
          <a:ln w="6350" cap="flat" cmpd="sng" algn="ctr">
            <a:solidFill>
              <a:schemeClr val="bg2">
                <a:lumMod val="50000"/>
              </a:schemeClr>
            </a:solidFill>
            <a:round/>
          </a:ln>
          <a:effectLst/>
        </c:spPr>
        <c:txPr>
          <a:bodyPr rot="0" spcFirstLastPara="1" vertOverflow="ellipsis" wrap="square" anchor="ctr" anchorCtr="0"/>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97139624"/>
        <c:crosses val="autoZero"/>
        <c:auto val="1"/>
        <c:lblAlgn val="ctr"/>
        <c:lblOffset val="100"/>
        <c:noMultiLvlLbl val="0"/>
      </c:catAx>
      <c:valAx>
        <c:axId val="597139624"/>
        <c:scaling>
          <c:orientation val="minMax"/>
          <c:max val="315"/>
          <c:min val="0"/>
        </c:scaling>
        <c:delete val="1"/>
        <c:axPos val="b"/>
        <c:numFmt formatCode="0" sourceLinked="1"/>
        <c:majorTickMark val="out"/>
        <c:minorTickMark val="none"/>
        <c:tickLblPos val="nextTo"/>
        <c:crossAx val="597152088"/>
        <c:crosses val="max"/>
        <c:crossBetween val="between"/>
        <c:majorUnit val="20"/>
      </c:valAx>
      <c:spPr>
        <a:noFill/>
        <a:ln>
          <a:noFill/>
        </a:ln>
        <a:effectLst/>
      </c:spPr>
    </c:plotArea>
    <c:legend>
      <c:legendPos val="b"/>
      <c:legendEntry>
        <c:idx val="0"/>
        <c:delete val="1"/>
      </c:legendEntry>
      <c:legendEntry>
        <c:idx val="2"/>
        <c:delete val="1"/>
      </c:legendEntry>
      <c:legendEntry>
        <c:idx val="4"/>
        <c:delete val="1"/>
      </c:legendEntry>
      <c:legendEntry>
        <c:idx val="6"/>
        <c:delete val="1"/>
      </c:legendEntry>
      <c:legendEntry>
        <c:idx val="8"/>
        <c:delete val="1"/>
      </c:legendEntry>
      <c:legendEntry>
        <c:idx val="10"/>
        <c:delete val="1"/>
      </c:legendEntry>
      <c:legendEntry>
        <c:idx val="12"/>
        <c:delete val="1"/>
      </c:legendEntry>
      <c:layout>
        <c:manualLayout>
          <c:xMode val="edge"/>
          <c:yMode val="edge"/>
          <c:x val="0.26119533391659377"/>
          <c:y val="4.1525380595444271E-2"/>
          <c:w val="0.69436022163896183"/>
          <c:h val="0.13457388426609271"/>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legend>
    <c:plotVisOnly val="1"/>
    <c:dispBlanksAs val="gap"/>
    <c:showDLblsOverMax val="0"/>
  </c:chart>
  <c:spPr>
    <a:noFill/>
    <a:ln w="6350"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3717472815898011"/>
          <c:y val="0.20800332655235609"/>
          <c:w val="0.75515841769778769"/>
          <c:h val="0.74039886582361025"/>
        </c:manualLayout>
      </c:layout>
      <c:barChart>
        <c:barDir val="bar"/>
        <c:grouping val="stacked"/>
        <c:varyColors val="0"/>
        <c:ser>
          <c:idx val="3"/>
          <c:order val="0"/>
          <c:tx>
            <c:strRef>
              <c:f>'Grafiki + dati'!$S$584</c:f>
              <c:strCache>
                <c:ptCount val="1"/>
                <c:pt idx="0">
                  <c:v>x</c:v>
                </c:pt>
              </c:strCache>
            </c:strRef>
          </c:tx>
          <c:spPr>
            <a:noFill/>
            <a:ln>
              <a:noFill/>
            </a:ln>
            <a:effectLst/>
          </c:spPr>
          <c:invertIfNegative val="0"/>
          <c:cat>
            <c:strRef>
              <c:f>'Grafiki + dati'!$R$585:$R$621</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dati'!$S$585:$S$621</c:f>
              <c:numCache>
                <c:formatCode>General</c:formatCode>
                <c:ptCount val="37"/>
                <c:pt idx="0" formatCode="0">
                  <c:v>5</c:v>
                </c:pt>
                <c:pt idx="2" formatCode="0">
                  <c:v>5</c:v>
                </c:pt>
                <c:pt idx="3" formatCode="0">
                  <c:v>5</c:v>
                </c:pt>
                <c:pt idx="5" formatCode="0">
                  <c:v>5</c:v>
                </c:pt>
                <c:pt idx="6" formatCode="0">
                  <c:v>5</c:v>
                </c:pt>
                <c:pt idx="7" formatCode="0">
                  <c:v>5</c:v>
                </c:pt>
                <c:pt idx="8" formatCode="0">
                  <c:v>5</c:v>
                </c:pt>
                <c:pt idx="9" formatCode="0">
                  <c:v>5</c:v>
                </c:pt>
                <c:pt idx="10" formatCode="0">
                  <c:v>5</c:v>
                </c:pt>
                <c:pt idx="12" formatCode="0">
                  <c:v>5</c:v>
                </c:pt>
                <c:pt idx="13" formatCode="0">
                  <c:v>5</c:v>
                </c:pt>
                <c:pt idx="15" formatCode="0">
                  <c:v>5</c:v>
                </c:pt>
                <c:pt idx="16" formatCode="0">
                  <c:v>5</c:v>
                </c:pt>
                <c:pt idx="18" formatCode="0">
                  <c:v>5</c:v>
                </c:pt>
                <c:pt idx="19" formatCode="0">
                  <c:v>5</c:v>
                </c:pt>
                <c:pt idx="20" formatCode="0">
                  <c:v>5</c:v>
                </c:pt>
                <c:pt idx="22" formatCode="0">
                  <c:v>5</c:v>
                </c:pt>
                <c:pt idx="23" formatCode="0">
                  <c:v>5</c:v>
                </c:pt>
                <c:pt idx="24" formatCode="0">
                  <c:v>5</c:v>
                </c:pt>
                <c:pt idx="25" formatCode="0">
                  <c:v>5</c:v>
                </c:pt>
                <c:pt idx="26" formatCode="0">
                  <c:v>5</c:v>
                </c:pt>
                <c:pt idx="28" formatCode="0">
                  <c:v>5</c:v>
                </c:pt>
                <c:pt idx="29" formatCode="0">
                  <c:v>5</c:v>
                </c:pt>
                <c:pt idx="30" formatCode="0">
                  <c:v>5</c:v>
                </c:pt>
                <c:pt idx="31" formatCode="0">
                  <c:v>5</c:v>
                </c:pt>
                <c:pt idx="32" formatCode="0">
                  <c:v>5</c:v>
                </c:pt>
                <c:pt idx="34" formatCode="0">
                  <c:v>5</c:v>
                </c:pt>
                <c:pt idx="35" formatCode="0">
                  <c:v>5</c:v>
                </c:pt>
                <c:pt idx="36" formatCode="0">
                  <c:v>5</c:v>
                </c:pt>
              </c:numCache>
            </c:numRef>
          </c:val>
          <c:extLst>
            <c:ext xmlns:c16="http://schemas.microsoft.com/office/drawing/2014/chart" uri="{C3380CC4-5D6E-409C-BE32-E72D297353CC}">
              <c16:uniqueId val="{00000000-2DA2-481B-91BB-D1A9A606FFDE}"/>
            </c:ext>
          </c:extLst>
        </c:ser>
        <c:ser>
          <c:idx val="0"/>
          <c:order val="1"/>
          <c:tx>
            <c:strRef>
              <c:f>'Grafiki + dati'!$T$584</c:f>
              <c:strCache>
                <c:ptCount val="1"/>
                <c:pt idx="0">
                  <c:v>Musulmaņi</c:v>
                </c:pt>
              </c:strCache>
            </c:strRef>
          </c:tx>
          <c:spPr>
            <a:solidFill>
              <a:srgbClr val="38808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dati'!$R$585:$R$621</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dati'!$T$585:$T$621</c:f>
              <c:numCache>
                <c:formatCode>General</c:formatCode>
                <c:ptCount val="37"/>
                <c:pt idx="0" formatCode="0">
                  <c:v>14.3</c:v>
                </c:pt>
                <c:pt idx="2" formatCode="0">
                  <c:v>14.1</c:v>
                </c:pt>
                <c:pt idx="3" formatCode="0">
                  <c:v>14.5</c:v>
                </c:pt>
                <c:pt idx="5" formatCode="0">
                  <c:v>34.799999999999997</c:v>
                </c:pt>
                <c:pt idx="6" formatCode="0">
                  <c:v>24.9</c:v>
                </c:pt>
                <c:pt idx="7" formatCode="0">
                  <c:v>15.1</c:v>
                </c:pt>
                <c:pt idx="8" formatCode="0">
                  <c:v>9.9</c:v>
                </c:pt>
                <c:pt idx="9" formatCode="0">
                  <c:v>7.4</c:v>
                </c:pt>
                <c:pt idx="10" formatCode="0">
                  <c:v>4.4000000000000004</c:v>
                </c:pt>
                <c:pt idx="12" formatCode="0">
                  <c:v>15.4</c:v>
                </c:pt>
                <c:pt idx="13" formatCode="0">
                  <c:v>12.7</c:v>
                </c:pt>
                <c:pt idx="15" formatCode="0">
                  <c:v>14.7</c:v>
                </c:pt>
                <c:pt idx="16" formatCode="0">
                  <c:v>14</c:v>
                </c:pt>
                <c:pt idx="18" formatCode="0">
                  <c:v>14.9</c:v>
                </c:pt>
                <c:pt idx="19" formatCode="0">
                  <c:v>13.9</c:v>
                </c:pt>
                <c:pt idx="20" formatCode="0">
                  <c:v>14.9</c:v>
                </c:pt>
                <c:pt idx="22" formatCode="0">
                  <c:v>10.4</c:v>
                </c:pt>
                <c:pt idx="23" formatCode="0">
                  <c:v>10.6</c:v>
                </c:pt>
                <c:pt idx="24" formatCode="0">
                  <c:v>12.8</c:v>
                </c:pt>
                <c:pt idx="25" formatCode="0">
                  <c:v>23.7</c:v>
                </c:pt>
                <c:pt idx="26" formatCode="0">
                  <c:v>17.3</c:v>
                </c:pt>
                <c:pt idx="28" formatCode="0">
                  <c:v>16.7</c:v>
                </c:pt>
                <c:pt idx="29" formatCode="0">
                  <c:v>16.3</c:v>
                </c:pt>
                <c:pt idx="30" formatCode="0">
                  <c:v>8.5</c:v>
                </c:pt>
                <c:pt idx="31" formatCode="0">
                  <c:v>14.4</c:v>
                </c:pt>
                <c:pt idx="32" formatCode="0">
                  <c:v>9.6999999999999993</c:v>
                </c:pt>
                <c:pt idx="34" formatCode="0">
                  <c:v>16.7</c:v>
                </c:pt>
                <c:pt idx="35" formatCode="0">
                  <c:v>12.9</c:v>
                </c:pt>
                <c:pt idx="36" formatCode="0">
                  <c:v>13.5</c:v>
                </c:pt>
              </c:numCache>
            </c:numRef>
          </c:val>
          <c:extLst>
            <c:ext xmlns:c16="http://schemas.microsoft.com/office/drawing/2014/chart" uri="{C3380CC4-5D6E-409C-BE32-E72D297353CC}">
              <c16:uniqueId val="{00000001-2DA2-481B-91BB-D1A9A606FFDE}"/>
            </c:ext>
          </c:extLst>
        </c:ser>
        <c:ser>
          <c:idx val="2"/>
          <c:order val="2"/>
          <c:tx>
            <c:strRef>
              <c:f>'Grafiki + dati'!$U$584</c:f>
              <c:strCache>
                <c:ptCount val="1"/>
                <c:pt idx="0">
                  <c:v>x</c:v>
                </c:pt>
              </c:strCache>
            </c:strRef>
          </c:tx>
          <c:spPr>
            <a:noFill/>
            <a:ln>
              <a:noFill/>
            </a:ln>
            <a:effectLst/>
          </c:spPr>
          <c:invertIfNegative val="0"/>
          <c:cat>
            <c:strRef>
              <c:f>'Grafiki + dati'!$R$585:$R$621</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dati'!$U$585:$U$621</c:f>
              <c:numCache>
                <c:formatCode>General</c:formatCode>
                <c:ptCount val="37"/>
                <c:pt idx="0" formatCode="0">
                  <c:v>25.499999999999996</c:v>
                </c:pt>
                <c:pt idx="2" formatCode="0">
                  <c:v>25.699999999999996</c:v>
                </c:pt>
                <c:pt idx="3" formatCode="0">
                  <c:v>25.299999999999997</c:v>
                </c:pt>
                <c:pt idx="5" formatCode="0">
                  <c:v>5</c:v>
                </c:pt>
                <c:pt idx="6" formatCode="0">
                  <c:v>14.899999999999999</c:v>
                </c:pt>
                <c:pt idx="7" formatCode="0">
                  <c:v>24.699999999999996</c:v>
                </c:pt>
                <c:pt idx="8" formatCode="0">
                  <c:v>29.9</c:v>
                </c:pt>
                <c:pt idx="9" formatCode="0">
                  <c:v>32.4</c:v>
                </c:pt>
                <c:pt idx="10" formatCode="0">
                  <c:v>35.4</c:v>
                </c:pt>
                <c:pt idx="12" formatCode="0">
                  <c:v>24.4</c:v>
                </c:pt>
                <c:pt idx="13" formatCode="0">
                  <c:v>27.099999999999998</c:v>
                </c:pt>
                <c:pt idx="15" formatCode="0">
                  <c:v>25.099999999999998</c:v>
                </c:pt>
                <c:pt idx="16" formatCode="0">
                  <c:v>25.799999999999997</c:v>
                </c:pt>
                <c:pt idx="18" formatCode="0">
                  <c:v>24.9</c:v>
                </c:pt>
                <c:pt idx="19" formatCode="0">
                  <c:v>25.9</c:v>
                </c:pt>
                <c:pt idx="20" formatCode="0">
                  <c:v>24.9</c:v>
                </c:pt>
                <c:pt idx="22" formatCode="0">
                  <c:v>29.4</c:v>
                </c:pt>
                <c:pt idx="23" formatCode="0">
                  <c:v>29.199999999999996</c:v>
                </c:pt>
                <c:pt idx="24" formatCode="0">
                  <c:v>26.999999999999996</c:v>
                </c:pt>
                <c:pt idx="25" formatCode="0">
                  <c:v>16.099999999999998</c:v>
                </c:pt>
                <c:pt idx="26" formatCode="0">
                  <c:v>22.499999999999996</c:v>
                </c:pt>
                <c:pt idx="28" formatCode="0">
                  <c:v>23.099999999999998</c:v>
                </c:pt>
                <c:pt idx="29" formatCode="0">
                  <c:v>23.499999999999996</c:v>
                </c:pt>
                <c:pt idx="30" formatCode="0">
                  <c:v>31.299999999999997</c:v>
                </c:pt>
                <c:pt idx="31" formatCode="0">
                  <c:v>25.4</c:v>
                </c:pt>
                <c:pt idx="32" formatCode="0">
                  <c:v>30.099999999999998</c:v>
                </c:pt>
                <c:pt idx="34" formatCode="0">
                  <c:v>23.099999999999998</c:v>
                </c:pt>
                <c:pt idx="35" formatCode="0">
                  <c:v>26.9</c:v>
                </c:pt>
                <c:pt idx="36" formatCode="0">
                  <c:v>26.299999999999997</c:v>
                </c:pt>
              </c:numCache>
            </c:numRef>
          </c:val>
          <c:extLst>
            <c:ext xmlns:c16="http://schemas.microsoft.com/office/drawing/2014/chart" uri="{C3380CC4-5D6E-409C-BE32-E72D297353CC}">
              <c16:uniqueId val="{00000002-2DA2-481B-91BB-D1A9A606FFDE}"/>
            </c:ext>
          </c:extLst>
        </c:ser>
        <c:ser>
          <c:idx val="1"/>
          <c:order val="3"/>
          <c:tx>
            <c:strRef>
              <c:f>'Grafiki + dati'!$V$584</c:f>
              <c:strCache>
                <c:ptCount val="1"/>
                <c:pt idx="0">
                  <c:v>Cilvēki, kas audzina mazu/-s bērnu/-s (līdz 2 gadu vecumam)</c:v>
                </c:pt>
              </c:strCache>
            </c:strRef>
          </c:tx>
          <c:spPr>
            <a:solidFill>
              <a:srgbClr val="F4B183"/>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dati'!$R$585:$R$621</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dati'!$V$585:$V$621</c:f>
              <c:numCache>
                <c:formatCode>General</c:formatCode>
                <c:ptCount val="37"/>
                <c:pt idx="0" formatCode="0">
                  <c:v>14.2</c:v>
                </c:pt>
                <c:pt idx="2" formatCode="0">
                  <c:v>10.3</c:v>
                </c:pt>
                <c:pt idx="3" formatCode="0">
                  <c:v>17.8</c:v>
                </c:pt>
                <c:pt idx="5" formatCode="0">
                  <c:v>24.3</c:v>
                </c:pt>
                <c:pt idx="6" formatCode="0">
                  <c:v>28.8</c:v>
                </c:pt>
                <c:pt idx="7" formatCode="0">
                  <c:v>15.1</c:v>
                </c:pt>
                <c:pt idx="8" formatCode="0">
                  <c:v>6.8</c:v>
                </c:pt>
                <c:pt idx="9" formatCode="0">
                  <c:v>6.7</c:v>
                </c:pt>
                <c:pt idx="10" formatCode="0">
                  <c:v>8.8000000000000007</c:v>
                </c:pt>
                <c:pt idx="12" formatCode="0">
                  <c:v>16.8</c:v>
                </c:pt>
                <c:pt idx="13" formatCode="0">
                  <c:v>9.5</c:v>
                </c:pt>
                <c:pt idx="15" formatCode="0">
                  <c:v>13.2</c:v>
                </c:pt>
                <c:pt idx="16" formatCode="0">
                  <c:v>15</c:v>
                </c:pt>
                <c:pt idx="18" formatCode="0">
                  <c:v>15.5</c:v>
                </c:pt>
                <c:pt idx="19" formatCode="0">
                  <c:v>13.2</c:v>
                </c:pt>
                <c:pt idx="20" formatCode="0">
                  <c:v>14.6</c:v>
                </c:pt>
                <c:pt idx="22" formatCode="0">
                  <c:v>17.5</c:v>
                </c:pt>
                <c:pt idx="23" formatCode="0">
                  <c:v>9.9</c:v>
                </c:pt>
                <c:pt idx="24" formatCode="0">
                  <c:v>13.4</c:v>
                </c:pt>
                <c:pt idx="25" formatCode="0">
                  <c:v>14.4</c:v>
                </c:pt>
                <c:pt idx="26" formatCode="0">
                  <c:v>15.8</c:v>
                </c:pt>
                <c:pt idx="28" formatCode="0">
                  <c:v>15.3</c:v>
                </c:pt>
                <c:pt idx="29" formatCode="0">
                  <c:v>16.8</c:v>
                </c:pt>
                <c:pt idx="30" formatCode="0">
                  <c:v>12.2</c:v>
                </c:pt>
                <c:pt idx="31" formatCode="0">
                  <c:v>9.8000000000000007</c:v>
                </c:pt>
                <c:pt idx="32" formatCode="0">
                  <c:v>12.8</c:v>
                </c:pt>
                <c:pt idx="34" formatCode="0">
                  <c:v>15.3</c:v>
                </c:pt>
                <c:pt idx="35" formatCode="0">
                  <c:v>14.1</c:v>
                </c:pt>
                <c:pt idx="36" formatCode="0">
                  <c:v>13</c:v>
                </c:pt>
              </c:numCache>
            </c:numRef>
          </c:val>
          <c:extLst>
            <c:ext xmlns:c16="http://schemas.microsoft.com/office/drawing/2014/chart" uri="{C3380CC4-5D6E-409C-BE32-E72D297353CC}">
              <c16:uniqueId val="{00000003-2DA2-481B-91BB-D1A9A606FFDE}"/>
            </c:ext>
          </c:extLst>
        </c:ser>
        <c:ser>
          <c:idx val="4"/>
          <c:order val="4"/>
          <c:tx>
            <c:strRef>
              <c:f>'Grafiki + dati'!$W$584</c:f>
              <c:strCache>
                <c:ptCount val="1"/>
                <c:pt idx="0">
                  <c:v>x</c:v>
                </c:pt>
              </c:strCache>
            </c:strRef>
          </c:tx>
          <c:spPr>
            <a:noFill/>
            <a:ln>
              <a:noFill/>
            </a:ln>
            <a:effectLst/>
          </c:spPr>
          <c:invertIfNegative val="0"/>
          <c:cat>
            <c:strRef>
              <c:f>'Grafiki + dati'!$R$585:$R$621</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dati'!$W$585:$W$621</c:f>
              <c:numCache>
                <c:formatCode>General</c:formatCode>
                <c:ptCount val="37"/>
                <c:pt idx="0" formatCode="0">
                  <c:v>19.600000000000001</c:v>
                </c:pt>
                <c:pt idx="2" formatCode="0">
                  <c:v>23.5</c:v>
                </c:pt>
                <c:pt idx="3" formatCode="0">
                  <c:v>16</c:v>
                </c:pt>
                <c:pt idx="5" formatCode="0">
                  <c:v>9.5</c:v>
                </c:pt>
                <c:pt idx="6" formatCode="0">
                  <c:v>5</c:v>
                </c:pt>
                <c:pt idx="7" formatCode="0">
                  <c:v>18.700000000000003</c:v>
                </c:pt>
                <c:pt idx="8" formatCode="0">
                  <c:v>27</c:v>
                </c:pt>
                <c:pt idx="9" formatCode="0">
                  <c:v>27.1</c:v>
                </c:pt>
                <c:pt idx="10" formatCode="0">
                  <c:v>25</c:v>
                </c:pt>
                <c:pt idx="12" formatCode="0">
                  <c:v>17</c:v>
                </c:pt>
                <c:pt idx="13" formatCode="0">
                  <c:v>24.3</c:v>
                </c:pt>
                <c:pt idx="15" formatCode="0">
                  <c:v>20.6</c:v>
                </c:pt>
                <c:pt idx="16" formatCode="0">
                  <c:v>18.8</c:v>
                </c:pt>
                <c:pt idx="18" formatCode="0">
                  <c:v>18.3</c:v>
                </c:pt>
                <c:pt idx="19" formatCode="0">
                  <c:v>20.6</c:v>
                </c:pt>
                <c:pt idx="20" formatCode="0">
                  <c:v>19.200000000000003</c:v>
                </c:pt>
                <c:pt idx="22" formatCode="0">
                  <c:v>16.3</c:v>
                </c:pt>
                <c:pt idx="23" formatCode="0">
                  <c:v>23.9</c:v>
                </c:pt>
                <c:pt idx="24" formatCode="0">
                  <c:v>20.399999999999999</c:v>
                </c:pt>
                <c:pt idx="25" formatCode="0">
                  <c:v>19.399999999999999</c:v>
                </c:pt>
                <c:pt idx="26" formatCode="0">
                  <c:v>18</c:v>
                </c:pt>
                <c:pt idx="28" formatCode="0">
                  <c:v>18.5</c:v>
                </c:pt>
                <c:pt idx="29" formatCode="0">
                  <c:v>17</c:v>
                </c:pt>
                <c:pt idx="30" formatCode="0">
                  <c:v>21.6</c:v>
                </c:pt>
                <c:pt idx="31" formatCode="0">
                  <c:v>24</c:v>
                </c:pt>
                <c:pt idx="32" formatCode="0">
                  <c:v>21</c:v>
                </c:pt>
                <c:pt idx="34" formatCode="0">
                  <c:v>18.5</c:v>
                </c:pt>
                <c:pt idx="35" formatCode="0">
                  <c:v>19.700000000000003</c:v>
                </c:pt>
                <c:pt idx="36" formatCode="0">
                  <c:v>20.8</c:v>
                </c:pt>
              </c:numCache>
            </c:numRef>
          </c:val>
          <c:extLst>
            <c:ext xmlns:c16="http://schemas.microsoft.com/office/drawing/2014/chart" uri="{C3380CC4-5D6E-409C-BE32-E72D297353CC}">
              <c16:uniqueId val="{00000004-2DA2-481B-91BB-D1A9A606FFDE}"/>
            </c:ext>
          </c:extLst>
        </c:ser>
        <c:ser>
          <c:idx val="5"/>
          <c:order val="5"/>
          <c:tx>
            <c:strRef>
              <c:f>'Grafiki + dati'!$X$584</c:f>
              <c:strCache>
                <c:ptCount val="1"/>
                <c:pt idx="0">
                  <c:v>Cilvēki, kas vieni audzina bērnu/-s (t.s. vientuļā māte, vientuļais tēvs)</c:v>
                </c:pt>
              </c:strCache>
            </c:strRef>
          </c:tx>
          <c:spPr>
            <a:solidFill>
              <a:srgbClr val="BDD7EE"/>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dati'!$R$585:$R$621</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dati'!$X$585:$X$621</c:f>
              <c:numCache>
                <c:formatCode>General</c:formatCode>
                <c:ptCount val="37"/>
                <c:pt idx="0" formatCode="0">
                  <c:v>10.8</c:v>
                </c:pt>
                <c:pt idx="2" formatCode="0">
                  <c:v>7.7</c:v>
                </c:pt>
                <c:pt idx="3" formatCode="0">
                  <c:v>13.8</c:v>
                </c:pt>
                <c:pt idx="5" formatCode="0">
                  <c:v>19.2</c:v>
                </c:pt>
                <c:pt idx="6" formatCode="0">
                  <c:v>20.5</c:v>
                </c:pt>
                <c:pt idx="7" formatCode="0">
                  <c:v>10.199999999999999</c:v>
                </c:pt>
                <c:pt idx="8" formatCode="0">
                  <c:v>6.8</c:v>
                </c:pt>
                <c:pt idx="9" formatCode="0">
                  <c:v>5.5</c:v>
                </c:pt>
                <c:pt idx="10" formatCode="0">
                  <c:v>7.1</c:v>
                </c:pt>
                <c:pt idx="12" formatCode="0">
                  <c:v>12.4</c:v>
                </c:pt>
                <c:pt idx="13" formatCode="0">
                  <c:v>7.9</c:v>
                </c:pt>
                <c:pt idx="15" formatCode="0">
                  <c:v>11.4</c:v>
                </c:pt>
                <c:pt idx="16" formatCode="0">
                  <c:v>10.3</c:v>
                </c:pt>
                <c:pt idx="18" formatCode="0">
                  <c:v>7.8</c:v>
                </c:pt>
                <c:pt idx="19" formatCode="0">
                  <c:v>10.4</c:v>
                </c:pt>
                <c:pt idx="20" formatCode="0">
                  <c:v>14</c:v>
                </c:pt>
                <c:pt idx="22" formatCode="0">
                  <c:v>13.1</c:v>
                </c:pt>
                <c:pt idx="23" formatCode="0">
                  <c:v>7.5</c:v>
                </c:pt>
                <c:pt idx="24" formatCode="0">
                  <c:v>7.9</c:v>
                </c:pt>
                <c:pt idx="25" formatCode="0">
                  <c:v>9.6</c:v>
                </c:pt>
                <c:pt idx="26" formatCode="0">
                  <c:v>15.5</c:v>
                </c:pt>
                <c:pt idx="28" formatCode="0">
                  <c:v>12.8</c:v>
                </c:pt>
                <c:pt idx="29" formatCode="0">
                  <c:v>12.9</c:v>
                </c:pt>
                <c:pt idx="30" formatCode="0">
                  <c:v>7.6</c:v>
                </c:pt>
                <c:pt idx="31" formatCode="0">
                  <c:v>5</c:v>
                </c:pt>
                <c:pt idx="32" formatCode="0">
                  <c:v>10.5</c:v>
                </c:pt>
                <c:pt idx="34" formatCode="0">
                  <c:v>12.8</c:v>
                </c:pt>
                <c:pt idx="35" formatCode="0">
                  <c:v>9</c:v>
                </c:pt>
                <c:pt idx="36" formatCode="0">
                  <c:v>11.1</c:v>
                </c:pt>
              </c:numCache>
            </c:numRef>
          </c:val>
          <c:extLst>
            <c:ext xmlns:c16="http://schemas.microsoft.com/office/drawing/2014/chart" uri="{C3380CC4-5D6E-409C-BE32-E72D297353CC}">
              <c16:uniqueId val="{00000005-2DA2-481B-91BB-D1A9A606FFDE}"/>
            </c:ext>
          </c:extLst>
        </c:ser>
        <c:ser>
          <c:idx val="6"/>
          <c:order val="6"/>
          <c:tx>
            <c:strRef>
              <c:f>'Grafiki + dati'!$Y$584</c:f>
              <c:strCache>
                <c:ptCount val="1"/>
                <c:pt idx="0">
                  <c:v>x</c:v>
                </c:pt>
              </c:strCache>
            </c:strRef>
          </c:tx>
          <c:spPr>
            <a:noFill/>
            <a:ln>
              <a:noFill/>
            </a:ln>
            <a:effectLst/>
          </c:spPr>
          <c:invertIfNegative val="0"/>
          <c:cat>
            <c:strRef>
              <c:f>'Grafiki + dati'!$R$585:$R$621</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dati'!$Y$585:$Y$621</c:f>
              <c:numCache>
                <c:formatCode>General</c:formatCode>
                <c:ptCount val="37"/>
                <c:pt idx="0" formatCode="0">
                  <c:v>14.7</c:v>
                </c:pt>
                <c:pt idx="2" formatCode="0">
                  <c:v>17.8</c:v>
                </c:pt>
                <c:pt idx="3" formatCode="0">
                  <c:v>11.7</c:v>
                </c:pt>
                <c:pt idx="5" formatCode="0">
                  <c:v>6.3000000000000007</c:v>
                </c:pt>
                <c:pt idx="6" formatCode="0">
                  <c:v>5</c:v>
                </c:pt>
                <c:pt idx="7" formatCode="0">
                  <c:v>15.3</c:v>
                </c:pt>
                <c:pt idx="8" formatCode="0">
                  <c:v>18.7</c:v>
                </c:pt>
                <c:pt idx="9" formatCode="0">
                  <c:v>20</c:v>
                </c:pt>
                <c:pt idx="10" formatCode="0">
                  <c:v>18.399999999999999</c:v>
                </c:pt>
                <c:pt idx="12" formatCode="0">
                  <c:v>13.1</c:v>
                </c:pt>
                <c:pt idx="13" formatCode="0">
                  <c:v>17.600000000000001</c:v>
                </c:pt>
                <c:pt idx="15" formatCode="0">
                  <c:v>14.1</c:v>
                </c:pt>
                <c:pt idx="16" formatCode="0">
                  <c:v>15.2</c:v>
                </c:pt>
                <c:pt idx="18" formatCode="0">
                  <c:v>17.7</c:v>
                </c:pt>
                <c:pt idx="19" formatCode="0">
                  <c:v>15.1</c:v>
                </c:pt>
                <c:pt idx="20" formatCode="0">
                  <c:v>11.5</c:v>
                </c:pt>
                <c:pt idx="22" formatCode="0">
                  <c:v>12.4</c:v>
                </c:pt>
                <c:pt idx="23" formatCode="0">
                  <c:v>18</c:v>
                </c:pt>
                <c:pt idx="24" formatCode="0">
                  <c:v>17.600000000000001</c:v>
                </c:pt>
                <c:pt idx="25" formatCode="0">
                  <c:v>15.9</c:v>
                </c:pt>
                <c:pt idx="26" formatCode="0">
                  <c:v>10</c:v>
                </c:pt>
                <c:pt idx="28" formatCode="0">
                  <c:v>12.7</c:v>
                </c:pt>
                <c:pt idx="29" formatCode="0">
                  <c:v>12.6</c:v>
                </c:pt>
                <c:pt idx="30" formatCode="0">
                  <c:v>17.899999999999999</c:v>
                </c:pt>
                <c:pt idx="31" formatCode="0">
                  <c:v>20.5</c:v>
                </c:pt>
                <c:pt idx="32" formatCode="0">
                  <c:v>15</c:v>
                </c:pt>
                <c:pt idx="34" formatCode="0">
                  <c:v>12.7</c:v>
                </c:pt>
                <c:pt idx="35" formatCode="0">
                  <c:v>16.5</c:v>
                </c:pt>
                <c:pt idx="36" formatCode="0">
                  <c:v>14.4</c:v>
                </c:pt>
              </c:numCache>
            </c:numRef>
          </c:val>
          <c:extLst>
            <c:ext xmlns:c16="http://schemas.microsoft.com/office/drawing/2014/chart" uri="{C3380CC4-5D6E-409C-BE32-E72D297353CC}">
              <c16:uniqueId val="{00000006-2DA2-481B-91BB-D1A9A606FFDE}"/>
            </c:ext>
          </c:extLst>
        </c:ser>
        <c:ser>
          <c:idx val="7"/>
          <c:order val="7"/>
          <c:tx>
            <c:strRef>
              <c:f>'Grafiki + dati'!$Z$584</c:f>
              <c:strCache>
                <c:ptCount val="1"/>
                <c:pt idx="0">
                  <c:v>Cilvēki, kas cietuši no vardarbības (t.sk. seksuālas, psiholoģiskas u.c. vardarbības ģimenē vai ārpus tās)</c:v>
                </c:pt>
              </c:strCache>
            </c:strRef>
          </c:tx>
          <c:spPr>
            <a:solidFill>
              <a:srgbClr val="548235"/>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dati'!$R$585:$R$621</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dati'!$Z$585:$Z$621</c:f>
              <c:numCache>
                <c:formatCode>General</c:formatCode>
                <c:ptCount val="37"/>
                <c:pt idx="0" formatCode="0">
                  <c:v>8.3000000000000007</c:v>
                </c:pt>
                <c:pt idx="2" formatCode="0">
                  <c:v>7.6</c:v>
                </c:pt>
                <c:pt idx="3" formatCode="0">
                  <c:v>9</c:v>
                </c:pt>
                <c:pt idx="5" formatCode="0">
                  <c:v>20.100000000000001</c:v>
                </c:pt>
                <c:pt idx="6" formatCode="0">
                  <c:v>17.8</c:v>
                </c:pt>
                <c:pt idx="7" formatCode="0">
                  <c:v>5.8</c:v>
                </c:pt>
                <c:pt idx="8" formatCode="0">
                  <c:v>4.9000000000000004</c:v>
                </c:pt>
                <c:pt idx="9" formatCode="0">
                  <c:v>5.0999999999999996</c:v>
                </c:pt>
                <c:pt idx="10" formatCode="0">
                  <c:v>2.7</c:v>
                </c:pt>
                <c:pt idx="12" formatCode="0">
                  <c:v>9.1999999999999993</c:v>
                </c:pt>
                <c:pt idx="13" formatCode="0">
                  <c:v>6.8</c:v>
                </c:pt>
                <c:pt idx="15" formatCode="0">
                  <c:v>8.9</c:v>
                </c:pt>
                <c:pt idx="16" formatCode="0">
                  <c:v>7.8</c:v>
                </c:pt>
                <c:pt idx="18" formatCode="0">
                  <c:v>7</c:v>
                </c:pt>
                <c:pt idx="19" formatCode="0">
                  <c:v>9.6</c:v>
                </c:pt>
                <c:pt idx="20" formatCode="0">
                  <c:v>7.5</c:v>
                </c:pt>
                <c:pt idx="22" formatCode="0">
                  <c:v>8.8000000000000007</c:v>
                </c:pt>
                <c:pt idx="23" formatCode="0">
                  <c:v>5.8</c:v>
                </c:pt>
                <c:pt idx="24" formatCode="0">
                  <c:v>3.7</c:v>
                </c:pt>
                <c:pt idx="25" formatCode="0">
                  <c:v>11.5</c:v>
                </c:pt>
                <c:pt idx="26" formatCode="0">
                  <c:v>13.1</c:v>
                </c:pt>
                <c:pt idx="28" formatCode="0">
                  <c:v>11.7</c:v>
                </c:pt>
                <c:pt idx="29" formatCode="0">
                  <c:v>8.1</c:v>
                </c:pt>
                <c:pt idx="30" formatCode="0">
                  <c:v>6.9</c:v>
                </c:pt>
                <c:pt idx="31" formatCode="0">
                  <c:v>6.1</c:v>
                </c:pt>
                <c:pt idx="32" formatCode="0">
                  <c:v>3.9</c:v>
                </c:pt>
                <c:pt idx="34" formatCode="0">
                  <c:v>11.7</c:v>
                </c:pt>
                <c:pt idx="35" formatCode="0">
                  <c:v>6.9</c:v>
                </c:pt>
                <c:pt idx="36" formatCode="0">
                  <c:v>6.1</c:v>
                </c:pt>
              </c:numCache>
            </c:numRef>
          </c:val>
          <c:extLst>
            <c:ext xmlns:c16="http://schemas.microsoft.com/office/drawing/2014/chart" uri="{C3380CC4-5D6E-409C-BE32-E72D297353CC}">
              <c16:uniqueId val="{00000007-2DA2-481B-91BB-D1A9A606FFDE}"/>
            </c:ext>
          </c:extLst>
        </c:ser>
        <c:ser>
          <c:idx val="8"/>
          <c:order val="8"/>
          <c:tx>
            <c:strRef>
              <c:f>'Grafiki + dati'!$AA$584</c:f>
              <c:strCache>
                <c:ptCount val="1"/>
                <c:pt idx="0">
                  <c:v>x</c:v>
                </c:pt>
              </c:strCache>
            </c:strRef>
          </c:tx>
          <c:spPr>
            <a:noFill/>
            <a:ln>
              <a:noFill/>
            </a:ln>
            <a:effectLst/>
          </c:spPr>
          <c:invertIfNegative val="0"/>
          <c:cat>
            <c:strRef>
              <c:f>'Grafiki + dati'!$R$585:$R$621</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dati'!$AA$585:$AA$621</c:f>
              <c:numCache>
                <c:formatCode>General</c:formatCode>
                <c:ptCount val="37"/>
                <c:pt idx="0" formatCode="0">
                  <c:v>16.8</c:v>
                </c:pt>
                <c:pt idx="2" formatCode="0">
                  <c:v>17.5</c:v>
                </c:pt>
                <c:pt idx="3" formatCode="0">
                  <c:v>16.100000000000001</c:v>
                </c:pt>
                <c:pt idx="5" formatCode="0">
                  <c:v>5</c:v>
                </c:pt>
                <c:pt idx="6" formatCode="0">
                  <c:v>7.3000000000000007</c:v>
                </c:pt>
                <c:pt idx="7" formatCode="0">
                  <c:v>19.3</c:v>
                </c:pt>
                <c:pt idx="8" formatCode="0">
                  <c:v>20.200000000000003</c:v>
                </c:pt>
                <c:pt idx="9" formatCode="0">
                  <c:v>20</c:v>
                </c:pt>
                <c:pt idx="10" formatCode="0">
                  <c:v>22.400000000000002</c:v>
                </c:pt>
                <c:pt idx="12" formatCode="0">
                  <c:v>15.900000000000002</c:v>
                </c:pt>
                <c:pt idx="13" formatCode="0">
                  <c:v>18.3</c:v>
                </c:pt>
                <c:pt idx="15" formatCode="0">
                  <c:v>16.200000000000003</c:v>
                </c:pt>
                <c:pt idx="16" formatCode="0">
                  <c:v>17.3</c:v>
                </c:pt>
                <c:pt idx="18" formatCode="0">
                  <c:v>18.100000000000001</c:v>
                </c:pt>
                <c:pt idx="19" formatCode="0">
                  <c:v>15.500000000000002</c:v>
                </c:pt>
                <c:pt idx="20" formatCode="0">
                  <c:v>17.600000000000001</c:v>
                </c:pt>
                <c:pt idx="22" formatCode="0">
                  <c:v>16.3</c:v>
                </c:pt>
                <c:pt idx="23" formatCode="0">
                  <c:v>19.3</c:v>
                </c:pt>
                <c:pt idx="24" formatCode="0">
                  <c:v>21.400000000000002</c:v>
                </c:pt>
                <c:pt idx="25" formatCode="0">
                  <c:v>13.600000000000001</c:v>
                </c:pt>
                <c:pt idx="26" formatCode="0">
                  <c:v>12.000000000000002</c:v>
                </c:pt>
                <c:pt idx="28" formatCode="0">
                  <c:v>13.400000000000002</c:v>
                </c:pt>
                <c:pt idx="29" formatCode="0">
                  <c:v>17</c:v>
                </c:pt>
                <c:pt idx="30" formatCode="0">
                  <c:v>18.200000000000003</c:v>
                </c:pt>
                <c:pt idx="31" formatCode="0">
                  <c:v>19</c:v>
                </c:pt>
                <c:pt idx="32" formatCode="0">
                  <c:v>21.200000000000003</c:v>
                </c:pt>
                <c:pt idx="34" formatCode="0">
                  <c:v>13.400000000000002</c:v>
                </c:pt>
                <c:pt idx="35" formatCode="0">
                  <c:v>18.200000000000003</c:v>
                </c:pt>
                <c:pt idx="36" formatCode="0">
                  <c:v>19</c:v>
                </c:pt>
              </c:numCache>
            </c:numRef>
          </c:val>
          <c:extLst>
            <c:ext xmlns:c16="http://schemas.microsoft.com/office/drawing/2014/chart" uri="{C3380CC4-5D6E-409C-BE32-E72D297353CC}">
              <c16:uniqueId val="{00000008-2DA2-481B-91BB-D1A9A606FFDE}"/>
            </c:ext>
          </c:extLst>
        </c:ser>
        <c:ser>
          <c:idx val="9"/>
          <c:order val="9"/>
          <c:tx>
            <c:strRef>
              <c:f>'Grafiki + dati'!$AB$584</c:f>
              <c:strCache>
                <c:ptCount val="1"/>
                <c:pt idx="0">
                  <c:v>Cilvēki, kas kopj citu ģimenes locekli (piem., vecus cilvēkus, cilvēkus ar invaliditāti (t.sk. bērnus) u.tml.)</c:v>
                </c:pt>
              </c:strCache>
            </c:strRef>
          </c:tx>
          <c:spPr>
            <a:solidFill>
              <a:srgbClr val="C7A1E3"/>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dati'!$R$585:$R$621</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dati'!$AB$585:$AB$621</c:f>
              <c:numCache>
                <c:formatCode>General</c:formatCode>
                <c:ptCount val="37"/>
                <c:pt idx="0" formatCode="0">
                  <c:v>8.1999999999999993</c:v>
                </c:pt>
                <c:pt idx="2" formatCode="0">
                  <c:v>6.7</c:v>
                </c:pt>
                <c:pt idx="3" formatCode="0">
                  <c:v>9.6</c:v>
                </c:pt>
                <c:pt idx="5" formatCode="0">
                  <c:v>8</c:v>
                </c:pt>
                <c:pt idx="6" formatCode="0">
                  <c:v>15.8</c:v>
                </c:pt>
                <c:pt idx="7" formatCode="0">
                  <c:v>9.8000000000000007</c:v>
                </c:pt>
                <c:pt idx="8" formatCode="0">
                  <c:v>5</c:v>
                </c:pt>
                <c:pt idx="9" formatCode="0">
                  <c:v>5.7</c:v>
                </c:pt>
                <c:pt idx="10" formatCode="0">
                  <c:v>5</c:v>
                </c:pt>
                <c:pt idx="12" formatCode="0">
                  <c:v>9.9</c:v>
                </c:pt>
                <c:pt idx="13" formatCode="0">
                  <c:v>5.3</c:v>
                </c:pt>
                <c:pt idx="15" formatCode="0">
                  <c:v>7.9</c:v>
                </c:pt>
                <c:pt idx="16" formatCode="0">
                  <c:v>8.5</c:v>
                </c:pt>
                <c:pt idx="18" formatCode="0">
                  <c:v>8.1</c:v>
                </c:pt>
                <c:pt idx="19" formatCode="0">
                  <c:v>8.1</c:v>
                </c:pt>
                <c:pt idx="20" formatCode="0">
                  <c:v>7.9</c:v>
                </c:pt>
                <c:pt idx="22" formatCode="0">
                  <c:v>12.2</c:v>
                </c:pt>
                <c:pt idx="23" formatCode="0">
                  <c:v>7.1</c:v>
                </c:pt>
                <c:pt idx="24" formatCode="0">
                  <c:v>3.9</c:v>
                </c:pt>
                <c:pt idx="25" formatCode="0">
                  <c:v>7.5</c:v>
                </c:pt>
                <c:pt idx="26" formatCode="0">
                  <c:v>11.9</c:v>
                </c:pt>
                <c:pt idx="28" formatCode="0">
                  <c:v>7.5</c:v>
                </c:pt>
                <c:pt idx="29" formatCode="0">
                  <c:v>10.8</c:v>
                </c:pt>
                <c:pt idx="30" formatCode="0">
                  <c:v>7.7</c:v>
                </c:pt>
                <c:pt idx="31" formatCode="0">
                  <c:v>5.7</c:v>
                </c:pt>
                <c:pt idx="32" formatCode="0">
                  <c:v>7.8</c:v>
                </c:pt>
                <c:pt idx="34" formatCode="0">
                  <c:v>7.5</c:v>
                </c:pt>
                <c:pt idx="35" formatCode="0">
                  <c:v>9.1999999999999993</c:v>
                </c:pt>
                <c:pt idx="36" formatCode="0">
                  <c:v>7.5</c:v>
                </c:pt>
              </c:numCache>
            </c:numRef>
          </c:val>
          <c:extLst>
            <c:ext xmlns:c16="http://schemas.microsoft.com/office/drawing/2014/chart" uri="{C3380CC4-5D6E-409C-BE32-E72D297353CC}">
              <c16:uniqueId val="{00000009-2DA2-481B-91BB-D1A9A606FFDE}"/>
            </c:ext>
          </c:extLst>
        </c:ser>
        <c:ser>
          <c:idx val="10"/>
          <c:order val="10"/>
          <c:tx>
            <c:strRef>
              <c:f>'Grafiki + dati'!$AC$584</c:f>
              <c:strCache>
                <c:ptCount val="1"/>
                <c:pt idx="0">
                  <c:v>x</c:v>
                </c:pt>
              </c:strCache>
            </c:strRef>
          </c:tx>
          <c:spPr>
            <a:noFill/>
            <a:ln>
              <a:noFill/>
            </a:ln>
            <a:effectLst/>
          </c:spPr>
          <c:invertIfNegative val="0"/>
          <c:cat>
            <c:strRef>
              <c:f>'Grafiki + dati'!$R$585:$R$621</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dati'!$AC$585:$AC$621</c:f>
              <c:numCache>
                <c:formatCode>General</c:formatCode>
                <c:ptCount val="37"/>
                <c:pt idx="0" formatCode="0">
                  <c:v>12.600000000000001</c:v>
                </c:pt>
                <c:pt idx="2" formatCode="0">
                  <c:v>14.100000000000001</c:v>
                </c:pt>
                <c:pt idx="3" formatCode="0">
                  <c:v>11.200000000000001</c:v>
                </c:pt>
                <c:pt idx="5" formatCode="0">
                  <c:v>12.8</c:v>
                </c:pt>
                <c:pt idx="6" formatCode="0">
                  <c:v>5</c:v>
                </c:pt>
                <c:pt idx="7" formatCode="0">
                  <c:v>11</c:v>
                </c:pt>
                <c:pt idx="8" formatCode="0">
                  <c:v>15.8</c:v>
                </c:pt>
                <c:pt idx="9" formatCode="0">
                  <c:v>15.100000000000001</c:v>
                </c:pt>
                <c:pt idx="10" formatCode="0">
                  <c:v>15.8</c:v>
                </c:pt>
                <c:pt idx="12" formatCode="0">
                  <c:v>10.9</c:v>
                </c:pt>
                <c:pt idx="13" formatCode="0">
                  <c:v>15.5</c:v>
                </c:pt>
                <c:pt idx="15" formatCode="0">
                  <c:v>12.9</c:v>
                </c:pt>
                <c:pt idx="16" formatCode="0">
                  <c:v>12.3</c:v>
                </c:pt>
                <c:pt idx="18" formatCode="0">
                  <c:v>12.700000000000001</c:v>
                </c:pt>
                <c:pt idx="19" formatCode="0">
                  <c:v>12.700000000000001</c:v>
                </c:pt>
                <c:pt idx="20" formatCode="0">
                  <c:v>12.9</c:v>
                </c:pt>
                <c:pt idx="22" formatCode="0">
                  <c:v>8.6000000000000014</c:v>
                </c:pt>
                <c:pt idx="23" formatCode="0">
                  <c:v>13.700000000000001</c:v>
                </c:pt>
                <c:pt idx="24" formatCode="0">
                  <c:v>16.899999999999999</c:v>
                </c:pt>
                <c:pt idx="25" formatCode="0">
                  <c:v>13.3</c:v>
                </c:pt>
                <c:pt idx="26" formatCode="0">
                  <c:v>8.9</c:v>
                </c:pt>
                <c:pt idx="28" formatCode="0">
                  <c:v>13.3</c:v>
                </c:pt>
                <c:pt idx="29" formatCode="0">
                  <c:v>10</c:v>
                </c:pt>
                <c:pt idx="30" formatCode="0">
                  <c:v>13.100000000000001</c:v>
                </c:pt>
                <c:pt idx="31" formatCode="0">
                  <c:v>15.100000000000001</c:v>
                </c:pt>
                <c:pt idx="32" formatCode="0">
                  <c:v>13</c:v>
                </c:pt>
                <c:pt idx="34" formatCode="0">
                  <c:v>13.3</c:v>
                </c:pt>
                <c:pt idx="35" formatCode="0">
                  <c:v>11.600000000000001</c:v>
                </c:pt>
                <c:pt idx="36" formatCode="0">
                  <c:v>13.3</c:v>
                </c:pt>
              </c:numCache>
            </c:numRef>
          </c:val>
          <c:extLst>
            <c:ext xmlns:c16="http://schemas.microsoft.com/office/drawing/2014/chart" uri="{C3380CC4-5D6E-409C-BE32-E72D297353CC}">
              <c16:uniqueId val="{0000000A-2DA2-481B-91BB-D1A9A606FFDE}"/>
            </c:ext>
          </c:extLst>
        </c:ser>
        <c:ser>
          <c:idx val="11"/>
          <c:order val="11"/>
          <c:tx>
            <c:strRef>
              <c:f>'Grafiki + dati'!$AD$584</c:f>
              <c:strCache>
                <c:ptCount val="1"/>
                <c:pt idx="0">
                  <c:v>Ir kāda cita cilvēku grupa</c:v>
                </c:pt>
              </c:strCache>
            </c:strRef>
          </c:tx>
          <c:spPr>
            <a:solidFill>
              <a:srgbClr val="FFC000">
                <a:lumMod val="40000"/>
                <a:lumOff val="60000"/>
              </a:srgb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dati'!$R$585:$R$621</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dati'!$AD$585:$AD$621</c:f>
              <c:numCache>
                <c:formatCode>General</c:formatCode>
                <c:ptCount val="37"/>
                <c:pt idx="0" formatCode="0">
                  <c:v>3.9</c:v>
                </c:pt>
                <c:pt idx="2" formatCode="0">
                  <c:v>4.8</c:v>
                </c:pt>
                <c:pt idx="3" formatCode="0">
                  <c:v>3.1</c:v>
                </c:pt>
                <c:pt idx="5" formatCode="0">
                  <c:v>6.4</c:v>
                </c:pt>
                <c:pt idx="6" formatCode="0">
                  <c:v>4.2</c:v>
                </c:pt>
                <c:pt idx="7" formatCode="0">
                  <c:v>3.6</c:v>
                </c:pt>
                <c:pt idx="8" formatCode="0">
                  <c:v>4.9000000000000004</c:v>
                </c:pt>
                <c:pt idx="9" formatCode="0">
                  <c:v>1.1000000000000001</c:v>
                </c:pt>
                <c:pt idx="10" formatCode="0">
                  <c:v>4.3</c:v>
                </c:pt>
                <c:pt idx="12" formatCode="0">
                  <c:v>3.2</c:v>
                </c:pt>
                <c:pt idx="13" formatCode="0">
                  <c:v>5.2</c:v>
                </c:pt>
                <c:pt idx="15" formatCode="0">
                  <c:v>4.4000000000000004</c:v>
                </c:pt>
                <c:pt idx="16" formatCode="0">
                  <c:v>3.5</c:v>
                </c:pt>
                <c:pt idx="18" formatCode="0">
                  <c:v>2.6</c:v>
                </c:pt>
                <c:pt idx="19" formatCode="0">
                  <c:v>3.9</c:v>
                </c:pt>
                <c:pt idx="20" formatCode="0">
                  <c:v>5</c:v>
                </c:pt>
                <c:pt idx="22" formatCode="0">
                  <c:v>3.3</c:v>
                </c:pt>
                <c:pt idx="23" formatCode="0">
                  <c:v>3.4</c:v>
                </c:pt>
                <c:pt idx="24" formatCode="0">
                  <c:v>4</c:v>
                </c:pt>
                <c:pt idx="25" formatCode="0">
                  <c:v>1.9</c:v>
                </c:pt>
                <c:pt idx="26" formatCode="0">
                  <c:v>6.7</c:v>
                </c:pt>
                <c:pt idx="28" formatCode="0">
                  <c:v>6.7</c:v>
                </c:pt>
                <c:pt idx="29" formatCode="0">
                  <c:v>3.6</c:v>
                </c:pt>
                <c:pt idx="30" formatCode="0">
                  <c:v>1.7</c:v>
                </c:pt>
                <c:pt idx="31" formatCode="0">
                  <c:v>3.6</c:v>
                </c:pt>
                <c:pt idx="32" formatCode="0">
                  <c:v>0</c:v>
                </c:pt>
                <c:pt idx="34" formatCode="0">
                  <c:v>6.7</c:v>
                </c:pt>
                <c:pt idx="35" formatCode="0">
                  <c:v>2.2999999999999998</c:v>
                </c:pt>
                <c:pt idx="36" formatCode="0">
                  <c:v>2.9</c:v>
                </c:pt>
              </c:numCache>
            </c:numRef>
          </c:val>
          <c:extLst>
            <c:ext xmlns:c16="http://schemas.microsoft.com/office/drawing/2014/chart" uri="{C3380CC4-5D6E-409C-BE32-E72D297353CC}">
              <c16:uniqueId val="{0000000B-2DA2-481B-91BB-D1A9A606FFDE}"/>
            </c:ext>
          </c:extLst>
        </c:ser>
        <c:ser>
          <c:idx val="12"/>
          <c:order val="12"/>
          <c:tx>
            <c:strRef>
              <c:f>'Grafiki + dati'!$AE$584</c:f>
              <c:strCache>
                <c:ptCount val="1"/>
                <c:pt idx="0">
                  <c:v>x</c:v>
                </c:pt>
              </c:strCache>
            </c:strRef>
          </c:tx>
          <c:spPr>
            <a:noFill/>
            <a:ln>
              <a:noFill/>
            </a:ln>
            <a:effectLst/>
          </c:spPr>
          <c:invertIfNegative val="0"/>
          <c:cat>
            <c:strRef>
              <c:f>'Grafiki + dati'!$R$585:$R$621</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dati'!$AE$585:$AE$621</c:f>
              <c:numCache>
                <c:formatCode>General</c:formatCode>
                <c:ptCount val="37"/>
                <c:pt idx="0" formatCode="0">
                  <c:v>7.8000000000000007</c:v>
                </c:pt>
                <c:pt idx="2" formatCode="0">
                  <c:v>6.9</c:v>
                </c:pt>
                <c:pt idx="3" formatCode="0">
                  <c:v>8.6</c:v>
                </c:pt>
                <c:pt idx="5" formatCode="0">
                  <c:v>5.3</c:v>
                </c:pt>
                <c:pt idx="6" formatCode="0">
                  <c:v>7.5</c:v>
                </c:pt>
                <c:pt idx="7" formatCode="0">
                  <c:v>8.1</c:v>
                </c:pt>
                <c:pt idx="8" formatCode="0">
                  <c:v>6.8</c:v>
                </c:pt>
                <c:pt idx="9" formatCode="0">
                  <c:v>10.6</c:v>
                </c:pt>
                <c:pt idx="10" formatCode="0">
                  <c:v>7.4</c:v>
                </c:pt>
                <c:pt idx="12" formatCode="0">
                  <c:v>8.5</c:v>
                </c:pt>
                <c:pt idx="13" formatCode="0">
                  <c:v>6.5</c:v>
                </c:pt>
                <c:pt idx="15" formatCode="0">
                  <c:v>7.3</c:v>
                </c:pt>
                <c:pt idx="16" formatCode="0">
                  <c:v>8.1999999999999993</c:v>
                </c:pt>
                <c:pt idx="18" formatCode="0">
                  <c:v>9.1</c:v>
                </c:pt>
                <c:pt idx="19" formatCode="0">
                  <c:v>7.8000000000000007</c:v>
                </c:pt>
                <c:pt idx="20" formatCode="0">
                  <c:v>6.7</c:v>
                </c:pt>
                <c:pt idx="22" formatCode="0">
                  <c:v>8.4</c:v>
                </c:pt>
                <c:pt idx="23" formatCode="0">
                  <c:v>8.3000000000000007</c:v>
                </c:pt>
                <c:pt idx="24" formatCode="0">
                  <c:v>7.7</c:v>
                </c:pt>
                <c:pt idx="25" formatCode="0">
                  <c:v>9.8000000000000007</c:v>
                </c:pt>
                <c:pt idx="26" formatCode="0">
                  <c:v>5</c:v>
                </c:pt>
                <c:pt idx="28" formatCode="0">
                  <c:v>5</c:v>
                </c:pt>
                <c:pt idx="29" formatCode="0">
                  <c:v>8.1</c:v>
                </c:pt>
                <c:pt idx="30" formatCode="0">
                  <c:v>10</c:v>
                </c:pt>
                <c:pt idx="31" formatCode="0">
                  <c:v>8.1</c:v>
                </c:pt>
                <c:pt idx="32" formatCode="0">
                  <c:v>11.7</c:v>
                </c:pt>
                <c:pt idx="34" formatCode="0">
                  <c:v>5</c:v>
                </c:pt>
                <c:pt idx="35" formatCode="0">
                  <c:v>9.4</c:v>
                </c:pt>
                <c:pt idx="36" formatCode="0">
                  <c:v>8.8000000000000007</c:v>
                </c:pt>
              </c:numCache>
            </c:numRef>
          </c:val>
          <c:extLst>
            <c:ext xmlns:c16="http://schemas.microsoft.com/office/drawing/2014/chart" uri="{C3380CC4-5D6E-409C-BE32-E72D297353CC}">
              <c16:uniqueId val="{0000000C-2DA2-481B-91BB-D1A9A606FFDE}"/>
            </c:ext>
          </c:extLst>
        </c:ser>
        <c:ser>
          <c:idx val="13"/>
          <c:order val="13"/>
          <c:tx>
            <c:strRef>
              <c:f>'Grafiki + dati'!$AF$584</c:f>
              <c:strCache>
                <c:ptCount val="1"/>
                <c:pt idx="0">
                  <c:v>Nav tādu cilvēku grupu</c:v>
                </c:pt>
              </c:strCache>
            </c:strRef>
          </c:tx>
          <c:spPr>
            <a:solidFill>
              <a:srgbClr val="CF3939"/>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dati'!$R$585:$R$621</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dati'!$AF$585:$AF$621</c:f>
              <c:numCache>
                <c:formatCode>General</c:formatCode>
                <c:ptCount val="37"/>
                <c:pt idx="0" formatCode="0">
                  <c:v>13.8</c:v>
                </c:pt>
                <c:pt idx="2" formatCode="0">
                  <c:v>17</c:v>
                </c:pt>
                <c:pt idx="3" formatCode="0">
                  <c:v>10.8</c:v>
                </c:pt>
                <c:pt idx="5" formatCode="0">
                  <c:v>4.5</c:v>
                </c:pt>
                <c:pt idx="6" formatCode="0">
                  <c:v>8.3000000000000007</c:v>
                </c:pt>
                <c:pt idx="7" formatCode="0">
                  <c:v>12.1</c:v>
                </c:pt>
                <c:pt idx="8" formatCode="0">
                  <c:v>14.9</c:v>
                </c:pt>
                <c:pt idx="9" formatCode="0">
                  <c:v>21.5</c:v>
                </c:pt>
                <c:pt idx="10" formatCode="0">
                  <c:v>17</c:v>
                </c:pt>
                <c:pt idx="12" formatCode="0">
                  <c:v>10.7</c:v>
                </c:pt>
                <c:pt idx="13" formatCode="0">
                  <c:v>19.100000000000001</c:v>
                </c:pt>
                <c:pt idx="15" formatCode="0">
                  <c:v>15.1</c:v>
                </c:pt>
                <c:pt idx="16" formatCode="0">
                  <c:v>12.7</c:v>
                </c:pt>
                <c:pt idx="18" formatCode="0">
                  <c:v>12.3</c:v>
                </c:pt>
                <c:pt idx="19" formatCode="0">
                  <c:v>13.6</c:v>
                </c:pt>
                <c:pt idx="20" formatCode="0">
                  <c:v>16.100000000000001</c:v>
                </c:pt>
                <c:pt idx="22" formatCode="0">
                  <c:v>12.4</c:v>
                </c:pt>
                <c:pt idx="23" formatCode="0">
                  <c:v>13.9</c:v>
                </c:pt>
                <c:pt idx="24" formatCode="0">
                  <c:v>20.399999999999999</c:v>
                </c:pt>
                <c:pt idx="25" formatCode="0">
                  <c:v>11</c:v>
                </c:pt>
                <c:pt idx="26" formatCode="0">
                  <c:v>16.2</c:v>
                </c:pt>
                <c:pt idx="28" formatCode="0">
                  <c:v>13.9</c:v>
                </c:pt>
                <c:pt idx="29" formatCode="0">
                  <c:v>12.3</c:v>
                </c:pt>
                <c:pt idx="30" formatCode="0">
                  <c:v>14.7</c:v>
                </c:pt>
                <c:pt idx="31" formatCode="0">
                  <c:v>13</c:v>
                </c:pt>
                <c:pt idx="32" formatCode="0">
                  <c:v>16.5</c:v>
                </c:pt>
                <c:pt idx="34" formatCode="0">
                  <c:v>13.9</c:v>
                </c:pt>
                <c:pt idx="35" formatCode="0">
                  <c:v>14.3</c:v>
                </c:pt>
                <c:pt idx="36" formatCode="0">
                  <c:v>12.9</c:v>
                </c:pt>
              </c:numCache>
            </c:numRef>
          </c:val>
          <c:extLst>
            <c:ext xmlns:c16="http://schemas.microsoft.com/office/drawing/2014/chart" uri="{C3380CC4-5D6E-409C-BE32-E72D297353CC}">
              <c16:uniqueId val="{0000000D-2DA2-481B-91BB-D1A9A606FFDE}"/>
            </c:ext>
          </c:extLst>
        </c:ser>
        <c:ser>
          <c:idx val="14"/>
          <c:order val="14"/>
          <c:tx>
            <c:strRef>
              <c:f>'Grafiki + dati'!$AG$584</c:f>
              <c:strCache>
                <c:ptCount val="1"/>
                <c:pt idx="0">
                  <c:v>x</c:v>
                </c:pt>
              </c:strCache>
            </c:strRef>
          </c:tx>
          <c:spPr>
            <a:noFill/>
            <a:ln>
              <a:noFill/>
            </a:ln>
            <a:effectLst/>
          </c:spPr>
          <c:invertIfNegative val="0"/>
          <c:cat>
            <c:strRef>
              <c:f>'Grafiki + dati'!$R$585:$R$621</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dati'!$AG$585:$AG$621</c:f>
              <c:numCache>
                <c:formatCode>General</c:formatCode>
                <c:ptCount val="37"/>
                <c:pt idx="0" formatCode="0">
                  <c:v>12.7</c:v>
                </c:pt>
                <c:pt idx="2" formatCode="0">
                  <c:v>9.5</c:v>
                </c:pt>
                <c:pt idx="3" formatCode="0">
                  <c:v>15.7</c:v>
                </c:pt>
                <c:pt idx="5" formatCode="0">
                  <c:v>22</c:v>
                </c:pt>
                <c:pt idx="6" formatCode="0">
                  <c:v>18.2</c:v>
                </c:pt>
                <c:pt idx="7" formatCode="0">
                  <c:v>14.4</c:v>
                </c:pt>
                <c:pt idx="8" formatCode="0">
                  <c:v>11.6</c:v>
                </c:pt>
                <c:pt idx="9" formatCode="0">
                  <c:v>5</c:v>
                </c:pt>
                <c:pt idx="10" formatCode="0">
                  <c:v>9.5</c:v>
                </c:pt>
                <c:pt idx="12" formatCode="0">
                  <c:v>15.8</c:v>
                </c:pt>
                <c:pt idx="13" formatCode="0">
                  <c:v>7.3999999999999986</c:v>
                </c:pt>
                <c:pt idx="15" formatCode="0">
                  <c:v>11.4</c:v>
                </c:pt>
                <c:pt idx="16" formatCode="0">
                  <c:v>13.8</c:v>
                </c:pt>
                <c:pt idx="18" formatCode="0">
                  <c:v>14.2</c:v>
                </c:pt>
                <c:pt idx="19" formatCode="0">
                  <c:v>12.9</c:v>
                </c:pt>
                <c:pt idx="20" formatCode="0">
                  <c:v>10.399999999999999</c:v>
                </c:pt>
                <c:pt idx="22" formatCode="0">
                  <c:v>14.1</c:v>
                </c:pt>
                <c:pt idx="23" formatCode="0">
                  <c:v>12.6</c:v>
                </c:pt>
                <c:pt idx="24" formatCode="0">
                  <c:v>6.1000000000000014</c:v>
                </c:pt>
                <c:pt idx="25" formatCode="0">
                  <c:v>15.5</c:v>
                </c:pt>
                <c:pt idx="26" formatCode="0">
                  <c:v>10.3</c:v>
                </c:pt>
                <c:pt idx="28" formatCode="0">
                  <c:v>12.6</c:v>
                </c:pt>
                <c:pt idx="29" formatCode="0">
                  <c:v>14.2</c:v>
                </c:pt>
                <c:pt idx="30" formatCode="0">
                  <c:v>11.8</c:v>
                </c:pt>
                <c:pt idx="31" formatCode="0">
                  <c:v>13.5</c:v>
                </c:pt>
                <c:pt idx="32" formatCode="0">
                  <c:v>10</c:v>
                </c:pt>
                <c:pt idx="34" formatCode="0">
                  <c:v>12.6</c:v>
                </c:pt>
                <c:pt idx="35" formatCode="0">
                  <c:v>12.2</c:v>
                </c:pt>
                <c:pt idx="36" formatCode="0">
                  <c:v>13.6</c:v>
                </c:pt>
              </c:numCache>
            </c:numRef>
          </c:val>
          <c:extLst>
            <c:ext xmlns:c16="http://schemas.microsoft.com/office/drawing/2014/chart" uri="{C3380CC4-5D6E-409C-BE32-E72D297353CC}">
              <c16:uniqueId val="{0000000E-2DA2-481B-91BB-D1A9A606FFDE}"/>
            </c:ext>
          </c:extLst>
        </c:ser>
        <c:ser>
          <c:idx val="15"/>
          <c:order val="15"/>
          <c:tx>
            <c:strRef>
              <c:f>'Grafiki + dati'!$AH$584</c:f>
              <c:strCache>
                <c:ptCount val="1"/>
                <c:pt idx="0">
                  <c:v>Grūti pateikt</c:v>
                </c:pt>
              </c:strCache>
            </c:strRef>
          </c:tx>
          <c:spPr>
            <a:solidFill>
              <a:sysClr val="window" lastClr="FFFFFF">
                <a:lumMod val="75000"/>
              </a:sys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dati'!$R$585:$R$621</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dati'!$AH$585:$AH$621</c:f>
              <c:numCache>
                <c:formatCode>General</c:formatCode>
                <c:ptCount val="37"/>
                <c:pt idx="0" formatCode="0">
                  <c:v>36.1</c:v>
                </c:pt>
                <c:pt idx="2" formatCode="0">
                  <c:v>37</c:v>
                </c:pt>
                <c:pt idx="3" formatCode="0">
                  <c:v>35.299999999999997</c:v>
                </c:pt>
                <c:pt idx="5" formatCode="0">
                  <c:v>25.7</c:v>
                </c:pt>
                <c:pt idx="6" formatCode="0">
                  <c:v>28.2</c:v>
                </c:pt>
                <c:pt idx="7" formatCode="0">
                  <c:v>35.6</c:v>
                </c:pt>
                <c:pt idx="8" formatCode="0">
                  <c:v>41.8</c:v>
                </c:pt>
                <c:pt idx="9" formatCode="0">
                  <c:v>41.5</c:v>
                </c:pt>
                <c:pt idx="10" formatCode="0">
                  <c:v>38.1</c:v>
                </c:pt>
                <c:pt idx="12" formatCode="0">
                  <c:v>37.299999999999997</c:v>
                </c:pt>
                <c:pt idx="13" formatCode="0">
                  <c:v>33.9</c:v>
                </c:pt>
                <c:pt idx="15" formatCode="0">
                  <c:v>34.9</c:v>
                </c:pt>
                <c:pt idx="16" formatCode="0">
                  <c:v>37.1</c:v>
                </c:pt>
                <c:pt idx="18" formatCode="0">
                  <c:v>37.200000000000003</c:v>
                </c:pt>
                <c:pt idx="19" formatCode="0">
                  <c:v>34.799999999999997</c:v>
                </c:pt>
                <c:pt idx="20" formatCode="0">
                  <c:v>36</c:v>
                </c:pt>
                <c:pt idx="22" formatCode="0">
                  <c:v>41.2</c:v>
                </c:pt>
                <c:pt idx="23" formatCode="0">
                  <c:v>33</c:v>
                </c:pt>
                <c:pt idx="24" formatCode="0">
                  <c:v>30.4</c:v>
                </c:pt>
                <c:pt idx="25" formatCode="0">
                  <c:v>28.4</c:v>
                </c:pt>
                <c:pt idx="26" formatCode="0">
                  <c:v>29.7</c:v>
                </c:pt>
                <c:pt idx="28" formatCode="0">
                  <c:v>33</c:v>
                </c:pt>
                <c:pt idx="29" formatCode="0">
                  <c:v>33.1</c:v>
                </c:pt>
                <c:pt idx="30" formatCode="0">
                  <c:v>39.5</c:v>
                </c:pt>
                <c:pt idx="31" formatCode="0">
                  <c:v>41.5</c:v>
                </c:pt>
                <c:pt idx="32" formatCode="0">
                  <c:v>41</c:v>
                </c:pt>
                <c:pt idx="34" formatCode="0">
                  <c:v>33</c:v>
                </c:pt>
                <c:pt idx="35" formatCode="0">
                  <c:v>36.700000000000003</c:v>
                </c:pt>
                <c:pt idx="36" formatCode="0">
                  <c:v>39.1</c:v>
                </c:pt>
              </c:numCache>
            </c:numRef>
          </c:val>
          <c:extLst>
            <c:ext xmlns:c16="http://schemas.microsoft.com/office/drawing/2014/chart" uri="{C3380CC4-5D6E-409C-BE32-E72D297353CC}">
              <c16:uniqueId val="{0000000F-2DA2-481B-91BB-D1A9A606FFDE}"/>
            </c:ext>
          </c:extLst>
        </c:ser>
        <c:dLbls>
          <c:showLegendKey val="0"/>
          <c:showVal val="0"/>
          <c:showCatName val="0"/>
          <c:showSerName val="0"/>
          <c:showPercent val="0"/>
          <c:showBubbleSize val="0"/>
        </c:dLbls>
        <c:gapWidth val="40"/>
        <c:overlap val="100"/>
        <c:axId val="597152088"/>
        <c:axId val="597139624"/>
      </c:barChart>
      <c:catAx>
        <c:axId val="597152088"/>
        <c:scaling>
          <c:orientation val="maxMin"/>
        </c:scaling>
        <c:delete val="0"/>
        <c:axPos val="l"/>
        <c:numFmt formatCode="General" sourceLinked="1"/>
        <c:majorTickMark val="none"/>
        <c:minorTickMark val="none"/>
        <c:tickLblPos val="nextTo"/>
        <c:spPr>
          <a:noFill/>
          <a:ln w="6350" cap="flat" cmpd="sng" algn="ctr">
            <a:solidFill>
              <a:schemeClr val="bg2">
                <a:lumMod val="50000"/>
              </a:schemeClr>
            </a:solidFill>
            <a:round/>
          </a:ln>
          <a:effectLst/>
        </c:spPr>
        <c:txPr>
          <a:bodyPr rot="0" spcFirstLastPara="1" vertOverflow="ellipsis" wrap="square" anchor="ctr" anchorCtr="0"/>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97139624"/>
        <c:crosses val="autoZero"/>
        <c:auto val="1"/>
        <c:lblAlgn val="ctr"/>
        <c:lblOffset val="100"/>
        <c:noMultiLvlLbl val="0"/>
      </c:catAx>
      <c:valAx>
        <c:axId val="597139624"/>
        <c:scaling>
          <c:orientation val="minMax"/>
          <c:max val="230"/>
          <c:min val="0"/>
        </c:scaling>
        <c:delete val="1"/>
        <c:axPos val="b"/>
        <c:numFmt formatCode="0" sourceLinked="1"/>
        <c:majorTickMark val="out"/>
        <c:minorTickMark val="none"/>
        <c:tickLblPos val="nextTo"/>
        <c:crossAx val="597152088"/>
        <c:crosses val="max"/>
        <c:crossBetween val="between"/>
        <c:majorUnit val="20"/>
      </c:valAx>
      <c:spPr>
        <a:noFill/>
        <a:ln>
          <a:noFill/>
        </a:ln>
        <a:effectLst/>
      </c:spPr>
    </c:plotArea>
    <c:legend>
      <c:legendPos val="b"/>
      <c:legendEntry>
        <c:idx val="0"/>
        <c:delete val="1"/>
      </c:legendEntry>
      <c:legendEntry>
        <c:idx val="2"/>
        <c:delete val="1"/>
      </c:legendEntry>
      <c:legendEntry>
        <c:idx val="4"/>
        <c:delete val="1"/>
      </c:legendEntry>
      <c:legendEntry>
        <c:idx val="6"/>
        <c:delete val="1"/>
      </c:legendEntry>
      <c:legendEntry>
        <c:idx val="8"/>
        <c:delete val="1"/>
      </c:legendEntry>
      <c:legendEntry>
        <c:idx val="10"/>
        <c:delete val="1"/>
      </c:legendEntry>
      <c:legendEntry>
        <c:idx val="12"/>
        <c:delete val="1"/>
      </c:legendEntry>
      <c:legendEntry>
        <c:idx val="14"/>
        <c:delete val="1"/>
      </c:legendEntry>
      <c:layout>
        <c:manualLayout>
          <c:xMode val="edge"/>
          <c:yMode val="edge"/>
          <c:x val="0.26048099456317958"/>
          <c:y val="4.1076636865523999E-2"/>
          <c:w val="0.69820959880014999"/>
          <c:h val="0.15429048872660589"/>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legend>
    <c:plotVisOnly val="1"/>
    <c:dispBlanksAs val="gap"/>
    <c:showDLblsOverMax val="0"/>
  </c:chart>
  <c:spPr>
    <a:noFill/>
    <a:ln w="6350"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0434993717245973"/>
          <c:y val="0.19877892762105689"/>
          <c:w val="0.39792256525091196"/>
          <c:h val="0.69533677452727227"/>
        </c:manualLayout>
      </c:layout>
      <c:pieChart>
        <c:varyColors val="1"/>
        <c:ser>
          <c:idx val="0"/>
          <c:order val="0"/>
          <c:spPr>
            <a:ln>
              <a:noFill/>
            </a:ln>
          </c:spPr>
          <c:dPt>
            <c:idx val="0"/>
            <c:bubble3D val="0"/>
            <c:spPr>
              <a:solidFill>
                <a:srgbClr val="203864"/>
              </a:solidFill>
              <a:ln w="19050">
                <a:noFill/>
              </a:ln>
              <a:effectLst/>
            </c:spPr>
            <c:extLst>
              <c:ext xmlns:c16="http://schemas.microsoft.com/office/drawing/2014/chart" uri="{C3380CC4-5D6E-409C-BE32-E72D297353CC}">
                <c16:uniqueId val="{00000001-4619-48FB-894B-3F258800CCD4}"/>
              </c:ext>
            </c:extLst>
          </c:dPt>
          <c:dPt>
            <c:idx val="1"/>
            <c:bubble3D val="0"/>
            <c:spPr>
              <a:solidFill>
                <a:srgbClr val="557FCB"/>
              </a:solidFill>
              <a:ln w="19050">
                <a:noFill/>
              </a:ln>
              <a:effectLst/>
            </c:spPr>
            <c:extLst>
              <c:ext xmlns:c16="http://schemas.microsoft.com/office/drawing/2014/chart" uri="{C3380CC4-5D6E-409C-BE32-E72D297353CC}">
                <c16:uniqueId val="{00000003-4619-48FB-894B-3F258800CCD4}"/>
              </c:ext>
            </c:extLst>
          </c:dPt>
          <c:dPt>
            <c:idx val="2"/>
            <c:bubble3D val="0"/>
            <c:spPr>
              <a:solidFill>
                <a:srgbClr val="E37979"/>
              </a:solidFill>
              <a:ln w="19050">
                <a:noFill/>
              </a:ln>
              <a:effectLst/>
            </c:spPr>
            <c:extLst>
              <c:ext xmlns:c16="http://schemas.microsoft.com/office/drawing/2014/chart" uri="{C3380CC4-5D6E-409C-BE32-E72D297353CC}">
                <c16:uniqueId val="{00000005-4619-48FB-894B-3F258800CCD4}"/>
              </c:ext>
            </c:extLst>
          </c:dPt>
          <c:dPt>
            <c:idx val="3"/>
            <c:bubble3D val="0"/>
            <c:spPr>
              <a:solidFill>
                <a:srgbClr val="841212"/>
              </a:solidFill>
              <a:ln w="19050">
                <a:noFill/>
              </a:ln>
              <a:effectLst/>
            </c:spPr>
            <c:extLst>
              <c:ext xmlns:c16="http://schemas.microsoft.com/office/drawing/2014/chart" uri="{C3380CC4-5D6E-409C-BE32-E72D297353CC}">
                <c16:uniqueId val="{00000007-4619-48FB-894B-3F258800CCD4}"/>
              </c:ext>
            </c:extLst>
          </c:dPt>
          <c:dPt>
            <c:idx val="4"/>
            <c:bubble3D val="0"/>
            <c:spPr>
              <a:solidFill>
                <a:sysClr val="window" lastClr="FFFFFF">
                  <a:lumMod val="75000"/>
                </a:sysClr>
              </a:solidFill>
              <a:ln w="19050">
                <a:noFill/>
              </a:ln>
              <a:effectLst/>
            </c:spPr>
            <c:extLst>
              <c:ext xmlns:c16="http://schemas.microsoft.com/office/drawing/2014/chart" uri="{C3380CC4-5D6E-409C-BE32-E72D297353CC}">
                <c16:uniqueId val="{00000009-4619-48FB-894B-3F258800CCD4}"/>
              </c:ext>
            </c:extLst>
          </c:dPt>
          <c:dPt>
            <c:idx val="5"/>
            <c:bubble3D val="0"/>
            <c:spPr>
              <a:solidFill>
                <a:schemeClr val="bg1">
                  <a:lumMod val="75000"/>
                </a:schemeClr>
              </a:solidFill>
              <a:ln w="19050">
                <a:noFill/>
              </a:ln>
              <a:effectLst/>
            </c:spPr>
            <c:extLst>
              <c:ext xmlns:c16="http://schemas.microsoft.com/office/drawing/2014/chart" uri="{C3380CC4-5D6E-409C-BE32-E72D297353CC}">
                <c16:uniqueId val="{0000000B-4619-48FB-894B-3F258800CCD4}"/>
              </c:ext>
            </c:extLst>
          </c:dPt>
          <c:dLbls>
            <c:dLbl>
              <c:idx val="0"/>
              <c:layout>
                <c:manualLayout>
                  <c:x val="-1.3780146403217482E-2"/>
                  <c:y val="3.2868507702184403E-3"/>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1882775848642059"/>
                      <c:h val="0.10405429753764671"/>
                    </c:manualLayout>
                  </c15:layout>
                </c:ext>
                <c:ext xmlns:c16="http://schemas.microsoft.com/office/drawing/2014/chart" uri="{C3380CC4-5D6E-409C-BE32-E72D297353CC}">
                  <c16:uniqueId val="{00000001-4619-48FB-894B-3F258800CCD4}"/>
                </c:ext>
              </c:extLst>
            </c:dLbl>
            <c:dLbl>
              <c:idx val="1"/>
              <c:layout>
                <c:manualLayout>
                  <c:x val="-6.148566668033352E-3"/>
                  <c:y val="1.1427141713793491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221114895389562"/>
                      <c:h val="0.15770632107440921"/>
                    </c:manualLayout>
                  </c15:layout>
                </c:ext>
                <c:ext xmlns:c16="http://schemas.microsoft.com/office/drawing/2014/chart" uri="{C3380CC4-5D6E-409C-BE32-E72D297353CC}">
                  <c16:uniqueId val="{00000003-4619-48FB-894B-3F258800CCD4}"/>
                </c:ext>
              </c:extLst>
            </c:dLbl>
            <c:dLbl>
              <c:idx val="2"/>
              <c:layout>
                <c:manualLayout>
                  <c:x val="-1.2297456425150689E-2"/>
                  <c:y val="-3.5150122884135999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3144817010086265"/>
                      <c:h val="0.12417697479051948"/>
                    </c:manualLayout>
                  </c15:layout>
                </c:ext>
                <c:ext xmlns:c16="http://schemas.microsoft.com/office/drawing/2014/chart" uri="{C3380CC4-5D6E-409C-BE32-E72D297353CC}">
                  <c16:uniqueId val="{00000005-4619-48FB-894B-3F258800CCD4}"/>
                </c:ext>
              </c:extLst>
            </c:dLbl>
            <c:dLbl>
              <c:idx val="3"/>
              <c:layout>
                <c:manualLayout>
                  <c:x val="6.142379621304179E-3"/>
                  <c:y val="7.052275111687341E-3"/>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1520353628147274"/>
                      <c:h val="0.13017459509092433"/>
                    </c:manualLayout>
                  </c15:layout>
                </c:ext>
                <c:ext xmlns:c16="http://schemas.microsoft.com/office/drawing/2014/chart" uri="{C3380CC4-5D6E-409C-BE32-E72D297353CC}">
                  <c16:uniqueId val="{00000007-4619-48FB-894B-3F258800CCD4}"/>
                </c:ext>
              </c:extLst>
            </c:dLbl>
            <c:dLbl>
              <c:idx val="4"/>
              <c:layout>
                <c:manualLayout>
                  <c:x val="1.5268244440515055E-2"/>
                  <c:y val="3.0411375195297401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2021728665716526"/>
                      <c:h val="0.13656826871468128"/>
                    </c:manualLayout>
                  </c15:layout>
                </c:ext>
                <c:ext xmlns:c16="http://schemas.microsoft.com/office/drawing/2014/chart" uri="{C3380CC4-5D6E-409C-BE32-E72D297353CC}">
                  <c16:uniqueId val="{00000009-4619-48FB-894B-3F258800CCD4}"/>
                </c:ext>
              </c:extLst>
            </c:dLbl>
            <c:dLbl>
              <c:idx val="5"/>
              <c:layout>
                <c:manualLayout>
                  <c:x val="2.0874545620841466E-2"/>
                  <c:y val="8.0461137030013591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4619-48FB-894B-3F258800CCD4}"/>
                </c:ext>
              </c:extLst>
            </c:dLbl>
            <c:numFmt formatCode="0.0%" sourceLinked="0"/>
            <c:spPr>
              <a:noFill/>
              <a:ln>
                <a:noFill/>
              </a:ln>
              <a:effectLst/>
            </c:spPr>
            <c:txPr>
              <a:bodyPr rot="0" spcFirstLastPara="1" vertOverflow="clip" horzOverflow="clip" vert="horz" wrap="square" lIns="38100" tIns="19050" rIns="38100" bIns="19050" anchor="ctr" anchorCtr="1">
                <a:spAutoFit/>
              </a:bodyPr>
              <a:lstStyle/>
              <a:p>
                <a:pPr>
                  <a:defRPr sz="12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'Grafiki + dati'!$R$630:$R$634</c:f>
              <c:strCache>
                <c:ptCount val="5"/>
                <c:pt idx="0">
                  <c:v>Ļoti daudz</c:v>
                </c:pt>
                <c:pt idx="1">
                  <c:v>Drīzāk daudz</c:v>
                </c:pt>
                <c:pt idx="2">
                  <c:v>Drīzāk maz</c:v>
                </c:pt>
                <c:pt idx="3">
                  <c:v>Ļoti maz/ neko</c:v>
                </c:pt>
                <c:pt idx="4">
                  <c:v>Grūti pateikt</c:v>
                </c:pt>
              </c:strCache>
            </c:strRef>
          </c:cat>
          <c:val>
            <c:numRef>
              <c:f>'Grafiki + dati'!$S$630:$S$634</c:f>
              <c:numCache>
                <c:formatCode>0.0</c:formatCode>
                <c:ptCount val="5"/>
                <c:pt idx="0">
                  <c:v>3</c:v>
                </c:pt>
                <c:pt idx="1">
                  <c:v>17.399999999999999</c:v>
                </c:pt>
                <c:pt idx="2">
                  <c:v>36.6</c:v>
                </c:pt>
                <c:pt idx="3">
                  <c:v>22.5</c:v>
                </c:pt>
                <c:pt idx="4">
                  <c:v>20.5</c:v>
                </c:pt>
              </c:numCache>
            </c:numRef>
          </c:val>
          <c:extLst>
            <c:ext xmlns:c16="http://schemas.microsoft.com/office/drawing/2014/chart" uri="{C3380CC4-5D6E-409C-BE32-E72D297353CC}">
              <c16:uniqueId val="{0000000C-4619-48FB-894B-3F258800CCD4}"/>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9430502869940962"/>
          <c:y val="0.10217800047721308"/>
          <c:w val="0.47903682553455951"/>
          <c:h val="0.81741465044142214"/>
        </c:manualLayout>
      </c:layout>
      <c:barChart>
        <c:barDir val="bar"/>
        <c:grouping val="clustered"/>
        <c:varyColors val="0"/>
        <c:ser>
          <c:idx val="1"/>
          <c:order val="0"/>
          <c:spPr>
            <a:solidFill>
              <a:srgbClr val="307594"/>
            </a:solidFill>
          </c:spPr>
          <c:invertIfNegative val="0"/>
          <c:dPt>
            <c:idx val="0"/>
            <c:invertIfNegative val="0"/>
            <c:bubble3D val="0"/>
            <c:spPr>
              <a:solidFill>
                <a:srgbClr val="307594"/>
              </a:solidFill>
              <a:ln>
                <a:noFill/>
              </a:ln>
            </c:spPr>
            <c:extLst>
              <c:ext xmlns:c16="http://schemas.microsoft.com/office/drawing/2014/chart" uri="{C3380CC4-5D6E-409C-BE32-E72D297353CC}">
                <c16:uniqueId val="{00000001-D2EE-4E41-9870-BAC13AC74448}"/>
              </c:ext>
            </c:extLst>
          </c:dPt>
          <c:dPt>
            <c:idx val="1"/>
            <c:invertIfNegative val="0"/>
            <c:bubble3D val="0"/>
            <c:extLst>
              <c:ext xmlns:c16="http://schemas.microsoft.com/office/drawing/2014/chart" uri="{C3380CC4-5D6E-409C-BE32-E72D297353CC}">
                <c16:uniqueId val="{00000002-D2EE-4E41-9870-BAC13AC74448}"/>
              </c:ext>
            </c:extLst>
          </c:dPt>
          <c:dPt>
            <c:idx val="2"/>
            <c:invertIfNegative val="0"/>
            <c:bubble3D val="0"/>
            <c:extLst>
              <c:ext xmlns:c16="http://schemas.microsoft.com/office/drawing/2014/chart" uri="{C3380CC4-5D6E-409C-BE32-E72D297353CC}">
                <c16:uniqueId val="{00000003-D2EE-4E41-9870-BAC13AC74448}"/>
              </c:ext>
            </c:extLst>
          </c:dPt>
          <c:dPt>
            <c:idx val="3"/>
            <c:invertIfNegative val="0"/>
            <c:bubble3D val="0"/>
            <c:extLst>
              <c:ext xmlns:c16="http://schemas.microsoft.com/office/drawing/2014/chart" uri="{C3380CC4-5D6E-409C-BE32-E72D297353CC}">
                <c16:uniqueId val="{00000004-D2EE-4E41-9870-BAC13AC74448}"/>
              </c:ext>
            </c:extLst>
          </c:dPt>
          <c:dPt>
            <c:idx val="4"/>
            <c:invertIfNegative val="0"/>
            <c:bubble3D val="0"/>
            <c:extLst>
              <c:ext xmlns:c16="http://schemas.microsoft.com/office/drawing/2014/chart" uri="{C3380CC4-5D6E-409C-BE32-E72D297353CC}">
                <c16:uniqueId val="{00000005-D2EE-4E41-9870-BAC13AC74448}"/>
              </c:ext>
            </c:extLst>
          </c:dPt>
          <c:dPt>
            <c:idx val="5"/>
            <c:invertIfNegative val="0"/>
            <c:bubble3D val="0"/>
            <c:extLst>
              <c:ext xmlns:c16="http://schemas.microsoft.com/office/drawing/2014/chart" uri="{C3380CC4-5D6E-409C-BE32-E72D297353CC}">
                <c16:uniqueId val="{00000006-D2EE-4E41-9870-BAC13AC74448}"/>
              </c:ext>
            </c:extLst>
          </c:dPt>
          <c:dPt>
            <c:idx val="6"/>
            <c:invertIfNegative val="0"/>
            <c:bubble3D val="0"/>
            <c:extLst>
              <c:ext xmlns:c16="http://schemas.microsoft.com/office/drawing/2014/chart" uri="{C3380CC4-5D6E-409C-BE32-E72D297353CC}">
                <c16:uniqueId val="{00000007-D2EE-4E41-9870-BAC13AC74448}"/>
              </c:ext>
            </c:extLst>
          </c:dPt>
          <c:dPt>
            <c:idx val="7"/>
            <c:invertIfNegative val="0"/>
            <c:bubble3D val="0"/>
            <c:extLst>
              <c:ext xmlns:c16="http://schemas.microsoft.com/office/drawing/2014/chart" uri="{C3380CC4-5D6E-409C-BE32-E72D297353CC}">
                <c16:uniqueId val="{00000008-D2EE-4E41-9870-BAC13AC74448}"/>
              </c:ext>
            </c:extLst>
          </c:dPt>
          <c:dPt>
            <c:idx val="8"/>
            <c:invertIfNegative val="0"/>
            <c:bubble3D val="0"/>
            <c:extLst>
              <c:ext xmlns:c16="http://schemas.microsoft.com/office/drawing/2014/chart" uri="{C3380CC4-5D6E-409C-BE32-E72D297353CC}">
                <c16:uniqueId val="{00000009-D2EE-4E41-9870-BAC13AC74448}"/>
              </c:ext>
            </c:extLst>
          </c:dPt>
          <c:dPt>
            <c:idx val="9"/>
            <c:invertIfNegative val="0"/>
            <c:bubble3D val="0"/>
            <c:extLst>
              <c:ext xmlns:c16="http://schemas.microsoft.com/office/drawing/2014/chart" uri="{C3380CC4-5D6E-409C-BE32-E72D297353CC}">
                <c16:uniqueId val="{0000000A-D2EE-4E41-9870-BAC13AC74448}"/>
              </c:ext>
            </c:extLst>
          </c:dPt>
          <c:dPt>
            <c:idx val="10"/>
            <c:invertIfNegative val="0"/>
            <c:bubble3D val="0"/>
            <c:extLst>
              <c:ext xmlns:c16="http://schemas.microsoft.com/office/drawing/2014/chart" uri="{C3380CC4-5D6E-409C-BE32-E72D297353CC}">
                <c16:uniqueId val="{0000000B-D2EE-4E41-9870-BAC13AC74448}"/>
              </c:ext>
            </c:extLst>
          </c:dPt>
          <c:dPt>
            <c:idx val="11"/>
            <c:invertIfNegative val="0"/>
            <c:bubble3D val="0"/>
            <c:extLst>
              <c:ext xmlns:c16="http://schemas.microsoft.com/office/drawing/2014/chart" uri="{C3380CC4-5D6E-409C-BE32-E72D297353CC}">
                <c16:uniqueId val="{0000000C-D2EE-4E41-9870-BAC13AC74448}"/>
              </c:ext>
            </c:extLst>
          </c:dPt>
          <c:dPt>
            <c:idx val="12"/>
            <c:invertIfNegative val="0"/>
            <c:bubble3D val="0"/>
            <c:extLst>
              <c:ext xmlns:c16="http://schemas.microsoft.com/office/drawing/2014/chart" uri="{C3380CC4-5D6E-409C-BE32-E72D297353CC}">
                <c16:uniqueId val="{0000000D-D2EE-4E41-9870-BAC13AC74448}"/>
              </c:ext>
            </c:extLst>
          </c:dPt>
          <c:dPt>
            <c:idx val="13"/>
            <c:invertIfNegative val="0"/>
            <c:bubble3D val="0"/>
            <c:extLst>
              <c:ext xmlns:c16="http://schemas.microsoft.com/office/drawing/2014/chart" uri="{C3380CC4-5D6E-409C-BE32-E72D297353CC}">
                <c16:uniqueId val="{0000000E-D2EE-4E41-9870-BAC13AC74448}"/>
              </c:ext>
            </c:extLst>
          </c:dPt>
          <c:dPt>
            <c:idx val="15"/>
            <c:invertIfNegative val="0"/>
            <c:bubble3D val="0"/>
            <c:extLst>
              <c:ext xmlns:c16="http://schemas.microsoft.com/office/drawing/2014/chart" uri="{C3380CC4-5D6E-409C-BE32-E72D297353CC}">
                <c16:uniqueId val="{0000000F-D2EE-4E41-9870-BAC13AC74448}"/>
              </c:ext>
            </c:extLst>
          </c:dPt>
          <c:dPt>
            <c:idx val="18"/>
            <c:invertIfNegative val="0"/>
            <c:bubble3D val="0"/>
            <c:spPr>
              <a:solidFill>
                <a:sysClr val="window" lastClr="FFFFFF">
                  <a:lumMod val="75000"/>
                </a:sysClr>
              </a:solidFill>
            </c:spPr>
            <c:extLst>
              <c:ext xmlns:c16="http://schemas.microsoft.com/office/drawing/2014/chart" uri="{C3380CC4-5D6E-409C-BE32-E72D297353CC}">
                <c16:uniqueId val="{00000011-D2EE-4E41-9870-BAC13AC74448}"/>
              </c:ext>
            </c:extLst>
          </c:dPt>
          <c:dLbls>
            <c:spPr>
              <a:noFill/>
              <a:ln>
                <a:noFill/>
              </a:ln>
              <a:effectLst/>
            </c:spPr>
            <c:txPr>
              <a:bodyPr wrap="square" lIns="38100" tIns="19050" rIns="38100" bIns="19050" anchor="ctr">
                <a:spAutoFit/>
              </a:bodyPr>
              <a:lstStyle/>
              <a:p>
                <a:pPr>
                  <a:defRPr b="1"/>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dati'!$R$4:$R$22</c:f>
              <c:strCache>
                <c:ptCount val="19"/>
                <c:pt idx="0">
                  <c:v>Latvijas interneta ziņu portāli (piem., Delfi, Tvnet, Apollo, lsm.lv u.tml.)</c:v>
                </c:pt>
                <c:pt idx="1">
                  <c:v>Sociālie tīkli (piem., Facebook, Twitter, vkontakte, youtube.com, u.c.)</c:v>
                </c:pt>
                <c:pt idx="2">
                  <c:v>Nacionāla līmeņa televīzija (Latvijas kanāli)</c:v>
                </c:pt>
                <c:pt idx="3">
                  <c:v>Latvijas nacionāla līmeņa radio</c:v>
                </c:pt>
                <c:pt idx="4">
                  <c:v>Draugi, paziņas, kolēģi, radi</c:v>
                </c:pt>
                <c:pt idx="5">
                  <c:v>Ārzemju interneta ziņu portāli</c:v>
                </c:pt>
                <c:pt idx="6">
                  <c:v>Latvijas valsts, pašvaldību institūciju tīmekļa vietnes</c:v>
                </c:pt>
                <c:pt idx="7">
                  <c:v>Citviet internetā</c:v>
                </c:pt>
                <c:pt idx="8">
                  <c:v>Ārzemju televīzija</c:v>
                </c:pt>
                <c:pt idx="9">
                  <c:v>Reģionāla līmeņa, vietējie preses izdevumi</c:v>
                </c:pt>
                <c:pt idx="10">
                  <c:v>Latvijas nacionāla līmeņa preses izdevumi - laikraksti</c:v>
                </c:pt>
                <c:pt idx="11">
                  <c:v>Reģionāla līmeņa, vietējā televīzija</c:v>
                </c:pt>
                <c:pt idx="12">
                  <c:v>Latvijas nacionāla līmeņa preses izdevumi - žurnāli</c:v>
                </c:pt>
                <c:pt idx="13">
                  <c:v>Reģionāla līmeņa, vietējais radio</c:v>
                </c:pt>
                <c:pt idx="14">
                  <c:v>Latvijas nevalstisko organizāciju tīmekļa vietnes</c:v>
                </c:pt>
                <c:pt idx="15">
                  <c:v>Ārzemju preses izdevumi</c:v>
                </c:pt>
                <c:pt idx="16">
                  <c:v>Ārzemju radio</c:v>
                </c:pt>
                <c:pt idx="17">
                  <c:v>Izmantoju kādus citus informācijas ieguves kanālus</c:v>
                </c:pt>
                <c:pt idx="18">
                  <c:v>Grūti pateikt</c:v>
                </c:pt>
              </c:strCache>
            </c:strRef>
          </c:cat>
          <c:val>
            <c:numRef>
              <c:f>'Grafiki + dati'!$S$4:$S$22</c:f>
              <c:numCache>
                <c:formatCode>0.0</c:formatCode>
                <c:ptCount val="19"/>
                <c:pt idx="0">
                  <c:v>76.900000000000006</c:v>
                </c:pt>
                <c:pt idx="1">
                  <c:v>63.2</c:v>
                </c:pt>
                <c:pt idx="2">
                  <c:v>45</c:v>
                </c:pt>
                <c:pt idx="3">
                  <c:v>36.1</c:v>
                </c:pt>
                <c:pt idx="4">
                  <c:v>28.6</c:v>
                </c:pt>
                <c:pt idx="5">
                  <c:v>23.6</c:v>
                </c:pt>
                <c:pt idx="6">
                  <c:v>19.399999999999999</c:v>
                </c:pt>
                <c:pt idx="7">
                  <c:v>15.1</c:v>
                </c:pt>
                <c:pt idx="8">
                  <c:v>11.9</c:v>
                </c:pt>
                <c:pt idx="9">
                  <c:v>11.4</c:v>
                </c:pt>
                <c:pt idx="10">
                  <c:v>11.2</c:v>
                </c:pt>
                <c:pt idx="11">
                  <c:v>9.9</c:v>
                </c:pt>
                <c:pt idx="12">
                  <c:v>8.6999999999999993</c:v>
                </c:pt>
                <c:pt idx="13">
                  <c:v>8.6999999999999993</c:v>
                </c:pt>
                <c:pt idx="14">
                  <c:v>7.6</c:v>
                </c:pt>
                <c:pt idx="15">
                  <c:v>3.2</c:v>
                </c:pt>
                <c:pt idx="16">
                  <c:v>1.8</c:v>
                </c:pt>
                <c:pt idx="17">
                  <c:v>2.5</c:v>
                </c:pt>
                <c:pt idx="18">
                  <c:v>1</c:v>
                </c:pt>
              </c:numCache>
            </c:numRef>
          </c:val>
          <c:extLst>
            <c:ext xmlns:c16="http://schemas.microsoft.com/office/drawing/2014/chart" uri="{C3380CC4-5D6E-409C-BE32-E72D297353CC}">
              <c16:uniqueId val="{00000012-D2EE-4E41-9870-BAC13AC74448}"/>
            </c:ext>
          </c:extLst>
        </c:ser>
        <c:dLbls>
          <c:showLegendKey val="0"/>
          <c:showVal val="0"/>
          <c:showCatName val="0"/>
          <c:showSerName val="0"/>
          <c:showPercent val="0"/>
          <c:showBubbleSize val="0"/>
        </c:dLbls>
        <c:gapWidth val="45"/>
        <c:overlap val="30"/>
        <c:axId val="582184656"/>
        <c:axId val="1"/>
      </c:barChart>
      <c:catAx>
        <c:axId val="582184656"/>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panose="020B0604020202020204" pitchFamily="34" charset="0"/>
                <a:ea typeface="Arial"/>
                <a:cs typeface="Arial" panose="020B0604020202020204" pitchFamily="34" charset="0"/>
              </a:defRPr>
            </a:pPr>
            <a:endParaRPr lang="lv-LV"/>
          </a:p>
        </c:txPr>
        <c:crossAx val="1"/>
        <c:crosses val="autoZero"/>
        <c:auto val="1"/>
        <c:lblAlgn val="ctr"/>
        <c:lblOffset val="100"/>
        <c:tickLblSkip val="1"/>
        <c:tickMarkSkip val="1"/>
        <c:noMultiLvlLbl val="0"/>
      </c:catAx>
      <c:valAx>
        <c:axId val="1"/>
        <c:scaling>
          <c:orientation val="minMax"/>
          <c:max val="80"/>
          <c:min val="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93197014557841473"/>
              <c:y val="0.92687511333810546"/>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82184656"/>
        <c:crosses val="max"/>
        <c:crossBetween val="between"/>
        <c:majorUnit val="10"/>
      </c:valAx>
      <c:spPr>
        <a:noFill/>
        <a:ln w="25400">
          <a:noFill/>
        </a:ln>
      </c:spPr>
    </c:plotArea>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389592911624302"/>
          <c:y val="9.2994988613364998E-2"/>
          <c:w val="0.73315729829073384"/>
          <c:h val="0.83025984830844379"/>
        </c:manualLayout>
      </c:layout>
      <c:barChart>
        <c:barDir val="bar"/>
        <c:grouping val="stacked"/>
        <c:varyColors val="0"/>
        <c:ser>
          <c:idx val="0"/>
          <c:order val="0"/>
          <c:tx>
            <c:strRef>
              <c:f>'Grafiki + dati'!$S$701</c:f>
              <c:strCache>
                <c:ptCount val="1"/>
                <c:pt idx="0">
                  <c:v>Ļoti daudz</c:v>
                </c:pt>
              </c:strCache>
            </c:strRef>
          </c:tx>
          <c:spPr>
            <a:solidFill>
              <a:srgbClr val="203864"/>
            </a:solidFill>
            <a:ln w="25400">
              <a:noFill/>
            </a:ln>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dati'!$R$702:$R$738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dati'!$S$702:$S$738</c:f>
              <c:numCache>
                <c:formatCode>General</c:formatCode>
                <c:ptCount val="37"/>
                <c:pt idx="0" formatCode="0">
                  <c:v>3</c:v>
                </c:pt>
                <c:pt idx="2" formatCode="0">
                  <c:v>2.5</c:v>
                </c:pt>
                <c:pt idx="3" formatCode="0">
                  <c:v>3.5</c:v>
                </c:pt>
                <c:pt idx="5" formatCode="0">
                  <c:v>3</c:v>
                </c:pt>
                <c:pt idx="6" formatCode="0">
                  <c:v>3.4</c:v>
                </c:pt>
                <c:pt idx="7" formatCode="0">
                  <c:v>6</c:v>
                </c:pt>
                <c:pt idx="8" formatCode="0">
                  <c:v>3.9</c:v>
                </c:pt>
                <c:pt idx="9" formatCode="0">
                  <c:v>1.1000000000000001</c:v>
                </c:pt>
                <c:pt idx="12" formatCode="0">
                  <c:v>3.3</c:v>
                </c:pt>
                <c:pt idx="13" formatCode="0">
                  <c:v>2.7</c:v>
                </c:pt>
                <c:pt idx="15" formatCode="0">
                  <c:v>2.8</c:v>
                </c:pt>
                <c:pt idx="16" formatCode="0">
                  <c:v>3.2</c:v>
                </c:pt>
                <c:pt idx="18" formatCode="0">
                  <c:v>2.9</c:v>
                </c:pt>
                <c:pt idx="19" formatCode="0">
                  <c:v>3.3</c:v>
                </c:pt>
                <c:pt idx="20" formatCode="0">
                  <c:v>2.8</c:v>
                </c:pt>
                <c:pt idx="22" formatCode="0">
                  <c:v>3.9</c:v>
                </c:pt>
                <c:pt idx="23" formatCode="0">
                  <c:v>2.2999999999999998</c:v>
                </c:pt>
                <c:pt idx="24" formatCode="0">
                  <c:v>2.9</c:v>
                </c:pt>
                <c:pt idx="25" formatCode="0">
                  <c:v>3.3</c:v>
                </c:pt>
                <c:pt idx="26" formatCode="0">
                  <c:v>3.3</c:v>
                </c:pt>
                <c:pt idx="28" formatCode="0">
                  <c:v>1.8</c:v>
                </c:pt>
                <c:pt idx="29" formatCode="0">
                  <c:v>4.3</c:v>
                </c:pt>
                <c:pt idx="30" formatCode="0">
                  <c:v>2.6</c:v>
                </c:pt>
                <c:pt idx="31" formatCode="0">
                  <c:v>2.8</c:v>
                </c:pt>
                <c:pt idx="32" formatCode="0">
                  <c:v>3.9</c:v>
                </c:pt>
                <c:pt idx="34" formatCode="0">
                  <c:v>1.8</c:v>
                </c:pt>
                <c:pt idx="35" formatCode="0">
                  <c:v>4.2</c:v>
                </c:pt>
                <c:pt idx="36" formatCode="0">
                  <c:v>2.6</c:v>
                </c:pt>
              </c:numCache>
            </c:numRef>
          </c:val>
          <c:extLst>
            <c:ext xmlns:c16="http://schemas.microsoft.com/office/drawing/2014/chart" uri="{C3380CC4-5D6E-409C-BE32-E72D297353CC}">
              <c16:uniqueId val="{00000000-387A-4078-8BA4-22DB534C66AC}"/>
            </c:ext>
          </c:extLst>
        </c:ser>
        <c:ser>
          <c:idx val="3"/>
          <c:order val="1"/>
          <c:tx>
            <c:strRef>
              <c:f>'Grafiki + dati'!$T$701</c:f>
              <c:strCache>
                <c:ptCount val="1"/>
                <c:pt idx="0">
                  <c:v>Drīzāk daudz</c:v>
                </c:pt>
              </c:strCache>
            </c:strRef>
          </c:tx>
          <c:spPr>
            <a:solidFill>
              <a:srgbClr val="557FCB"/>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dati'!$R$702:$R$738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dati'!$T$702:$T$738</c:f>
              <c:numCache>
                <c:formatCode>General</c:formatCode>
                <c:ptCount val="37"/>
                <c:pt idx="0" formatCode="0">
                  <c:v>17.399999999999999</c:v>
                </c:pt>
                <c:pt idx="2" formatCode="0">
                  <c:v>16.7</c:v>
                </c:pt>
                <c:pt idx="3" formatCode="0">
                  <c:v>18</c:v>
                </c:pt>
                <c:pt idx="5" formatCode="0">
                  <c:v>32.9</c:v>
                </c:pt>
                <c:pt idx="6" formatCode="0">
                  <c:v>28.1</c:v>
                </c:pt>
                <c:pt idx="7" formatCode="0">
                  <c:v>15.3</c:v>
                </c:pt>
                <c:pt idx="8" formatCode="0">
                  <c:v>14</c:v>
                </c:pt>
                <c:pt idx="9" formatCode="0">
                  <c:v>13.1</c:v>
                </c:pt>
                <c:pt idx="10" formatCode="0">
                  <c:v>9.5</c:v>
                </c:pt>
                <c:pt idx="12" formatCode="0">
                  <c:v>21</c:v>
                </c:pt>
                <c:pt idx="13" formatCode="0">
                  <c:v>11</c:v>
                </c:pt>
                <c:pt idx="15" formatCode="0">
                  <c:v>15.9</c:v>
                </c:pt>
                <c:pt idx="16" formatCode="0">
                  <c:v>18.600000000000001</c:v>
                </c:pt>
                <c:pt idx="18" formatCode="0">
                  <c:v>20.7</c:v>
                </c:pt>
                <c:pt idx="19" formatCode="0">
                  <c:v>15.6</c:v>
                </c:pt>
                <c:pt idx="20" formatCode="0">
                  <c:v>17</c:v>
                </c:pt>
                <c:pt idx="22" formatCode="0">
                  <c:v>12.9</c:v>
                </c:pt>
                <c:pt idx="23" formatCode="0">
                  <c:v>14.5</c:v>
                </c:pt>
                <c:pt idx="24" formatCode="0">
                  <c:v>17.5</c:v>
                </c:pt>
                <c:pt idx="25" formatCode="0">
                  <c:v>22.9</c:v>
                </c:pt>
                <c:pt idx="26" formatCode="0">
                  <c:v>22.4</c:v>
                </c:pt>
                <c:pt idx="28" formatCode="0">
                  <c:v>21.5</c:v>
                </c:pt>
                <c:pt idx="29" formatCode="0">
                  <c:v>17.2</c:v>
                </c:pt>
                <c:pt idx="30" formatCode="0">
                  <c:v>11.7</c:v>
                </c:pt>
                <c:pt idx="31" formatCode="0">
                  <c:v>20.100000000000001</c:v>
                </c:pt>
                <c:pt idx="32" formatCode="0">
                  <c:v>10.199999999999999</c:v>
                </c:pt>
                <c:pt idx="34" formatCode="0">
                  <c:v>21.5</c:v>
                </c:pt>
                <c:pt idx="35" formatCode="0">
                  <c:v>14.5</c:v>
                </c:pt>
                <c:pt idx="36" formatCode="0">
                  <c:v>16.8</c:v>
                </c:pt>
              </c:numCache>
            </c:numRef>
          </c:val>
          <c:extLst>
            <c:ext xmlns:c16="http://schemas.microsoft.com/office/drawing/2014/chart" uri="{C3380CC4-5D6E-409C-BE32-E72D297353CC}">
              <c16:uniqueId val="{00000001-387A-4078-8BA4-22DB534C66AC}"/>
            </c:ext>
          </c:extLst>
        </c:ser>
        <c:ser>
          <c:idx val="4"/>
          <c:order val="2"/>
          <c:tx>
            <c:strRef>
              <c:f>'Grafiki + dati'!$W$701</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dati'!$R$702:$R$738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dati'!$W$702:$W$738</c:f>
              <c:numCache>
                <c:formatCode>General</c:formatCode>
                <c:ptCount val="37"/>
                <c:pt idx="0" formatCode="0">
                  <c:v>20.5</c:v>
                </c:pt>
                <c:pt idx="2" formatCode="0">
                  <c:v>21.3</c:v>
                </c:pt>
                <c:pt idx="3" formatCode="0">
                  <c:v>19.7</c:v>
                </c:pt>
                <c:pt idx="5" formatCode="0">
                  <c:v>14.6</c:v>
                </c:pt>
                <c:pt idx="6" formatCode="0">
                  <c:v>12.1</c:v>
                </c:pt>
                <c:pt idx="7" formatCode="0">
                  <c:v>21</c:v>
                </c:pt>
                <c:pt idx="8" formatCode="0">
                  <c:v>25</c:v>
                </c:pt>
                <c:pt idx="9" formatCode="0">
                  <c:v>24</c:v>
                </c:pt>
                <c:pt idx="10" formatCode="0">
                  <c:v>22.9</c:v>
                </c:pt>
                <c:pt idx="12" formatCode="0">
                  <c:v>18.2</c:v>
                </c:pt>
                <c:pt idx="13" formatCode="0">
                  <c:v>25</c:v>
                </c:pt>
                <c:pt idx="15" formatCode="0">
                  <c:v>21.5</c:v>
                </c:pt>
                <c:pt idx="16" formatCode="0">
                  <c:v>19.7</c:v>
                </c:pt>
                <c:pt idx="18" formatCode="0">
                  <c:v>18.100000000000001</c:v>
                </c:pt>
                <c:pt idx="19" formatCode="0">
                  <c:v>19.399999999999999</c:v>
                </c:pt>
                <c:pt idx="20" formatCode="0">
                  <c:v>23.1</c:v>
                </c:pt>
                <c:pt idx="22" formatCode="0">
                  <c:v>26.6</c:v>
                </c:pt>
                <c:pt idx="23" formatCode="0">
                  <c:v>22.7</c:v>
                </c:pt>
                <c:pt idx="24" formatCode="0">
                  <c:v>18.2</c:v>
                </c:pt>
                <c:pt idx="25" formatCode="0">
                  <c:v>12.6</c:v>
                </c:pt>
                <c:pt idx="26" formatCode="0">
                  <c:v>8.4</c:v>
                </c:pt>
                <c:pt idx="28" formatCode="0">
                  <c:v>18.5</c:v>
                </c:pt>
                <c:pt idx="29" formatCode="0">
                  <c:v>20.399999999999999</c:v>
                </c:pt>
                <c:pt idx="30" formatCode="0">
                  <c:v>21.3</c:v>
                </c:pt>
                <c:pt idx="31" formatCode="0">
                  <c:v>22.4</c:v>
                </c:pt>
                <c:pt idx="32" formatCode="0">
                  <c:v>22.7</c:v>
                </c:pt>
                <c:pt idx="34" formatCode="0">
                  <c:v>18.5</c:v>
                </c:pt>
                <c:pt idx="35" formatCode="0">
                  <c:v>21.7</c:v>
                </c:pt>
                <c:pt idx="36" formatCode="0">
                  <c:v>21.1</c:v>
                </c:pt>
              </c:numCache>
            </c:numRef>
          </c:val>
          <c:extLst>
            <c:ext xmlns:c16="http://schemas.microsoft.com/office/drawing/2014/chart" uri="{C3380CC4-5D6E-409C-BE32-E72D297353CC}">
              <c16:uniqueId val="{00000002-387A-4078-8BA4-22DB534C66AC}"/>
            </c:ext>
          </c:extLst>
        </c:ser>
        <c:ser>
          <c:idx val="2"/>
          <c:order val="3"/>
          <c:tx>
            <c:strRef>
              <c:f>'Grafiki + dati'!$U$701</c:f>
              <c:strCache>
                <c:ptCount val="1"/>
                <c:pt idx="0">
                  <c:v>Drīzāk maz</c:v>
                </c:pt>
              </c:strCache>
            </c:strRef>
          </c:tx>
          <c:spPr>
            <a:solidFill>
              <a:srgbClr val="E37979"/>
            </a:solidFill>
            <a:ln w="25400">
              <a:noFill/>
            </a:ln>
          </c:spPr>
          <c:invertIfNegative val="0"/>
          <c:dLbls>
            <c:spPr>
              <a:noFill/>
              <a:ln>
                <a:noFill/>
              </a:ln>
              <a:effectLst/>
            </c:spPr>
            <c:txPr>
              <a:bodyPr wrap="square" lIns="38100" tIns="19050" rIns="38100" bIns="19050" anchor="ctr">
                <a:spAutoFit/>
              </a:bodyPr>
              <a:lstStyle/>
              <a:p>
                <a:pPr>
                  <a:defRPr sz="900">
                    <a:solidFill>
                      <a:schemeClr val="tx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dati'!$R$702:$R$738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dati'!$U$702:$U$738</c:f>
              <c:numCache>
                <c:formatCode>General</c:formatCode>
                <c:ptCount val="37"/>
                <c:pt idx="0" formatCode="0">
                  <c:v>36.6</c:v>
                </c:pt>
                <c:pt idx="2" formatCode="0">
                  <c:v>35.700000000000003</c:v>
                </c:pt>
                <c:pt idx="3" formatCode="0">
                  <c:v>37.4</c:v>
                </c:pt>
                <c:pt idx="5" formatCode="0">
                  <c:v>35.200000000000003</c:v>
                </c:pt>
                <c:pt idx="6" formatCode="0">
                  <c:v>41.9</c:v>
                </c:pt>
                <c:pt idx="7" formatCode="0">
                  <c:v>38.9</c:v>
                </c:pt>
                <c:pt idx="8" formatCode="0">
                  <c:v>32.1</c:v>
                </c:pt>
                <c:pt idx="9" formatCode="0">
                  <c:v>29.2</c:v>
                </c:pt>
                <c:pt idx="10" formatCode="0">
                  <c:v>41.4</c:v>
                </c:pt>
                <c:pt idx="12" formatCode="0">
                  <c:v>40.299999999999997</c:v>
                </c:pt>
                <c:pt idx="13" formatCode="0">
                  <c:v>29.4</c:v>
                </c:pt>
                <c:pt idx="15" formatCode="0">
                  <c:v>33.200000000000003</c:v>
                </c:pt>
                <c:pt idx="16" formatCode="0">
                  <c:v>39.299999999999997</c:v>
                </c:pt>
                <c:pt idx="18" formatCode="0">
                  <c:v>39.4</c:v>
                </c:pt>
                <c:pt idx="19" formatCode="0">
                  <c:v>38.799999999999997</c:v>
                </c:pt>
                <c:pt idx="20" formatCode="0">
                  <c:v>31.3</c:v>
                </c:pt>
                <c:pt idx="22" formatCode="0">
                  <c:v>28.3</c:v>
                </c:pt>
                <c:pt idx="23" formatCode="0">
                  <c:v>35.5</c:v>
                </c:pt>
                <c:pt idx="24" formatCode="0">
                  <c:v>34.299999999999997</c:v>
                </c:pt>
                <c:pt idx="25" formatCode="0">
                  <c:v>45.1</c:v>
                </c:pt>
                <c:pt idx="26" formatCode="0">
                  <c:v>49.2</c:v>
                </c:pt>
                <c:pt idx="28" formatCode="0">
                  <c:v>39.4</c:v>
                </c:pt>
                <c:pt idx="29" formatCode="0">
                  <c:v>32.4</c:v>
                </c:pt>
                <c:pt idx="30" formatCode="0">
                  <c:v>35.700000000000003</c:v>
                </c:pt>
                <c:pt idx="31" formatCode="0">
                  <c:v>37.200000000000003</c:v>
                </c:pt>
                <c:pt idx="32" formatCode="0">
                  <c:v>38.1</c:v>
                </c:pt>
                <c:pt idx="34" formatCode="0">
                  <c:v>39.4</c:v>
                </c:pt>
                <c:pt idx="35" formatCode="0">
                  <c:v>36.4</c:v>
                </c:pt>
                <c:pt idx="36" formatCode="0">
                  <c:v>33.200000000000003</c:v>
                </c:pt>
              </c:numCache>
            </c:numRef>
          </c:val>
          <c:extLst>
            <c:ext xmlns:c16="http://schemas.microsoft.com/office/drawing/2014/chart" uri="{C3380CC4-5D6E-409C-BE32-E72D297353CC}">
              <c16:uniqueId val="{00000003-387A-4078-8BA4-22DB534C66AC}"/>
            </c:ext>
          </c:extLst>
        </c:ser>
        <c:ser>
          <c:idx val="1"/>
          <c:order val="4"/>
          <c:tx>
            <c:strRef>
              <c:f>'Grafiki + dati'!$V$701</c:f>
              <c:strCache>
                <c:ptCount val="1"/>
                <c:pt idx="0">
                  <c:v>Ļoti maz/ neko</c:v>
                </c:pt>
              </c:strCache>
            </c:strRef>
          </c:tx>
          <c:spPr>
            <a:solidFill>
              <a:srgbClr val="841212"/>
            </a:solidFill>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dati'!$R$702:$R$738</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dati'!$V$702:$V$738</c:f>
              <c:numCache>
                <c:formatCode>General</c:formatCode>
                <c:ptCount val="37"/>
                <c:pt idx="0" formatCode="0">
                  <c:v>22.5</c:v>
                </c:pt>
                <c:pt idx="2" formatCode="0">
                  <c:v>23.8</c:v>
                </c:pt>
                <c:pt idx="3" formatCode="0">
                  <c:v>21.4</c:v>
                </c:pt>
                <c:pt idx="5" formatCode="0">
                  <c:v>14.3</c:v>
                </c:pt>
                <c:pt idx="6" formatCode="0">
                  <c:v>14.5</c:v>
                </c:pt>
                <c:pt idx="7" formatCode="0">
                  <c:v>18.8</c:v>
                </c:pt>
                <c:pt idx="8" formatCode="0">
                  <c:v>25</c:v>
                </c:pt>
                <c:pt idx="9" formatCode="0">
                  <c:v>32.5</c:v>
                </c:pt>
                <c:pt idx="10" formatCode="0">
                  <c:v>26.3</c:v>
                </c:pt>
                <c:pt idx="12" formatCode="0">
                  <c:v>17.3</c:v>
                </c:pt>
                <c:pt idx="13" formatCode="0">
                  <c:v>31.9</c:v>
                </c:pt>
                <c:pt idx="15" formatCode="0">
                  <c:v>26.6</c:v>
                </c:pt>
                <c:pt idx="16" formatCode="0">
                  <c:v>19.2</c:v>
                </c:pt>
                <c:pt idx="18" formatCode="0">
                  <c:v>18.899999999999999</c:v>
                </c:pt>
                <c:pt idx="19" formatCode="0">
                  <c:v>22.9</c:v>
                </c:pt>
                <c:pt idx="20" formatCode="0">
                  <c:v>25.7</c:v>
                </c:pt>
                <c:pt idx="22" formatCode="0">
                  <c:v>28.3</c:v>
                </c:pt>
                <c:pt idx="23" formatCode="0">
                  <c:v>25.1</c:v>
                </c:pt>
                <c:pt idx="24" formatCode="0">
                  <c:v>27.2</c:v>
                </c:pt>
                <c:pt idx="25" formatCode="0">
                  <c:v>16.100000000000001</c:v>
                </c:pt>
                <c:pt idx="26" formatCode="0">
                  <c:v>16.8</c:v>
                </c:pt>
                <c:pt idx="28" formatCode="0">
                  <c:v>18.8</c:v>
                </c:pt>
                <c:pt idx="29" formatCode="0">
                  <c:v>25.6</c:v>
                </c:pt>
                <c:pt idx="30" formatCode="0">
                  <c:v>28.6</c:v>
                </c:pt>
                <c:pt idx="31" formatCode="0">
                  <c:v>17.5</c:v>
                </c:pt>
                <c:pt idx="32" formatCode="0">
                  <c:v>25.1</c:v>
                </c:pt>
                <c:pt idx="34" formatCode="0">
                  <c:v>18.8</c:v>
                </c:pt>
                <c:pt idx="35" formatCode="0">
                  <c:v>23.2</c:v>
                </c:pt>
                <c:pt idx="36" formatCode="0">
                  <c:v>26.3</c:v>
                </c:pt>
              </c:numCache>
            </c:numRef>
          </c:val>
          <c:extLst>
            <c:ext xmlns:c16="http://schemas.microsoft.com/office/drawing/2014/chart" uri="{C3380CC4-5D6E-409C-BE32-E72D297353CC}">
              <c16:uniqueId val="{00000004-387A-4078-8BA4-22DB534C66AC}"/>
            </c:ext>
          </c:extLst>
        </c:ser>
        <c:dLbls>
          <c:showLegendKey val="0"/>
          <c:showVal val="1"/>
          <c:showCatName val="0"/>
          <c:showSerName val="0"/>
          <c:showPercent val="0"/>
          <c:showBubbleSize val="0"/>
        </c:dLbls>
        <c:gapWidth val="45"/>
        <c:overlap val="100"/>
        <c:axId val="539573784"/>
        <c:axId val="1"/>
      </c:barChart>
      <c:catAx>
        <c:axId val="539573784"/>
        <c:scaling>
          <c:orientation val="maxMin"/>
        </c:scaling>
        <c:delete val="0"/>
        <c:axPos val="l"/>
        <c:numFmt formatCode="General" sourceLinked="1"/>
        <c:majorTickMark val="none"/>
        <c:minorTickMark val="none"/>
        <c:tickLblPos val="low"/>
        <c:spPr>
          <a:ln w="3175">
            <a:solidFill>
              <a:srgbClr val="969696"/>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At val="0"/>
        <c:auto val="1"/>
        <c:lblAlgn val="ctr"/>
        <c:lblOffset val="100"/>
        <c:tickLblSkip val="1"/>
        <c:tickMarkSkip val="1"/>
        <c:noMultiLvlLbl val="0"/>
      </c:catAx>
      <c:valAx>
        <c:axId val="1"/>
        <c:scaling>
          <c:orientation val="minMax"/>
          <c:max val="100"/>
          <c:min val="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89516439423115235"/>
              <c:y val="0.92968335208551134"/>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7F7F7F"/>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39573784"/>
        <c:crosses val="max"/>
        <c:crossBetween val="between"/>
        <c:majorUnit val="20"/>
      </c:valAx>
      <c:spPr>
        <a:noFill/>
        <a:ln w="25400">
          <a:noFill/>
        </a:ln>
      </c:spPr>
    </c:plotArea>
    <c:legend>
      <c:legendPos val="t"/>
      <c:layout>
        <c:manualLayout>
          <c:xMode val="edge"/>
          <c:yMode val="edge"/>
          <c:x val="0.32267176334501813"/>
          <c:y val="5.0951473521563498E-2"/>
          <c:w val="0.54736704891754306"/>
          <c:h val="3.5651370259506862E-2"/>
        </c:manualLayout>
      </c:layout>
      <c:overlay val="0"/>
      <c:spPr>
        <a:solidFill>
          <a:srgbClr val="FFFFFF"/>
        </a:solidFill>
        <a:ln w="3175">
          <a:noFill/>
          <a:prstDash val="solid"/>
        </a:ln>
      </c:spPr>
      <c:txPr>
        <a:bodyPr/>
        <a:lstStyle/>
        <a:p>
          <a:pPr>
            <a:defRPr sz="9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1862917324100515"/>
          <c:y val="0.1709406276991034"/>
          <c:w val="0.39792256525091196"/>
          <c:h val="0.69533677452727227"/>
        </c:manualLayout>
      </c:layout>
      <c:pieChart>
        <c:varyColors val="1"/>
        <c:ser>
          <c:idx val="0"/>
          <c:order val="0"/>
          <c:spPr>
            <a:ln>
              <a:noFill/>
            </a:ln>
          </c:spPr>
          <c:dPt>
            <c:idx val="0"/>
            <c:bubble3D val="0"/>
            <c:spPr>
              <a:solidFill>
                <a:srgbClr val="008080"/>
              </a:solidFill>
              <a:ln w="19050">
                <a:noFill/>
              </a:ln>
              <a:effectLst/>
            </c:spPr>
            <c:extLst>
              <c:ext xmlns:c16="http://schemas.microsoft.com/office/drawing/2014/chart" uri="{C3380CC4-5D6E-409C-BE32-E72D297353CC}">
                <c16:uniqueId val="{00000001-8460-45E0-AC8F-0EECE0563BC5}"/>
              </c:ext>
            </c:extLst>
          </c:dPt>
          <c:dPt>
            <c:idx val="1"/>
            <c:bubble3D val="0"/>
            <c:spPr>
              <a:solidFill>
                <a:srgbClr val="8CCAC0"/>
              </a:solidFill>
              <a:ln w="19050">
                <a:noFill/>
              </a:ln>
              <a:effectLst/>
            </c:spPr>
            <c:extLst>
              <c:ext xmlns:c16="http://schemas.microsoft.com/office/drawing/2014/chart" uri="{C3380CC4-5D6E-409C-BE32-E72D297353CC}">
                <c16:uniqueId val="{00000003-8460-45E0-AC8F-0EECE0563BC5}"/>
              </c:ext>
            </c:extLst>
          </c:dPt>
          <c:dPt>
            <c:idx val="2"/>
            <c:bubble3D val="0"/>
            <c:explosion val="13"/>
            <c:spPr>
              <a:solidFill>
                <a:srgbClr val="ED7D31">
                  <a:lumMod val="60000"/>
                  <a:lumOff val="40000"/>
                </a:srgbClr>
              </a:solidFill>
              <a:ln w="19050">
                <a:noFill/>
              </a:ln>
              <a:effectLst/>
            </c:spPr>
            <c:extLst>
              <c:ext xmlns:c16="http://schemas.microsoft.com/office/drawing/2014/chart" uri="{C3380CC4-5D6E-409C-BE32-E72D297353CC}">
                <c16:uniqueId val="{00000005-8460-45E0-AC8F-0EECE0563BC5}"/>
              </c:ext>
            </c:extLst>
          </c:dPt>
          <c:dPt>
            <c:idx val="3"/>
            <c:bubble3D val="0"/>
            <c:spPr>
              <a:solidFill>
                <a:sysClr val="window" lastClr="FFFFFF">
                  <a:lumMod val="75000"/>
                </a:sysClr>
              </a:solidFill>
              <a:ln w="19050">
                <a:noFill/>
              </a:ln>
              <a:effectLst/>
            </c:spPr>
            <c:extLst>
              <c:ext xmlns:c16="http://schemas.microsoft.com/office/drawing/2014/chart" uri="{C3380CC4-5D6E-409C-BE32-E72D297353CC}">
                <c16:uniqueId val="{00000007-8460-45E0-AC8F-0EECE0563BC5}"/>
              </c:ext>
            </c:extLst>
          </c:dPt>
          <c:dPt>
            <c:idx val="4"/>
            <c:bubble3D val="0"/>
            <c:spPr>
              <a:solidFill>
                <a:sysClr val="window" lastClr="FFFFFF">
                  <a:lumMod val="75000"/>
                </a:sysClr>
              </a:solidFill>
              <a:ln w="19050">
                <a:noFill/>
              </a:ln>
              <a:effectLst/>
            </c:spPr>
            <c:extLst>
              <c:ext xmlns:c16="http://schemas.microsoft.com/office/drawing/2014/chart" uri="{C3380CC4-5D6E-409C-BE32-E72D297353CC}">
                <c16:uniqueId val="{00000009-8460-45E0-AC8F-0EECE0563BC5}"/>
              </c:ext>
            </c:extLst>
          </c:dPt>
          <c:dPt>
            <c:idx val="5"/>
            <c:bubble3D val="0"/>
            <c:spPr>
              <a:solidFill>
                <a:schemeClr val="bg1">
                  <a:lumMod val="75000"/>
                </a:schemeClr>
              </a:solidFill>
              <a:ln w="19050">
                <a:noFill/>
              </a:ln>
              <a:effectLst/>
            </c:spPr>
            <c:extLst>
              <c:ext xmlns:c16="http://schemas.microsoft.com/office/drawing/2014/chart" uri="{C3380CC4-5D6E-409C-BE32-E72D297353CC}">
                <c16:uniqueId val="{0000000B-8460-45E0-AC8F-0EECE0563BC5}"/>
              </c:ext>
            </c:extLst>
          </c:dPt>
          <c:dLbls>
            <c:dLbl>
              <c:idx val="0"/>
              <c:layout>
                <c:manualLayout>
                  <c:x val="-6.3646874806724731E-3"/>
                  <c:y val="-8.0478035305143764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8460-45E0-AC8F-0EECE0563BC5}"/>
                </c:ext>
              </c:extLst>
            </c:dLbl>
            <c:dLbl>
              <c:idx val="1"/>
              <c:layout>
                <c:manualLayout>
                  <c:x val="-6.3415770695621015E-2"/>
                  <c:y val="-0.293744723249555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3460173845057796"/>
                      <c:h val="0.18335557920844675"/>
                    </c:manualLayout>
                  </c15:layout>
                </c:ext>
                <c:ext xmlns:c16="http://schemas.microsoft.com/office/drawing/2014/chart" uri="{C3380CC4-5D6E-409C-BE32-E72D297353CC}">
                  <c16:uniqueId val="{00000003-8460-45E0-AC8F-0EECE0563BC5}"/>
                </c:ext>
              </c:extLst>
            </c:dLbl>
            <c:dLbl>
              <c:idx val="2"/>
              <c:layout>
                <c:manualLayout>
                  <c:x val="-8.9939393596031904E-3"/>
                  <c:y val="-5.3652023536762518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8460-45E0-AC8F-0EECE0563BC5}"/>
                </c:ext>
              </c:extLst>
            </c:dLbl>
            <c:numFmt formatCode="0.0%" sourceLinked="0"/>
            <c:spPr>
              <a:noFill/>
              <a:ln>
                <a:noFill/>
              </a:ln>
              <a:effectLst/>
            </c:spPr>
            <c:txPr>
              <a:bodyPr rot="0" spcFirstLastPara="1" vertOverflow="clip" horzOverflow="clip" vert="horz" wrap="square" lIns="38100" tIns="19050" rIns="38100" bIns="19050" anchor="ctr" anchorCtr="1">
                <a:spAutoFit/>
              </a:bodyPr>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'Grafiki + dati'!$R$694:$R$697</c:f>
              <c:strCache>
                <c:ptCount val="4"/>
                <c:pt idx="0">
                  <c:v>Labi zinu</c:v>
                </c:pt>
                <c:pt idx="1">
                  <c:v>Aptuveni zinu (zinātu, kur meklēt)</c:v>
                </c:pt>
                <c:pt idx="2">
                  <c:v>Nezinu</c:v>
                </c:pt>
                <c:pt idx="3">
                  <c:v>Grūti pateikt</c:v>
                </c:pt>
              </c:strCache>
            </c:strRef>
          </c:cat>
          <c:val>
            <c:numRef>
              <c:f>'Grafiki + dati'!$S$694:$S$697</c:f>
              <c:numCache>
                <c:formatCode>0.0</c:formatCode>
                <c:ptCount val="4"/>
                <c:pt idx="0">
                  <c:v>4.7812144575363389</c:v>
                </c:pt>
                <c:pt idx="1">
                  <c:v>36.890914455147964</c:v>
                </c:pt>
                <c:pt idx="2">
                  <c:v>51.309190676734197</c:v>
                </c:pt>
                <c:pt idx="3">
                  <c:v>7.0186804105817338</c:v>
                </c:pt>
              </c:numCache>
            </c:numRef>
          </c:val>
          <c:extLst>
            <c:ext xmlns:c16="http://schemas.microsoft.com/office/drawing/2014/chart" uri="{C3380CC4-5D6E-409C-BE32-E72D297353CC}">
              <c16:uniqueId val="{0000000C-8460-45E0-AC8F-0EECE0563BC5}"/>
            </c:ext>
          </c:extLst>
        </c:ser>
        <c:dLbls>
          <c:showLegendKey val="0"/>
          <c:showVal val="0"/>
          <c:showCatName val="0"/>
          <c:showSerName val="0"/>
          <c:showPercent val="0"/>
          <c:showBubbleSize val="0"/>
          <c:showLeaderLines val="0"/>
        </c:dLbls>
        <c:firstSliceAng val="13"/>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4">
    <c:autoUpdate val="0"/>
  </c:externalData>
  <c:userShapes r:id="rId5"/>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389592911624302"/>
          <c:y val="9.5230250449648446E-2"/>
          <c:w val="0.73315729829073384"/>
          <c:h val="0.83249511014472699"/>
        </c:manualLayout>
      </c:layout>
      <c:barChart>
        <c:barDir val="bar"/>
        <c:grouping val="stacked"/>
        <c:varyColors val="0"/>
        <c:ser>
          <c:idx val="0"/>
          <c:order val="0"/>
          <c:tx>
            <c:strRef>
              <c:f>'Grafiki + dati'!$S$717</c:f>
              <c:strCache>
                <c:ptCount val="1"/>
                <c:pt idx="0">
                  <c:v>Labi zinu</c:v>
                </c:pt>
              </c:strCache>
            </c:strRef>
          </c:tx>
          <c:spPr>
            <a:solidFill>
              <a:srgbClr val="008080"/>
            </a:solidFill>
            <a:ln w="25400">
              <a:noFill/>
            </a:ln>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dati'!$R$718:$R$754</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dati'!$S$718:$S$754</c:f>
              <c:numCache>
                <c:formatCode>General</c:formatCode>
                <c:ptCount val="37"/>
                <c:pt idx="0" formatCode="0">
                  <c:v>4.8</c:v>
                </c:pt>
                <c:pt idx="2" formatCode="0">
                  <c:v>5.0999999999999996</c:v>
                </c:pt>
                <c:pt idx="3" formatCode="0">
                  <c:v>4.5</c:v>
                </c:pt>
                <c:pt idx="5" formatCode="0">
                  <c:v>4.7</c:v>
                </c:pt>
                <c:pt idx="6" formatCode="0">
                  <c:v>4.8</c:v>
                </c:pt>
                <c:pt idx="7" formatCode="0">
                  <c:v>5.4</c:v>
                </c:pt>
                <c:pt idx="8" formatCode="0">
                  <c:v>5.5</c:v>
                </c:pt>
                <c:pt idx="9" formatCode="0">
                  <c:v>4.0999999999999996</c:v>
                </c:pt>
                <c:pt idx="10" formatCode="0">
                  <c:v>4.0999999999999996</c:v>
                </c:pt>
                <c:pt idx="12" formatCode="0">
                  <c:v>5</c:v>
                </c:pt>
                <c:pt idx="13" formatCode="0">
                  <c:v>4.5</c:v>
                </c:pt>
                <c:pt idx="15" formatCode="0">
                  <c:v>5.3</c:v>
                </c:pt>
                <c:pt idx="16" formatCode="0">
                  <c:v>4.4000000000000004</c:v>
                </c:pt>
                <c:pt idx="18" formatCode="0">
                  <c:v>4.8</c:v>
                </c:pt>
                <c:pt idx="19" formatCode="0">
                  <c:v>4.3</c:v>
                </c:pt>
                <c:pt idx="20" formatCode="0">
                  <c:v>5.3</c:v>
                </c:pt>
                <c:pt idx="22" formatCode="0">
                  <c:v>7</c:v>
                </c:pt>
                <c:pt idx="23" formatCode="0">
                  <c:v>3.4</c:v>
                </c:pt>
                <c:pt idx="24" formatCode="0">
                  <c:v>2.2000000000000002</c:v>
                </c:pt>
                <c:pt idx="25" formatCode="0">
                  <c:v>2.8</c:v>
                </c:pt>
                <c:pt idx="26" formatCode="0">
                  <c:v>8.4</c:v>
                </c:pt>
                <c:pt idx="28" formatCode="0">
                  <c:v>4</c:v>
                </c:pt>
                <c:pt idx="29" formatCode="0">
                  <c:v>7</c:v>
                </c:pt>
                <c:pt idx="30" formatCode="0">
                  <c:v>6.9</c:v>
                </c:pt>
                <c:pt idx="31" formatCode="0">
                  <c:v>2.2000000000000002</c:v>
                </c:pt>
                <c:pt idx="32" formatCode="0">
                  <c:v>3.2</c:v>
                </c:pt>
                <c:pt idx="34" formatCode="0">
                  <c:v>4</c:v>
                </c:pt>
                <c:pt idx="35" formatCode="0">
                  <c:v>5.8</c:v>
                </c:pt>
                <c:pt idx="36" formatCode="0">
                  <c:v>4.2</c:v>
                </c:pt>
              </c:numCache>
            </c:numRef>
          </c:val>
          <c:extLst>
            <c:ext xmlns:c16="http://schemas.microsoft.com/office/drawing/2014/chart" uri="{C3380CC4-5D6E-409C-BE32-E72D297353CC}">
              <c16:uniqueId val="{00000000-B996-4AE1-9D9A-5ACFD0301EC4}"/>
            </c:ext>
          </c:extLst>
        </c:ser>
        <c:ser>
          <c:idx val="2"/>
          <c:order val="1"/>
          <c:tx>
            <c:strRef>
              <c:f>'Grafiki + dati'!$T$717</c:f>
              <c:strCache>
                <c:ptCount val="1"/>
                <c:pt idx="0">
                  <c:v>Aptuveni zinu (zinātu, kur meklēt)</c:v>
                </c:pt>
              </c:strCache>
            </c:strRef>
          </c:tx>
          <c:spPr>
            <a:solidFill>
              <a:srgbClr val="8CCAC0"/>
            </a:solidFill>
            <a:ln w="25400">
              <a:noFill/>
            </a:ln>
          </c:spPr>
          <c:invertIfNegative val="0"/>
          <c:dLbls>
            <c:spPr>
              <a:noFill/>
              <a:ln>
                <a:noFill/>
              </a:ln>
              <a:effectLst/>
            </c:spPr>
            <c:txPr>
              <a:bodyPr wrap="square" lIns="38100" tIns="19050" rIns="38100" bIns="19050" anchor="ctr">
                <a:spAutoFit/>
              </a:bodyPr>
              <a:lstStyle/>
              <a:p>
                <a:pPr>
                  <a:defRPr sz="900">
                    <a:solidFill>
                      <a:schemeClr val="tx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dati'!$R$718:$R$754</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dati'!$T$718:$T$754</c:f>
              <c:numCache>
                <c:formatCode>General</c:formatCode>
                <c:ptCount val="37"/>
                <c:pt idx="0" formatCode="0">
                  <c:v>36.9</c:v>
                </c:pt>
                <c:pt idx="2" formatCode="0">
                  <c:v>35.9</c:v>
                </c:pt>
                <c:pt idx="3" formatCode="0">
                  <c:v>37.799999999999997</c:v>
                </c:pt>
                <c:pt idx="5" formatCode="0">
                  <c:v>32.6</c:v>
                </c:pt>
                <c:pt idx="6" formatCode="0">
                  <c:v>40.799999999999997</c:v>
                </c:pt>
                <c:pt idx="7" formatCode="0">
                  <c:v>36.799999999999997</c:v>
                </c:pt>
                <c:pt idx="8" formatCode="0">
                  <c:v>34.1</c:v>
                </c:pt>
                <c:pt idx="9" formatCode="0">
                  <c:v>29.9</c:v>
                </c:pt>
                <c:pt idx="10" formatCode="0">
                  <c:v>45.2</c:v>
                </c:pt>
                <c:pt idx="12" formatCode="0">
                  <c:v>44.9</c:v>
                </c:pt>
                <c:pt idx="13" formatCode="0">
                  <c:v>23.2</c:v>
                </c:pt>
                <c:pt idx="15" formatCode="0">
                  <c:v>31.1</c:v>
                </c:pt>
                <c:pt idx="16" formatCode="0">
                  <c:v>41.6</c:v>
                </c:pt>
                <c:pt idx="18" formatCode="0">
                  <c:v>42.1</c:v>
                </c:pt>
                <c:pt idx="19" formatCode="0">
                  <c:v>35.799999999999997</c:v>
                </c:pt>
                <c:pt idx="20" formatCode="0">
                  <c:v>33.700000000000003</c:v>
                </c:pt>
                <c:pt idx="22" formatCode="0">
                  <c:v>32.1</c:v>
                </c:pt>
                <c:pt idx="23" formatCode="0">
                  <c:v>32.9</c:v>
                </c:pt>
                <c:pt idx="24" formatCode="0">
                  <c:v>46.7</c:v>
                </c:pt>
                <c:pt idx="25" formatCode="0">
                  <c:v>44.2</c:v>
                </c:pt>
                <c:pt idx="26" formatCode="0">
                  <c:v>35.1</c:v>
                </c:pt>
                <c:pt idx="28" formatCode="0">
                  <c:v>38.5</c:v>
                </c:pt>
                <c:pt idx="29" formatCode="0">
                  <c:v>35.799999999999997</c:v>
                </c:pt>
                <c:pt idx="30" formatCode="0">
                  <c:v>40.299999999999997</c:v>
                </c:pt>
                <c:pt idx="31" formatCode="0">
                  <c:v>34.1</c:v>
                </c:pt>
                <c:pt idx="32" formatCode="0">
                  <c:v>35.1</c:v>
                </c:pt>
                <c:pt idx="34" formatCode="0">
                  <c:v>38.5</c:v>
                </c:pt>
                <c:pt idx="35" formatCode="0">
                  <c:v>35.1</c:v>
                </c:pt>
                <c:pt idx="36" formatCode="0">
                  <c:v>37.700000000000003</c:v>
                </c:pt>
              </c:numCache>
            </c:numRef>
          </c:val>
          <c:extLst>
            <c:ext xmlns:c16="http://schemas.microsoft.com/office/drawing/2014/chart" uri="{C3380CC4-5D6E-409C-BE32-E72D297353CC}">
              <c16:uniqueId val="{00000001-B996-4AE1-9D9A-5ACFD0301EC4}"/>
            </c:ext>
          </c:extLst>
        </c:ser>
        <c:ser>
          <c:idx val="1"/>
          <c:order val="2"/>
          <c:tx>
            <c:strRef>
              <c:f>'Grafiki + dati'!$V$717</c:f>
              <c:strCache>
                <c:ptCount val="1"/>
                <c:pt idx="0">
                  <c:v>Grūti pateikt</c:v>
                </c:pt>
              </c:strCache>
            </c:strRef>
          </c:tx>
          <c:spPr>
            <a:solidFill>
              <a:sysClr val="window" lastClr="FFFFFF">
                <a:lumMod val="75000"/>
              </a:sysClr>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dati'!$R$718:$R$754</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dati'!$V$718:$V$754</c:f>
              <c:numCache>
                <c:formatCode>General</c:formatCode>
                <c:ptCount val="37"/>
                <c:pt idx="0" formatCode="0">
                  <c:v>7</c:v>
                </c:pt>
                <c:pt idx="2" formatCode="0">
                  <c:v>8</c:v>
                </c:pt>
                <c:pt idx="3" formatCode="0">
                  <c:v>6.1</c:v>
                </c:pt>
                <c:pt idx="5" formatCode="0">
                  <c:v>4.5999999999999996</c:v>
                </c:pt>
                <c:pt idx="6" formatCode="0">
                  <c:v>6.1</c:v>
                </c:pt>
                <c:pt idx="7" formatCode="0">
                  <c:v>4.7</c:v>
                </c:pt>
                <c:pt idx="8" formatCode="0">
                  <c:v>5.5</c:v>
                </c:pt>
                <c:pt idx="9" formatCode="0">
                  <c:v>9.3000000000000007</c:v>
                </c:pt>
                <c:pt idx="10" formatCode="0">
                  <c:v>11.2</c:v>
                </c:pt>
                <c:pt idx="12" formatCode="0">
                  <c:v>7.6</c:v>
                </c:pt>
                <c:pt idx="13" formatCode="0">
                  <c:v>5.9</c:v>
                </c:pt>
                <c:pt idx="15" formatCode="0">
                  <c:v>8.8000000000000007</c:v>
                </c:pt>
                <c:pt idx="16" formatCode="0">
                  <c:v>5.6</c:v>
                </c:pt>
                <c:pt idx="18" formatCode="0">
                  <c:v>3.3</c:v>
                </c:pt>
                <c:pt idx="19" formatCode="0">
                  <c:v>7.1</c:v>
                </c:pt>
                <c:pt idx="20" formatCode="0">
                  <c:v>10.1</c:v>
                </c:pt>
                <c:pt idx="22" formatCode="0">
                  <c:v>10.3</c:v>
                </c:pt>
                <c:pt idx="23" formatCode="0">
                  <c:v>8.6</c:v>
                </c:pt>
                <c:pt idx="24" formatCode="0">
                  <c:v>4.7</c:v>
                </c:pt>
                <c:pt idx="25" formatCode="0">
                  <c:v>3.2</c:v>
                </c:pt>
                <c:pt idx="26" formatCode="0">
                  <c:v>4.0999999999999996</c:v>
                </c:pt>
                <c:pt idx="28" formatCode="0">
                  <c:v>7.1</c:v>
                </c:pt>
                <c:pt idx="29" formatCode="0">
                  <c:v>6.8</c:v>
                </c:pt>
                <c:pt idx="30" formatCode="0">
                  <c:v>5.9</c:v>
                </c:pt>
                <c:pt idx="31" formatCode="0">
                  <c:v>6.6</c:v>
                </c:pt>
                <c:pt idx="32" formatCode="0">
                  <c:v>8.5</c:v>
                </c:pt>
                <c:pt idx="34" formatCode="0">
                  <c:v>7.1</c:v>
                </c:pt>
                <c:pt idx="35" formatCode="0">
                  <c:v>8.1</c:v>
                </c:pt>
                <c:pt idx="36" formatCode="0">
                  <c:v>5.0999999999999996</c:v>
                </c:pt>
              </c:numCache>
            </c:numRef>
          </c:val>
          <c:extLst>
            <c:ext xmlns:c16="http://schemas.microsoft.com/office/drawing/2014/chart" uri="{C3380CC4-5D6E-409C-BE32-E72D297353CC}">
              <c16:uniqueId val="{00000002-B996-4AE1-9D9A-5ACFD0301EC4}"/>
            </c:ext>
          </c:extLst>
        </c:ser>
        <c:ser>
          <c:idx val="3"/>
          <c:order val="3"/>
          <c:tx>
            <c:strRef>
              <c:f>'Grafiki + dati'!$U$717</c:f>
              <c:strCache>
                <c:ptCount val="1"/>
                <c:pt idx="0">
                  <c:v>Nezinu</c:v>
                </c:pt>
              </c:strCache>
            </c:strRef>
          </c:tx>
          <c:spPr>
            <a:solidFill>
              <a:srgbClr val="ED7D31">
                <a:lumMod val="60000"/>
                <a:lumOff val="40000"/>
              </a:srgbClr>
            </a:solidFill>
          </c:spPr>
          <c:invertIfNegative val="0"/>
          <c:dLbls>
            <c:spPr>
              <a:noFill/>
              <a:ln>
                <a:noFill/>
              </a:ln>
              <a:effectLst/>
            </c:spPr>
            <c:txPr>
              <a:bodyPr wrap="square" lIns="38100" tIns="19050" rIns="38100" bIns="19050" anchor="ctr">
                <a:spAutoFit/>
              </a:bodyPr>
              <a:lstStyle/>
              <a:p>
                <a:pPr>
                  <a:defRPr sz="900">
                    <a:solidFill>
                      <a:schemeClr val="tx1">
                        <a:lumMod val="95000"/>
                        <a:lumOff val="5000"/>
                      </a:schemeClr>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dati'!$R$718:$R$754</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dati'!$U$718:$U$754</c:f>
              <c:numCache>
                <c:formatCode>General</c:formatCode>
                <c:ptCount val="37"/>
                <c:pt idx="0" formatCode="0">
                  <c:v>51.3</c:v>
                </c:pt>
                <c:pt idx="2" formatCode="0">
                  <c:v>50.9</c:v>
                </c:pt>
                <c:pt idx="3" formatCode="0">
                  <c:v>51.7</c:v>
                </c:pt>
                <c:pt idx="5" formatCode="0">
                  <c:v>58.1</c:v>
                </c:pt>
                <c:pt idx="6" formatCode="0">
                  <c:v>48.4</c:v>
                </c:pt>
                <c:pt idx="7" formatCode="0">
                  <c:v>53.1</c:v>
                </c:pt>
                <c:pt idx="8" formatCode="0">
                  <c:v>54.9</c:v>
                </c:pt>
                <c:pt idx="9" formatCode="0">
                  <c:v>56.8</c:v>
                </c:pt>
                <c:pt idx="10" formatCode="0">
                  <c:v>39.4</c:v>
                </c:pt>
                <c:pt idx="12" formatCode="0">
                  <c:v>42.5</c:v>
                </c:pt>
                <c:pt idx="13" formatCode="0">
                  <c:v>66.400000000000006</c:v>
                </c:pt>
                <c:pt idx="15" formatCode="0">
                  <c:v>54.9</c:v>
                </c:pt>
                <c:pt idx="16" formatCode="0">
                  <c:v>48.4</c:v>
                </c:pt>
                <c:pt idx="18" formatCode="0">
                  <c:v>49.8</c:v>
                </c:pt>
                <c:pt idx="19" formatCode="0">
                  <c:v>52.8</c:v>
                </c:pt>
                <c:pt idx="20" formatCode="0">
                  <c:v>50.9</c:v>
                </c:pt>
                <c:pt idx="22" formatCode="0">
                  <c:v>50.6</c:v>
                </c:pt>
                <c:pt idx="23" formatCode="0">
                  <c:v>55.1</c:v>
                </c:pt>
                <c:pt idx="24" formatCode="0">
                  <c:v>46.4</c:v>
                </c:pt>
                <c:pt idx="25" formatCode="0">
                  <c:v>49.8</c:v>
                </c:pt>
                <c:pt idx="26" formatCode="0">
                  <c:v>52.4</c:v>
                </c:pt>
                <c:pt idx="28" formatCode="0">
                  <c:v>50.4</c:v>
                </c:pt>
                <c:pt idx="29" formatCode="0">
                  <c:v>50.4</c:v>
                </c:pt>
                <c:pt idx="30" formatCode="0">
                  <c:v>46.9</c:v>
                </c:pt>
                <c:pt idx="31" formatCode="0">
                  <c:v>57.2</c:v>
                </c:pt>
                <c:pt idx="32" formatCode="0">
                  <c:v>53.2</c:v>
                </c:pt>
                <c:pt idx="34" formatCode="0">
                  <c:v>50.4</c:v>
                </c:pt>
                <c:pt idx="35" formatCode="0">
                  <c:v>51</c:v>
                </c:pt>
                <c:pt idx="36" formatCode="0">
                  <c:v>53</c:v>
                </c:pt>
              </c:numCache>
            </c:numRef>
          </c:val>
          <c:extLst>
            <c:ext xmlns:c16="http://schemas.microsoft.com/office/drawing/2014/chart" uri="{C3380CC4-5D6E-409C-BE32-E72D297353CC}">
              <c16:uniqueId val="{00000003-B996-4AE1-9D9A-5ACFD0301EC4}"/>
            </c:ext>
          </c:extLst>
        </c:ser>
        <c:dLbls>
          <c:showLegendKey val="0"/>
          <c:showVal val="1"/>
          <c:showCatName val="0"/>
          <c:showSerName val="0"/>
          <c:showPercent val="0"/>
          <c:showBubbleSize val="0"/>
        </c:dLbls>
        <c:gapWidth val="45"/>
        <c:overlap val="100"/>
        <c:axId val="539573784"/>
        <c:axId val="1"/>
      </c:barChart>
      <c:catAx>
        <c:axId val="539573784"/>
        <c:scaling>
          <c:orientation val="maxMin"/>
        </c:scaling>
        <c:delete val="0"/>
        <c:axPos val="l"/>
        <c:numFmt formatCode="General" sourceLinked="1"/>
        <c:majorTickMark val="none"/>
        <c:minorTickMark val="none"/>
        <c:tickLblPos val="low"/>
        <c:spPr>
          <a:ln w="3175">
            <a:solidFill>
              <a:srgbClr val="969696"/>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At val="0"/>
        <c:auto val="1"/>
        <c:lblAlgn val="ctr"/>
        <c:lblOffset val="100"/>
        <c:tickLblSkip val="1"/>
        <c:tickMarkSkip val="1"/>
        <c:noMultiLvlLbl val="0"/>
      </c:catAx>
      <c:valAx>
        <c:axId val="1"/>
        <c:scaling>
          <c:orientation val="minMax"/>
          <c:max val="100"/>
          <c:min val="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88621583375903512"/>
              <c:y val="0.92968341476198602"/>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7F7F7F"/>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39573784"/>
        <c:crosses val="max"/>
        <c:crossBetween val="between"/>
        <c:majorUnit val="20"/>
      </c:valAx>
      <c:spPr>
        <a:noFill/>
        <a:ln w="25400">
          <a:noFill/>
        </a:ln>
      </c:spPr>
    </c:plotArea>
    <c:legend>
      <c:legendPos val="t"/>
      <c:layout>
        <c:manualLayout>
          <c:xMode val="edge"/>
          <c:yMode val="edge"/>
          <c:x val="0.32811335706081424"/>
          <c:y val="5.3186731372610513E-2"/>
          <c:w val="0.50430657577198823"/>
          <c:h val="3.5651370259506862E-2"/>
        </c:manualLayout>
      </c:layout>
      <c:overlay val="0"/>
      <c:spPr>
        <a:noFill/>
        <a:ln w="3175">
          <a:noFill/>
          <a:prstDash val="solid"/>
        </a:ln>
      </c:spPr>
      <c:txPr>
        <a:bodyPr/>
        <a:lstStyle/>
        <a:p>
          <a:pPr>
            <a:defRPr sz="9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7813213628685474"/>
          <c:y val="0.25946646653476158"/>
          <c:w val="0.40772410661406921"/>
          <c:h val="0.72752798724011258"/>
        </c:manualLayout>
      </c:layout>
      <c:pieChart>
        <c:varyColors val="1"/>
        <c:ser>
          <c:idx val="0"/>
          <c:order val="0"/>
          <c:spPr>
            <a:ln>
              <a:noFill/>
            </a:ln>
          </c:spPr>
          <c:dPt>
            <c:idx val="0"/>
            <c:bubble3D val="0"/>
            <c:spPr>
              <a:solidFill>
                <a:srgbClr val="086F72"/>
              </a:solidFill>
              <a:ln w="19050">
                <a:noFill/>
              </a:ln>
              <a:effectLst/>
            </c:spPr>
            <c:extLst>
              <c:ext xmlns:c16="http://schemas.microsoft.com/office/drawing/2014/chart" uri="{C3380CC4-5D6E-409C-BE32-E72D297353CC}">
                <c16:uniqueId val="{00000001-36F8-4C96-8109-1EA050430881}"/>
              </c:ext>
            </c:extLst>
          </c:dPt>
          <c:dPt>
            <c:idx val="1"/>
            <c:bubble3D val="0"/>
            <c:spPr>
              <a:solidFill>
                <a:srgbClr val="A1EDD5"/>
              </a:solidFill>
              <a:ln w="19050">
                <a:noFill/>
              </a:ln>
              <a:effectLst/>
            </c:spPr>
            <c:extLst>
              <c:ext xmlns:c16="http://schemas.microsoft.com/office/drawing/2014/chart" uri="{C3380CC4-5D6E-409C-BE32-E72D297353CC}">
                <c16:uniqueId val="{00000003-36F8-4C96-8109-1EA050430881}"/>
              </c:ext>
            </c:extLst>
          </c:dPt>
          <c:dPt>
            <c:idx val="2"/>
            <c:bubble3D val="0"/>
            <c:explosion val="20"/>
            <c:spPr>
              <a:solidFill>
                <a:srgbClr val="E3A01B"/>
              </a:solidFill>
              <a:ln w="19050">
                <a:noFill/>
              </a:ln>
              <a:effectLst/>
            </c:spPr>
            <c:extLst>
              <c:ext xmlns:c16="http://schemas.microsoft.com/office/drawing/2014/chart" uri="{C3380CC4-5D6E-409C-BE32-E72D297353CC}">
                <c16:uniqueId val="{00000005-36F8-4C96-8109-1EA050430881}"/>
              </c:ext>
            </c:extLst>
          </c:dPt>
          <c:dPt>
            <c:idx val="3"/>
            <c:bubble3D val="0"/>
            <c:spPr>
              <a:solidFill>
                <a:sysClr val="window" lastClr="FFFFFF">
                  <a:lumMod val="75000"/>
                </a:sysClr>
              </a:solidFill>
              <a:ln w="19050">
                <a:noFill/>
              </a:ln>
              <a:effectLst/>
            </c:spPr>
            <c:extLst>
              <c:ext xmlns:c16="http://schemas.microsoft.com/office/drawing/2014/chart" uri="{C3380CC4-5D6E-409C-BE32-E72D297353CC}">
                <c16:uniqueId val="{00000007-36F8-4C96-8109-1EA050430881}"/>
              </c:ext>
            </c:extLst>
          </c:dPt>
          <c:dPt>
            <c:idx val="4"/>
            <c:bubble3D val="0"/>
            <c:spPr>
              <a:solidFill>
                <a:sysClr val="window" lastClr="FFFFFF">
                  <a:lumMod val="75000"/>
                </a:sysClr>
              </a:solidFill>
              <a:ln w="19050">
                <a:noFill/>
              </a:ln>
              <a:effectLst/>
            </c:spPr>
            <c:extLst>
              <c:ext xmlns:c16="http://schemas.microsoft.com/office/drawing/2014/chart" uri="{C3380CC4-5D6E-409C-BE32-E72D297353CC}">
                <c16:uniqueId val="{00000009-36F8-4C96-8109-1EA050430881}"/>
              </c:ext>
            </c:extLst>
          </c:dPt>
          <c:dPt>
            <c:idx val="5"/>
            <c:bubble3D val="0"/>
            <c:spPr>
              <a:solidFill>
                <a:schemeClr val="bg1">
                  <a:lumMod val="75000"/>
                </a:schemeClr>
              </a:solidFill>
              <a:ln w="19050">
                <a:noFill/>
              </a:ln>
              <a:effectLst/>
            </c:spPr>
            <c:extLst>
              <c:ext xmlns:c16="http://schemas.microsoft.com/office/drawing/2014/chart" uri="{C3380CC4-5D6E-409C-BE32-E72D297353CC}">
                <c16:uniqueId val="{0000000B-36F8-4C96-8109-1EA050430881}"/>
              </c:ext>
            </c:extLst>
          </c:dPt>
          <c:dLbls>
            <c:dLbl>
              <c:idx val="0"/>
              <c:layout>
                <c:manualLayout>
                  <c:x val="-5.8364598185901798E-2"/>
                  <c:y val="-7.908625111977477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36F8-4C96-8109-1EA050430881}"/>
                </c:ext>
              </c:extLst>
            </c:dLbl>
            <c:dLbl>
              <c:idx val="1"/>
              <c:layout>
                <c:manualLayout>
                  <c:x val="-7.4538810114105333E-2"/>
                  <c:y val="-0.13681266001874443"/>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7396315747892269"/>
                      <c:h val="0.18217248872092945"/>
                    </c:manualLayout>
                  </c15:layout>
                </c:ext>
                <c:ext xmlns:c16="http://schemas.microsoft.com/office/drawing/2014/chart" uri="{C3380CC4-5D6E-409C-BE32-E72D297353CC}">
                  <c16:uniqueId val="{00000003-36F8-4C96-8109-1EA050430881}"/>
                </c:ext>
              </c:extLst>
            </c:dLbl>
            <c:dLbl>
              <c:idx val="2"/>
              <c:layout>
                <c:manualLayout>
                  <c:x val="1.8887176598058018E-2"/>
                  <c:y val="6.0358526478857803E-2"/>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4107404526592604"/>
                      <c:h val="0.25025923010191137"/>
                    </c:manualLayout>
                  </c15:layout>
                </c:ext>
                <c:ext xmlns:c16="http://schemas.microsoft.com/office/drawing/2014/chart" uri="{C3380CC4-5D6E-409C-BE32-E72D297353CC}">
                  <c16:uniqueId val="{00000005-36F8-4C96-8109-1EA050430881}"/>
                </c:ext>
              </c:extLst>
            </c:dLbl>
            <c:dLbl>
              <c:idx val="3"/>
              <c:layout>
                <c:manualLayout>
                  <c:x val="5.7697643402920162E-2"/>
                  <c:y val="9.8579256395627483E-3"/>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1813881876700012"/>
                      <c:h val="0.14358760097511494"/>
                    </c:manualLayout>
                  </c15:layout>
                </c:ext>
                <c:ext xmlns:c16="http://schemas.microsoft.com/office/drawing/2014/chart" uri="{C3380CC4-5D6E-409C-BE32-E72D297353CC}">
                  <c16:uniqueId val="{00000007-36F8-4C96-8109-1EA050430881}"/>
                </c:ext>
              </c:extLst>
            </c:dLbl>
            <c:dLbl>
              <c:idx val="4"/>
              <c:layout>
                <c:manualLayout>
                  <c:x val="2.2238997656194102E-2"/>
                  <c:y val="-6.5994101234609108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36F8-4C96-8109-1EA050430881}"/>
                </c:ext>
              </c:extLst>
            </c:dLbl>
            <c:dLbl>
              <c:idx val="5"/>
              <c:layout>
                <c:manualLayout>
                  <c:x val="2.5488219228518828E-2"/>
                  <c:y val="8.0461137030014077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36F8-4C96-8109-1EA050430881}"/>
                </c:ext>
              </c:extLst>
            </c:dLbl>
            <c:numFmt formatCode="0.0%" sourceLinked="0"/>
            <c:spPr>
              <a:noFill/>
              <a:ln>
                <a:noFill/>
              </a:ln>
              <a:effectLst/>
            </c:spPr>
            <c:txPr>
              <a:bodyPr rot="0" spcFirstLastPara="1" vertOverflow="clip" horzOverflow="clip" vert="horz" wrap="square" lIns="38100" tIns="19050" rIns="38100" bIns="19050" anchor="ctr" anchorCtr="1">
                <a:spAutoFit/>
              </a:bodyPr>
              <a:lstStyle/>
              <a:p>
                <a:pPr>
                  <a:defRPr sz="12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'Grafiki + dati'!$R$763:$R$766</c:f>
              <c:strCache>
                <c:ptCount val="4"/>
                <c:pt idx="0">
                  <c:v>Vienmēr vai gandrīz vienmēr ir jāiejaucas</c:v>
                </c:pt>
                <c:pt idx="1">
                  <c:v>Atsevišķos gadījumos ir jāiejaucas</c:v>
                </c:pt>
                <c:pt idx="2">
                  <c:v>Nav tādu gadījumu, kad obligāti būtu jāiejaucas</c:v>
                </c:pt>
                <c:pt idx="3">
                  <c:v>Grūti pateikt</c:v>
                </c:pt>
              </c:strCache>
            </c:strRef>
          </c:cat>
          <c:val>
            <c:numRef>
              <c:f>'Grafiki + dati'!$S$763:$S$766</c:f>
              <c:numCache>
                <c:formatCode>0.0</c:formatCode>
                <c:ptCount val="4"/>
                <c:pt idx="0">
                  <c:v>31.1</c:v>
                </c:pt>
                <c:pt idx="1">
                  <c:v>54.8</c:v>
                </c:pt>
                <c:pt idx="2">
                  <c:v>5.5</c:v>
                </c:pt>
                <c:pt idx="3">
                  <c:v>8.6</c:v>
                </c:pt>
              </c:numCache>
            </c:numRef>
          </c:val>
          <c:extLst>
            <c:ext xmlns:c16="http://schemas.microsoft.com/office/drawing/2014/chart" uri="{C3380CC4-5D6E-409C-BE32-E72D297353CC}">
              <c16:uniqueId val="{0000000C-36F8-4C96-8109-1EA050430881}"/>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4">
    <c:autoUpdate val="0"/>
  </c:externalData>
  <c:userShapes r:id="rId5"/>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3241440582883402"/>
          <c:y val="0.11691956770642718"/>
          <c:w val="0.73970217730630361"/>
          <c:h val="0.81445733642933138"/>
        </c:manualLayout>
      </c:layout>
      <c:barChart>
        <c:barDir val="bar"/>
        <c:grouping val="stacked"/>
        <c:varyColors val="0"/>
        <c:ser>
          <c:idx val="0"/>
          <c:order val="0"/>
          <c:tx>
            <c:strRef>
              <c:f>'Grafiki + dati'!$S$785</c:f>
              <c:strCache>
                <c:ptCount val="1"/>
                <c:pt idx="0">
                  <c:v>Vienmēr vai gandrīz vienmēr ir jāiejaucas</c:v>
                </c:pt>
              </c:strCache>
            </c:strRef>
          </c:tx>
          <c:spPr>
            <a:solidFill>
              <a:srgbClr val="086F72"/>
            </a:solidFill>
            <a:ln w="25400">
              <a:noFill/>
            </a:ln>
          </c:spPr>
          <c:invertIfNegative val="0"/>
          <c:dLbls>
            <c:spPr>
              <a:noFill/>
              <a:ln>
                <a:noFill/>
              </a:ln>
              <a:effectLst/>
            </c:spPr>
            <c:txPr>
              <a:bodyPr wrap="square" lIns="38100" tIns="19050" rIns="38100" bIns="19050" anchor="ctr">
                <a:spAutoFit/>
              </a:bodyPr>
              <a:lstStyle/>
              <a:p>
                <a:pPr>
                  <a:defRPr sz="900">
                    <a:solidFill>
                      <a:schemeClr val="bg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dati'!$R$786:$R$822</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dati'!$S$786:$S$822</c:f>
              <c:numCache>
                <c:formatCode>General</c:formatCode>
                <c:ptCount val="37"/>
                <c:pt idx="0" formatCode="0">
                  <c:v>31.1</c:v>
                </c:pt>
                <c:pt idx="2" formatCode="0">
                  <c:v>29.6</c:v>
                </c:pt>
                <c:pt idx="3" formatCode="0">
                  <c:v>32.5</c:v>
                </c:pt>
                <c:pt idx="5" formatCode="0">
                  <c:v>40.6</c:v>
                </c:pt>
                <c:pt idx="6" formatCode="0">
                  <c:v>37.1</c:v>
                </c:pt>
                <c:pt idx="7" formatCode="0">
                  <c:v>31.3</c:v>
                </c:pt>
                <c:pt idx="8" formatCode="0">
                  <c:v>36.700000000000003</c:v>
                </c:pt>
                <c:pt idx="9" formatCode="0">
                  <c:v>22.3</c:v>
                </c:pt>
                <c:pt idx="10" formatCode="0">
                  <c:v>22.5</c:v>
                </c:pt>
                <c:pt idx="12" formatCode="0">
                  <c:v>33.1</c:v>
                </c:pt>
                <c:pt idx="13" formatCode="0">
                  <c:v>27.6</c:v>
                </c:pt>
                <c:pt idx="15" formatCode="0">
                  <c:v>28.9</c:v>
                </c:pt>
                <c:pt idx="16" formatCode="0">
                  <c:v>32.9</c:v>
                </c:pt>
                <c:pt idx="18" formatCode="0">
                  <c:v>31.5</c:v>
                </c:pt>
                <c:pt idx="19" formatCode="0">
                  <c:v>34.4</c:v>
                </c:pt>
                <c:pt idx="20" formatCode="0">
                  <c:v>26.5</c:v>
                </c:pt>
                <c:pt idx="22" formatCode="0">
                  <c:v>26.3</c:v>
                </c:pt>
                <c:pt idx="23" formatCode="0">
                  <c:v>25.4</c:v>
                </c:pt>
                <c:pt idx="24" formatCode="0">
                  <c:v>28.7</c:v>
                </c:pt>
                <c:pt idx="25" formatCode="0">
                  <c:v>35.299999999999997</c:v>
                </c:pt>
                <c:pt idx="26" formatCode="0">
                  <c:v>47.5</c:v>
                </c:pt>
                <c:pt idx="28" formatCode="0">
                  <c:v>35.700000000000003</c:v>
                </c:pt>
                <c:pt idx="29" formatCode="0">
                  <c:v>36.1</c:v>
                </c:pt>
                <c:pt idx="30" formatCode="0">
                  <c:v>25.5</c:v>
                </c:pt>
                <c:pt idx="31" formatCode="0">
                  <c:v>24.4</c:v>
                </c:pt>
                <c:pt idx="32" formatCode="0">
                  <c:v>21.8</c:v>
                </c:pt>
                <c:pt idx="34" formatCode="0">
                  <c:v>35.700000000000003</c:v>
                </c:pt>
                <c:pt idx="35" formatCode="0">
                  <c:v>28.8</c:v>
                </c:pt>
                <c:pt idx="36" formatCode="0">
                  <c:v>28.8</c:v>
                </c:pt>
              </c:numCache>
            </c:numRef>
          </c:val>
          <c:extLst>
            <c:ext xmlns:c16="http://schemas.microsoft.com/office/drawing/2014/chart" uri="{C3380CC4-5D6E-409C-BE32-E72D297353CC}">
              <c16:uniqueId val="{00000000-0255-4928-9CE0-4AFD472CE1AB}"/>
            </c:ext>
          </c:extLst>
        </c:ser>
        <c:ser>
          <c:idx val="4"/>
          <c:order val="1"/>
          <c:tx>
            <c:strRef>
              <c:f>'Grafiki + dati'!$T$785</c:f>
              <c:strCache>
                <c:ptCount val="1"/>
                <c:pt idx="0">
                  <c:v>Atsevišķos gadījumos ir jāiejaucas</c:v>
                </c:pt>
              </c:strCache>
            </c:strRef>
          </c:tx>
          <c:spPr>
            <a:solidFill>
              <a:srgbClr val="A1EDD5"/>
            </a:solidFill>
          </c:spPr>
          <c:invertIfNegative val="0"/>
          <c:dLbls>
            <c:spPr>
              <a:noFill/>
              <a:ln>
                <a:noFill/>
              </a:ln>
              <a:effectLst/>
            </c:spPr>
            <c:txPr>
              <a:bodyPr wrap="square" lIns="38100" tIns="19050" rIns="38100" bIns="19050" anchor="ctr">
                <a:spAutoFit/>
              </a:bodyPr>
              <a:lstStyle/>
              <a:p>
                <a:pPr>
                  <a:defRPr sz="9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dati'!$R$786:$R$822</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dati'!$T$786:$T$822</c:f>
              <c:numCache>
                <c:formatCode>General</c:formatCode>
                <c:ptCount val="37"/>
                <c:pt idx="0" formatCode="0">
                  <c:v>54.8</c:v>
                </c:pt>
                <c:pt idx="2" formatCode="0">
                  <c:v>53.3</c:v>
                </c:pt>
                <c:pt idx="3" formatCode="0">
                  <c:v>56.2</c:v>
                </c:pt>
                <c:pt idx="5" formatCode="0">
                  <c:v>48.2</c:v>
                </c:pt>
                <c:pt idx="6" formatCode="0">
                  <c:v>50.1</c:v>
                </c:pt>
                <c:pt idx="7" formatCode="0">
                  <c:v>53.9</c:v>
                </c:pt>
                <c:pt idx="8" formatCode="0">
                  <c:v>50</c:v>
                </c:pt>
                <c:pt idx="9" formatCode="0">
                  <c:v>62.1</c:v>
                </c:pt>
                <c:pt idx="10" formatCode="0">
                  <c:v>61.7</c:v>
                </c:pt>
                <c:pt idx="12" formatCode="0">
                  <c:v>55.7</c:v>
                </c:pt>
                <c:pt idx="13" formatCode="0">
                  <c:v>53.1</c:v>
                </c:pt>
                <c:pt idx="15" formatCode="0">
                  <c:v>56.8</c:v>
                </c:pt>
                <c:pt idx="16" formatCode="0">
                  <c:v>53.1</c:v>
                </c:pt>
                <c:pt idx="18" formatCode="0">
                  <c:v>56.1</c:v>
                </c:pt>
                <c:pt idx="19" formatCode="0">
                  <c:v>50.6</c:v>
                </c:pt>
                <c:pt idx="20" formatCode="0">
                  <c:v>58.8</c:v>
                </c:pt>
                <c:pt idx="22" formatCode="0">
                  <c:v>58.7</c:v>
                </c:pt>
                <c:pt idx="23" formatCode="0">
                  <c:v>56.8</c:v>
                </c:pt>
                <c:pt idx="24" formatCode="0">
                  <c:v>58</c:v>
                </c:pt>
                <c:pt idx="25" formatCode="0">
                  <c:v>50.7</c:v>
                </c:pt>
                <c:pt idx="26" formatCode="0">
                  <c:v>45.3</c:v>
                </c:pt>
                <c:pt idx="28" formatCode="0">
                  <c:v>49.2</c:v>
                </c:pt>
                <c:pt idx="29" formatCode="0">
                  <c:v>53.8</c:v>
                </c:pt>
                <c:pt idx="30" formatCode="0">
                  <c:v>59</c:v>
                </c:pt>
                <c:pt idx="31" formatCode="0">
                  <c:v>61.2</c:v>
                </c:pt>
                <c:pt idx="32" formatCode="0">
                  <c:v>59.8</c:v>
                </c:pt>
                <c:pt idx="34" formatCode="0">
                  <c:v>49.2</c:v>
                </c:pt>
                <c:pt idx="35" formatCode="0">
                  <c:v>56.1</c:v>
                </c:pt>
                <c:pt idx="36" formatCode="0">
                  <c:v>59.8</c:v>
                </c:pt>
              </c:numCache>
            </c:numRef>
          </c:val>
          <c:extLst>
            <c:ext xmlns:c16="http://schemas.microsoft.com/office/drawing/2014/chart" uri="{C3380CC4-5D6E-409C-BE32-E72D297353CC}">
              <c16:uniqueId val="{00000001-0255-4928-9CE0-4AFD472CE1AB}"/>
            </c:ext>
          </c:extLst>
        </c:ser>
        <c:ser>
          <c:idx val="2"/>
          <c:order val="2"/>
          <c:tx>
            <c:strRef>
              <c:f>'Grafiki + dati'!$V$785</c:f>
              <c:strCache>
                <c:ptCount val="1"/>
                <c:pt idx="0">
                  <c:v>Grūti pateikt</c:v>
                </c:pt>
              </c:strCache>
            </c:strRef>
          </c:tx>
          <c:spPr>
            <a:solidFill>
              <a:sysClr val="window" lastClr="FFFFFF">
                <a:lumMod val="75000"/>
              </a:sysClr>
            </a:solidFill>
            <a:ln w="25400">
              <a:noFill/>
            </a:ln>
          </c:spPr>
          <c:invertIfNegative val="0"/>
          <c:dLbls>
            <c:dLbl>
              <c:idx val="17"/>
              <c:layout>
                <c:manualLayout>
                  <c:x val="8.948545861297539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255-4928-9CE0-4AFD472CE1AB}"/>
                </c:ext>
              </c:extLst>
            </c:dLbl>
            <c:spPr>
              <a:noFill/>
              <a:ln>
                <a:noFill/>
              </a:ln>
              <a:effectLst/>
            </c:spPr>
            <c:txPr>
              <a:bodyPr wrap="square" lIns="38100" tIns="19050" rIns="38100" bIns="19050" anchor="ctr">
                <a:spAutoFit/>
              </a:bodyPr>
              <a:lstStyle/>
              <a:p>
                <a:pPr>
                  <a:defRPr sz="900">
                    <a:solidFill>
                      <a:schemeClr val="tx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dati'!$R$786:$R$822</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dati'!$V$786:$V$822</c:f>
              <c:numCache>
                <c:formatCode>General</c:formatCode>
                <c:ptCount val="37"/>
                <c:pt idx="0" formatCode="0">
                  <c:v>8.6</c:v>
                </c:pt>
                <c:pt idx="2" formatCode="0">
                  <c:v>9.3000000000000007</c:v>
                </c:pt>
                <c:pt idx="3" formatCode="0">
                  <c:v>8</c:v>
                </c:pt>
                <c:pt idx="5" formatCode="0">
                  <c:v>4.8</c:v>
                </c:pt>
                <c:pt idx="6" formatCode="0">
                  <c:v>7.8</c:v>
                </c:pt>
                <c:pt idx="7" formatCode="0">
                  <c:v>8.8000000000000007</c:v>
                </c:pt>
                <c:pt idx="8" formatCode="0">
                  <c:v>9.4</c:v>
                </c:pt>
                <c:pt idx="9" formatCode="0">
                  <c:v>8.4</c:v>
                </c:pt>
                <c:pt idx="10" formatCode="0">
                  <c:v>10.5</c:v>
                </c:pt>
                <c:pt idx="12" formatCode="0">
                  <c:v>6.3</c:v>
                </c:pt>
                <c:pt idx="13" formatCode="0">
                  <c:v>12.6</c:v>
                </c:pt>
                <c:pt idx="15" formatCode="0">
                  <c:v>8.8000000000000007</c:v>
                </c:pt>
                <c:pt idx="16" formatCode="0">
                  <c:v>8.5</c:v>
                </c:pt>
                <c:pt idx="18" formatCode="0">
                  <c:v>7</c:v>
                </c:pt>
                <c:pt idx="19" formatCode="0">
                  <c:v>9</c:v>
                </c:pt>
                <c:pt idx="20" formatCode="0">
                  <c:v>9.8000000000000007</c:v>
                </c:pt>
                <c:pt idx="22" formatCode="0">
                  <c:v>10.9</c:v>
                </c:pt>
                <c:pt idx="23" formatCode="0">
                  <c:v>10.5</c:v>
                </c:pt>
                <c:pt idx="24" formatCode="0">
                  <c:v>6.2</c:v>
                </c:pt>
                <c:pt idx="25" formatCode="0">
                  <c:v>8.1</c:v>
                </c:pt>
                <c:pt idx="26" formatCode="0">
                  <c:v>3.2</c:v>
                </c:pt>
                <c:pt idx="28" formatCode="0">
                  <c:v>10.3</c:v>
                </c:pt>
                <c:pt idx="29" formatCode="0">
                  <c:v>6.9</c:v>
                </c:pt>
                <c:pt idx="30" formatCode="0">
                  <c:v>5.0999999999999996</c:v>
                </c:pt>
                <c:pt idx="31" formatCode="0">
                  <c:v>8.6</c:v>
                </c:pt>
                <c:pt idx="32" formatCode="0">
                  <c:v>11.3</c:v>
                </c:pt>
                <c:pt idx="34" formatCode="0">
                  <c:v>10.3</c:v>
                </c:pt>
                <c:pt idx="35" formatCode="0">
                  <c:v>8.8000000000000007</c:v>
                </c:pt>
                <c:pt idx="36" formatCode="0">
                  <c:v>6.3</c:v>
                </c:pt>
              </c:numCache>
            </c:numRef>
          </c:val>
          <c:extLst>
            <c:ext xmlns:c16="http://schemas.microsoft.com/office/drawing/2014/chart" uri="{C3380CC4-5D6E-409C-BE32-E72D297353CC}">
              <c16:uniqueId val="{00000003-0255-4928-9CE0-4AFD472CE1AB}"/>
            </c:ext>
          </c:extLst>
        </c:ser>
        <c:ser>
          <c:idx val="3"/>
          <c:order val="3"/>
          <c:tx>
            <c:strRef>
              <c:f>'Grafiki + dati'!$U$785</c:f>
              <c:strCache>
                <c:ptCount val="1"/>
                <c:pt idx="0">
                  <c:v>Nav tādu gadījumu, kad obligāti būtu jāiejaucas</c:v>
                </c:pt>
              </c:strCache>
            </c:strRef>
          </c:tx>
          <c:spPr>
            <a:solidFill>
              <a:srgbClr val="E3A01B"/>
            </a:solidFill>
          </c:spPr>
          <c:invertIfNegative val="0"/>
          <c:dLbls>
            <c:dLbl>
              <c:idx val="17"/>
              <c:layout>
                <c:manualLayout>
                  <c:x val="1.0439970171513796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255-4928-9CE0-4AFD472CE1AB}"/>
                </c:ext>
              </c:extLst>
            </c:dLbl>
            <c:spPr>
              <a:noFill/>
              <a:ln>
                <a:noFill/>
              </a:ln>
              <a:effectLst/>
            </c:spPr>
            <c:txPr>
              <a:bodyPr wrap="square" lIns="38100" tIns="19050" rIns="38100" bIns="19050" anchor="ctr">
                <a:spAutoFit/>
              </a:bodyPr>
              <a:lstStyle/>
              <a:p>
                <a:pPr>
                  <a:defRPr sz="900">
                    <a:solidFill>
                      <a:schemeClr val="tx1"/>
                    </a:solidFill>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dati'!$R$786:$R$822</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dati'!$U$786:$U$822</c:f>
              <c:numCache>
                <c:formatCode>General</c:formatCode>
                <c:ptCount val="37"/>
                <c:pt idx="0" formatCode="0">
                  <c:v>5.5</c:v>
                </c:pt>
                <c:pt idx="2" formatCode="0">
                  <c:v>7.8</c:v>
                </c:pt>
                <c:pt idx="3" formatCode="0">
                  <c:v>3.3</c:v>
                </c:pt>
                <c:pt idx="5" formatCode="0">
                  <c:v>6.3</c:v>
                </c:pt>
                <c:pt idx="6" formatCode="0">
                  <c:v>5</c:v>
                </c:pt>
                <c:pt idx="7" formatCode="0">
                  <c:v>5.9</c:v>
                </c:pt>
                <c:pt idx="8" formatCode="0">
                  <c:v>3.9</c:v>
                </c:pt>
                <c:pt idx="9" formatCode="0">
                  <c:v>7.1</c:v>
                </c:pt>
                <c:pt idx="10" formatCode="0">
                  <c:v>5.3</c:v>
                </c:pt>
                <c:pt idx="12" formatCode="0">
                  <c:v>4.9000000000000004</c:v>
                </c:pt>
                <c:pt idx="13" formatCode="0">
                  <c:v>6.7</c:v>
                </c:pt>
                <c:pt idx="15" formatCode="0">
                  <c:v>5.5</c:v>
                </c:pt>
                <c:pt idx="16" formatCode="0">
                  <c:v>5.5</c:v>
                </c:pt>
                <c:pt idx="18" formatCode="0">
                  <c:v>5.5</c:v>
                </c:pt>
                <c:pt idx="19" formatCode="0">
                  <c:v>6.1</c:v>
                </c:pt>
                <c:pt idx="20" formatCode="0">
                  <c:v>4.9000000000000004</c:v>
                </c:pt>
                <c:pt idx="22" formatCode="0">
                  <c:v>4</c:v>
                </c:pt>
                <c:pt idx="23" formatCode="0">
                  <c:v>7.3</c:v>
                </c:pt>
                <c:pt idx="24" formatCode="0">
                  <c:v>7.1</c:v>
                </c:pt>
                <c:pt idx="25" formatCode="0">
                  <c:v>5.9</c:v>
                </c:pt>
                <c:pt idx="26" formatCode="0">
                  <c:v>4</c:v>
                </c:pt>
                <c:pt idx="28" formatCode="0">
                  <c:v>4.8</c:v>
                </c:pt>
                <c:pt idx="29" formatCode="0">
                  <c:v>3.2</c:v>
                </c:pt>
                <c:pt idx="30" formatCode="0">
                  <c:v>10.3</c:v>
                </c:pt>
                <c:pt idx="31" formatCode="0">
                  <c:v>5.7</c:v>
                </c:pt>
                <c:pt idx="32" formatCode="0">
                  <c:v>7.1</c:v>
                </c:pt>
                <c:pt idx="34" formatCode="0">
                  <c:v>4.8</c:v>
                </c:pt>
                <c:pt idx="35" formatCode="0">
                  <c:v>6.3</c:v>
                </c:pt>
                <c:pt idx="36" formatCode="0">
                  <c:v>5.0999999999999996</c:v>
                </c:pt>
              </c:numCache>
            </c:numRef>
          </c:val>
          <c:extLst>
            <c:ext xmlns:c16="http://schemas.microsoft.com/office/drawing/2014/chart" uri="{C3380CC4-5D6E-409C-BE32-E72D297353CC}">
              <c16:uniqueId val="{00000005-0255-4928-9CE0-4AFD472CE1AB}"/>
            </c:ext>
          </c:extLst>
        </c:ser>
        <c:dLbls>
          <c:showLegendKey val="0"/>
          <c:showVal val="1"/>
          <c:showCatName val="0"/>
          <c:showSerName val="0"/>
          <c:showPercent val="0"/>
          <c:showBubbleSize val="0"/>
        </c:dLbls>
        <c:gapWidth val="45"/>
        <c:overlap val="100"/>
        <c:axId val="539573784"/>
        <c:axId val="1"/>
      </c:barChart>
      <c:catAx>
        <c:axId val="539573784"/>
        <c:scaling>
          <c:orientation val="maxMin"/>
        </c:scaling>
        <c:delete val="0"/>
        <c:axPos val="l"/>
        <c:numFmt formatCode="General" sourceLinked="1"/>
        <c:majorTickMark val="none"/>
        <c:minorTickMark val="none"/>
        <c:tickLblPos val="low"/>
        <c:spPr>
          <a:ln w="3175">
            <a:solidFill>
              <a:srgbClr val="969696"/>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1"/>
        <c:crossesAt val="0"/>
        <c:auto val="1"/>
        <c:lblAlgn val="ctr"/>
        <c:lblOffset val="100"/>
        <c:tickLblSkip val="1"/>
        <c:tickMarkSkip val="1"/>
        <c:noMultiLvlLbl val="0"/>
      </c:catAx>
      <c:valAx>
        <c:axId val="1"/>
        <c:scaling>
          <c:orientation val="minMax"/>
          <c:max val="100"/>
          <c:min val="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88769053712280566"/>
              <c:y val="0.94002506538134556"/>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7F7F7F"/>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39573784"/>
        <c:crosses val="max"/>
        <c:crossBetween val="between"/>
        <c:majorUnit val="20"/>
      </c:valAx>
      <c:spPr>
        <a:noFill/>
        <a:ln w="25400">
          <a:noFill/>
        </a:ln>
      </c:spPr>
    </c:plotArea>
    <c:legend>
      <c:legendPos val="t"/>
      <c:layout>
        <c:manualLayout>
          <c:xMode val="edge"/>
          <c:yMode val="edge"/>
          <c:x val="9.6613947402454145E-2"/>
          <c:y val="7.1966684562510111E-2"/>
          <c:w val="0.88581988034255432"/>
          <c:h val="3.9267392555020285E-2"/>
        </c:manualLayout>
      </c:layout>
      <c:overlay val="0"/>
      <c:spPr>
        <a:solidFill>
          <a:srgbClr val="FFFFFF"/>
        </a:solidFill>
        <a:ln w="3175">
          <a:noFill/>
          <a:prstDash val="solid"/>
        </a:ln>
      </c:spPr>
      <c:txPr>
        <a:bodyPr/>
        <a:lstStyle/>
        <a:p>
          <a:pPr>
            <a:defRPr sz="900" b="0" i="0" u="none" strike="noStrike" baseline="0">
              <a:solidFill>
                <a:srgbClr val="000000"/>
              </a:solidFill>
              <a:latin typeface="Arial"/>
              <a:ea typeface="Arial"/>
              <a:cs typeface="Arial"/>
            </a:defRPr>
          </a:pPr>
          <a:endParaRPr lang="lv-LV"/>
        </a:p>
      </c:txPr>
    </c:legend>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3717472815898011"/>
          <c:y val="0.17677622899471385"/>
          <c:w val="0.75515841769778769"/>
          <c:h val="0.77162610390113473"/>
        </c:manualLayout>
      </c:layout>
      <c:barChart>
        <c:barDir val="bar"/>
        <c:grouping val="stacked"/>
        <c:varyColors val="0"/>
        <c:ser>
          <c:idx val="3"/>
          <c:order val="0"/>
          <c:tx>
            <c:strRef>
              <c:f>'Grafiki + dati'!$S$32</c:f>
              <c:strCache>
                <c:ptCount val="1"/>
                <c:pt idx="0">
                  <c:v>x</c:v>
                </c:pt>
              </c:strCache>
            </c:strRef>
          </c:tx>
          <c:spPr>
            <a:noFill/>
            <a:ln>
              <a:noFill/>
            </a:ln>
            <a:effectLst/>
          </c:spPr>
          <c:invertIfNegative val="0"/>
          <c:cat>
            <c:strRef>
              <c:f>'Grafiki + dati'!$R$33:$R$69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dati'!$S$33:$S$69</c:f>
              <c:numCache>
                <c:formatCode>General</c:formatCode>
                <c:ptCount val="37"/>
                <c:pt idx="0" formatCode="0">
                  <c:v>5</c:v>
                </c:pt>
                <c:pt idx="2" formatCode="0">
                  <c:v>5</c:v>
                </c:pt>
                <c:pt idx="3" formatCode="0">
                  <c:v>5</c:v>
                </c:pt>
                <c:pt idx="5" formatCode="0">
                  <c:v>5</c:v>
                </c:pt>
                <c:pt idx="6" formatCode="0">
                  <c:v>5</c:v>
                </c:pt>
                <c:pt idx="7" formatCode="0">
                  <c:v>5</c:v>
                </c:pt>
                <c:pt idx="8" formatCode="0">
                  <c:v>5</c:v>
                </c:pt>
                <c:pt idx="9" formatCode="0">
                  <c:v>5</c:v>
                </c:pt>
                <c:pt idx="10" formatCode="0">
                  <c:v>5</c:v>
                </c:pt>
                <c:pt idx="12" formatCode="0">
                  <c:v>5</c:v>
                </c:pt>
                <c:pt idx="13" formatCode="0">
                  <c:v>5</c:v>
                </c:pt>
                <c:pt idx="15" formatCode="0">
                  <c:v>5</c:v>
                </c:pt>
                <c:pt idx="16" formatCode="0">
                  <c:v>5</c:v>
                </c:pt>
                <c:pt idx="18" formatCode="0">
                  <c:v>5</c:v>
                </c:pt>
                <c:pt idx="19" formatCode="0">
                  <c:v>5</c:v>
                </c:pt>
                <c:pt idx="20" formatCode="0">
                  <c:v>5</c:v>
                </c:pt>
                <c:pt idx="22" formatCode="0">
                  <c:v>5</c:v>
                </c:pt>
                <c:pt idx="23" formatCode="0">
                  <c:v>5</c:v>
                </c:pt>
                <c:pt idx="24" formatCode="0">
                  <c:v>5</c:v>
                </c:pt>
                <c:pt idx="25" formatCode="0">
                  <c:v>5</c:v>
                </c:pt>
                <c:pt idx="26" formatCode="0">
                  <c:v>5</c:v>
                </c:pt>
                <c:pt idx="28" formatCode="0">
                  <c:v>5</c:v>
                </c:pt>
                <c:pt idx="29" formatCode="0">
                  <c:v>5</c:v>
                </c:pt>
                <c:pt idx="30" formatCode="0">
                  <c:v>5</c:v>
                </c:pt>
                <c:pt idx="31" formatCode="0">
                  <c:v>5</c:v>
                </c:pt>
                <c:pt idx="32" formatCode="0">
                  <c:v>5</c:v>
                </c:pt>
                <c:pt idx="34" formatCode="0">
                  <c:v>5</c:v>
                </c:pt>
                <c:pt idx="35" formatCode="0">
                  <c:v>5</c:v>
                </c:pt>
                <c:pt idx="36" formatCode="0">
                  <c:v>5</c:v>
                </c:pt>
              </c:numCache>
            </c:numRef>
          </c:val>
          <c:extLst>
            <c:ext xmlns:c16="http://schemas.microsoft.com/office/drawing/2014/chart" uri="{C3380CC4-5D6E-409C-BE32-E72D297353CC}">
              <c16:uniqueId val="{00000000-7BAD-4CDB-91AA-068FE718F8AA}"/>
            </c:ext>
          </c:extLst>
        </c:ser>
        <c:ser>
          <c:idx val="0"/>
          <c:order val="1"/>
          <c:tx>
            <c:strRef>
              <c:f>'Grafiki + dati'!$T$32</c:f>
              <c:strCache>
                <c:ptCount val="1"/>
                <c:pt idx="0">
                  <c:v>Latvijas interneta ziņu portāli (piem., Delfi, Tvnet, Apollo, lsm.lv u.tml.)</c:v>
                </c:pt>
              </c:strCache>
            </c:strRef>
          </c:tx>
          <c:spPr>
            <a:solidFill>
              <a:srgbClr val="4472C4">
                <a:lumMod val="5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dati'!$R$33:$R$69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dati'!$T$33:$T$69</c:f>
              <c:numCache>
                <c:formatCode>General</c:formatCode>
                <c:ptCount val="37"/>
                <c:pt idx="0" formatCode="0">
                  <c:v>76.900000000000006</c:v>
                </c:pt>
                <c:pt idx="2" formatCode="0">
                  <c:v>75.8</c:v>
                </c:pt>
                <c:pt idx="3" formatCode="0">
                  <c:v>77.900000000000006</c:v>
                </c:pt>
                <c:pt idx="5" formatCode="0">
                  <c:v>85.8</c:v>
                </c:pt>
                <c:pt idx="6" formatCode="0">
                  <c:v>82.1</c:v>
                </c:pt>
                <c:pt idx="7" formatCode="0">
                  <c:v>74.5</c:v>
                </c:pt>
                <c:pt idx="8" formatCode="0">
                  <c:v>77.2</c:v>
                </c:pt>
                <c:pt idx="9" formatCode="0">
                  <c:v>76.2</c:v>
                </c:pt>
                <c:pt idx="10" formatCode="0">
                  <c:v>70.2</c:v>
                </c:pt>
                <c:pt idx="12" formatCode="0">
                  <c:v>78.3</c:v>
                </c:pt>
                <c:pt idx="13" formatCode="0">
                  <c:v>73.900000000000006</c:v>
                </c:pt>
                <c:pt idx="15" formatCode="0">
                  <c:v>72.099999999999994</c:v>
                </c:pt>
                <c:pt idx="16" formatCode="0">
                  <c:v>80.8</c:v>
                </c:pt>
                <c:pt idx="18" formatCode="0">
                  <c:v>80.8</c:v>
                </c:pt>
                <c:pt idx="19" formatCode="0">
                  <c:v>77.2</c:v>
                </c:pt>
                <c:pt idx="20" formatCode="0">
                  <c:v>72.099999999999994</c:v>
                </c:pt>
                <c:pt idx="22" formatCode="0">
                  <c:v>64.900000000000006</c:v>
                </c:pt>
                <c:pt idx="23" formatCode="0">
                  <c:v>71</c:v>
                </c:pt>
                <c:pt idx="24" formatCode="0">
                  <c:v>82.8</c:v>
                </c:pt>
                <c:pt idx="25" formatCode="0">
                  <c:v>79.5</c:v>
                </c:pt>
                <c:pt idx="26" formatCode="0">
                  <c:v>84.2</c:v>
                </c:pt>
                <c:pt idx="28" formatCode="0">
                  <c:v>79.599999999999994</c:v>
                </c:pt>
                <c:pt idx="29" formatCode="0">
                  <c:v>77.3</c:v>
                </c:pt>
                <c:pt idx="30" formatCode="0">
                  <c:v>73.599999999999994</c:v>
                </c:pt>
                <c:pt idx="31" formatCode="0">
                  <c:v>74.099999999999994</c:v>
                </c:pt>
                <c:pt idx="32" formatCode="0">
                  <c:v>75.3</c:v>
                </c:pt>
                <c:pt idx="34" formatCode="0">
                  <c:v>79.599999999999994</c:v>
                </c:pt>
                <c:pt idx="35" formatCode="0">
                  <c:v>77.2</c:v>
                </c:pt>
                <c:pt idx="36" formatCode="0">
                  <c:v>72.900000000000006</c:v>
                </c:pt>
              </c:numCache>
            </c:numRef>
          </c:val>
          <c:extLst>
            <c:ext xmlns:c16="http://schemas.microsoft.com/office/drawing/2014/chart" uri="{C3380CC4-5D6E-409C-BE32-E72D297353CC}">
              <c16:uniqueId val="{00000001-7BAD-4CDB-91AA-068FE718F8AA}"/>
            </c:ext>
          </c:extLst>
        </c:ser>
        <c:ser>
          <c:idx val="2"/>
          <c:order val="2"/>
          <c:tx>
            <c:strRef>
              <c:f>'Grafiki + dati'!$U$32</c:f>
              <c:strCache>
                <c:ptCount val="1"/>
                <c:pt idx="0">
                  <c:v>x</c:v>
                </c:pt>
              </c:strCache>
            </c:strRef>
          </c:tx>
          <c:spPr>
            <a:noFill/>
            <a:ln>
              <a:noFill/>
            </a:ln>
            <a:effectLst/>
          </c:spPr>
          <c:invertIfNegative val="0"/>
          <c:cat>
            <c:strRef>
              <c:f>'Grafiki + dati'!$R$33:$R$69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dati'!$U$33:$U$69</c:f>
              <c:numCache>
                <c:formatCode>General</c:formatCode>
                <c:ptCount val="37"/>
                <c:pt idx="0" formatCode="0">
                  <c:v>13.899999999999991</c:v>
                </c:pt>
                <c:pt idx="2" formatCode="0">
                  <c:v>15</c:v>
                </c:pt>
                <c:pt idx="3" formatCode="0">
                  <c:v>12.899999999999991</c:v>
                </c:pt>
                <c:pt idx="5" formatCode="0">
                  <c:v>5</c:v>
                </c:pt>
                <c:pt idx="6" formatCode="0">
                  <c:v>8.7000000000000028</c:v>
                </c:pt>
                <c:pt idx="7" formatCode="0">
                  <c:v>16.299999999999997</c:v>
                </c:pt>
                <c:pt idx="8" formatCode="0">
                  <c:v>13.599999999999994</c:v>
                </c:pt>
                <c:pt idx="9" formatCode="0">
                  <c:v>14.599999999999994</c:v>
                </c:pt>
                <c:pt idx="10" formatCode="0">
                  <c:v>20.599999999999994</c:v>
                </c:pt>
                <c:pt idx="12" formatCode="0">
                  <c:v>12.5</c:v>
                </c:pt>
                <c:pt idx="13" formatCode="0">
                  <c:v>16.899999999999991</c:v>
                </c:pt>
                <c:pt idx="15" formatCode="0">
                  <c:v>18.700000000000003</c:v>
                </c:pt>
                <c:pt idx="16" formatCode="0">
                  <c:v>10</c:v>
                </c:pt>
                <c:pt idx="18" formatCode="0">
                  <c:v>10</c:v>
                </c:pt>
                <c:pt idx="19" formatCode="0">
                  <c:v>13.599999999999994</c:v>
                </c:pt>
                <c:pt idx="20" formatCode="0">
                  <c:v>18.700000000000003</c:v>
                </c:pt>
                <c:pt idx="22" formatCode="0">
                  <c:v>25.899999999999991</c:v>
                </c:pt>
                <c:pt idx="23" formatCode="0">
                  <c:v>19.799999999999997</c:v>
                </c:pt>
                <c:pt idx="24" formatCode="0">
                  <c:v>8</c:v>
                </c:pt>
                <c:pt idx="25" formatCode="0">
                  <c:v>11.299999999999997</c:v>
                </c:pt>
                <c:pt idx="26" formatCode="0">
                  <c:v>6.5999999999999943</c:v>
                </c:pt>
                <c:pt idx="28" formatCode="0">
                  <c:v>11.200000000000003</c:v>
                </c:pt>
                <c:pt idx="29" formatCode="0">
                  <c:v>13.5</c:v>
                </c:pt>
                <c:pt idx="30" formatCode="0">
                  <c:v>17.200000000000003</c:v>
                </c:pt>
                <c:pt idx="31" formatCode="0">
                  <c:v>16.700000000000003</c:v>
                </c:pt>
                <c:pt idx="32" formatCode="0">
                  <c:v>15.5</c:v>
                </c:pt>
                <c:pt idx="34" formatCode="0">
                  <c:v>11.200000000000003</c:v>
                </c:pt>
                <c:pt idx="35" formatCode="0">
                  <c:v>13.599999999999994</c:v>
                </c:pt>
                <c:pt idx="36" formatCode="0">
                  <c:v>17.899999999999991</c:v>
                </c:pt>
              </c:numCache>
            </c:numRef>
          </c:val>
          <c:extLst>
            <c:ext xmlns:c16="http://schemas.microsoft.com/office/drawing/2014/chart" uri="{C3380CC4-5D6E-409C-BE32-E72D297353CC}">
              <c16:uniqueId val="{00000002-7BAD-4CDB-91AA-068FE718F8AA}"/>
            </c:ext>
          </c:extLst>
        </c:ser>
        <c:ser>
          <c:idx val="1"/>
          <c:order val="3"/>
          <c:tx>
            <c:strRef>
              <c:f>'Grafiki + dati'!$V$32</c:f>
              <c:strCache>
                <c:ptCount val="1"/>
                <c:pt idx="0">
                  <c:v>Sociālie tīkli (piem., Facebook, Twitter, vkontakte, youtube.com, u.c.)</c:v>
                </c:pt>
              </c:strCache>
            </c:strRef>
          </c:tx>
          <c:spPr>
            <a:solidFill>
              <a:srgbClr val="ED7D31">
                <a:lumMod val="75000"/>
              </a:srgb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dati'!$R$33:$R$69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dati'!$V$33:$V$69</c:f>
              <c:numCache>
                <c:formatCode>General</c:formatCode>
                <c:ptCount val="37"/>
                <c:pt idx="0" formatCode="0">
                  <c:v>63.2</c:v>
                </c:pt>
                <c:pt idx="2" formatCode="0">
                  <c:v>60.3</c:v>
                </c:pt>
                <c:pt idx="3" formatCode="0">
                  <c:v>65.900000000000006</c:v>
                </c:pt>
                <c:pt idx="5" formatCode="0">
                  <c:v>81.2</c:v>
                </c:pt>
                <c:pt idx="6" formatCode="0">
                  <c:v>75.3</c:v>
                </c:pt>
                <c:pt idx="7" formatCode="0">
                  <c:v>65.2</c:v>
                </c:pt>
                <c:pt idx="8" formatCode="0">
                  <c:v>60.2</c:v>
                </c:pt>
                <c:pt idx="9" formatCode="0">
                  <c:v>51.4</c:v>
                </c:pt>
                <c:pt idx="10" formatCode="0">
                  <c:v>54.9</c:v>
                </c:pt>
                <c:pt idx="12" formatCode="0">
                  <c:v>63.8</c:v>
                </c:pt>
                <c:pt idx="13" formatCode="0">
                  <c:v>62.9</c:v>
                </c:pt>
                <c:pt idx="15" formatCode="0">
                  <c:v>64.400000000000006</c:v>
                </c:pt>
                <c:pt idx="16" formatCode="0">
                  <c:v>62.2</c:v>
                </c:pt>
                <c:pt idx="18" formatCode="0">
                  <c:v>61.9</c:v>
                </c:pt>
                <c:pt idx="19" formatCode="0">
                  <c:v>63.6</c:v>
                </c:pt>
                <c:pt idx="20" formatCode="0">
                  <c:v>63.3</c:v>
                </c:pt>
                <c:pt idx="22" formatCode="0">
                  <c:v>55.4</c:v>
                </c:pt>
                <c:pt idx="23" formatCode="0">
                  <c:v>64.7</c:v>
                </c:pt>
                <c:pt idx="24" formatCode="0">
                  <c:v>69</c:v>
                </c:pt>
                <c:pt idx="25" formatCode="0">
                  <c:v>64.3</c:v>
                </c:pt>
                <c:pt idx="26" formatCode="0">
                  <c:v>66.5</c:v>
                </c:pt>
                <c:pt idx="28" formatCode="0">
                  <c:v>69.400000000000006</c:v>
                </c:pt>
                <c:pt idx="29" formatCode="0">
                  <c:v>63.4</c:v>
                </c:pt>
                <c:pt idx="30" formatCode="0">
                  <c:v>64.099999999999994</c:v>
                </c:pt>
                <c:pt idx="31" formatCode="0">
                  <c:v>52.6</c:v>
                </c:pt>
                <c:pt idx="32" formatCode="0">
                  <c:v>57.7</c:v>
                </c:pt>
                <c:pt idx="34" formatCode="0">
                  <c:v>69.400000000000006</c:v>
                </c:pt>
                <c:pt idx="35" formatCode="0">
                  <c:v>61.5</c:v>
                </c:pt>
                <c:pt idx="36" formatCode="0">
                  <c:v>57.9</c:v>
                </c:pt>
              </c:numCache>
            </c:numRef>
          </c:val>
          <c:extLst>
            <c:ext xmlns:c16="http://schemas.microsoft.com/office/drawing/2014/chart" uri="{C3380CC4-5D6E-409C-BE32-E72D297353CC}">
              <c16:uniqueId val="{00000003-7BAD-4CDB-91AA-068FE718F8AA}"/>
            </c:ext>
          </c:extLst>
        </c:ser>
        <c:ser>
          <c:idx val="4"/>
          <c:order val="4"/>
          <c:tx>
            <c:strRef>
              <c:f>'Grafiki + dati'!$W$32</c:f>
              <c:strCache>
                <c:ptCount val="1"/>
                <c:pt idx="0">
                  <c:v>x</c:v>
                </c:pt>
              </c:strCache>
            </c:strRef>
          </c:tx>
          <c:spPr>
            <a:noFill/>
            <a:ln>
              <a:noFill/>
            </a:ln>
            <a:effectLst/>
          </c:spPr>
          <c:invertIfNegative val="0"/>
          <c:cat>
            <c:strRef>
              <c:f>'Grafiki + dati'!$R$33:$R$69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dati'!$W$33:$W$69</c:f>
              <c:numCache>
                <c:formatCode>General</c:formatCode>
                <c:ptCount val="37"/>
                <c:pt idx="0" formatCode="0">
                  <c:v>23</c:v>
                </c:pt>
                <c:pt idx="2" formatCode="0">
                  <c:v>25.900000000000006</c:v>
                </c:pt>
                <c:pt idx="3" formatCode="0">
                  <c:v>20.299999999999997</c:v>
                </c:pt>
                <c:pt idx="5" formatCode="0">
                  <c:v>5</c:v>
                </c:pt>
                <c:pt idx="6" formatCode="0">
                  <c:v>10.900000000000006</c:v>
                </c:pt>
                <c:pt idx="7" formatCode="0">
                  <c:v>21</c:v>
                </c:pt>
                <c:pt idx="8" formatCode="0">
                  <c:v>26</c:v>
                </c:pt>
                <c:pt idx="9" formatCode="0">
                  <c:v>34.800000000000004</c:v>
                </c:pt>
                <c:pt idx="10" formatCode="0">
                  <c:v>31.300000000000004</c:v>
                </c:pt>
                <c:pt idx="12" formatCode="0">
                  <c:v>22.400000000000006</c:v>
                </c:pt>
                <c:pt idx="13" formatCode="0">
                  <c:v>23.300000000000004</c:v>
                </c:pt>
                <c:pt idx="15" formatCode="0">
                  <c:v>21.799999999999997</c:v>
                </c:pt>
                <c:pt idx="16" formatCode="0">
                  <c:v>24</c:v>
                </c:pt>
                <c:pt idx="18" formatCode="0">
                  <c:v>24.300000000000004</c:v>
                </c:pt>
                <c:pt idx="19" formatCode="0">
                  <c:v>22.6</c:v>
                </c:pt>
                <c:pt idx="20" formatCode="0">
                  <c:v>22.900000000000006</c:v>
                </c:pt>
                <c:pt idx="22" formatCode="0">
                  <c:v>30.800000000000004</c:v>
                </c:pt>
                <c:pt idx="23" formatCode="0">
                  <c:v>21.5</c:v>
                </c:pt>
                <c:pt idx="24" formatCode="0">
                  <c:v>17.200000000000003</c:v>
                </c:pt>
                <c:pt idx="25" formatCode="0">
                  <c:v>21.900000000000006</c:v>
                </c:pt>
                <c:pt idx="26" formatCode="0">
                  <c:v>19.700000000000003</c:v>
                </c:pt>
                <c:pt idx="28" formatCode="0">
                  <c:v>16.799999999999997</c:v>
                </c:pt>
                <c:pt idx="29" formatCode="0">
                  <c:v>22.800000000000004</c:v>
                </c:pt>
                <c:pt idx="30" formatCode="0">
                  <c:v>22.100000000000009</c:v>
                </c:pt>
                <c:pt idx="31" formatCode="0">
                  <c:v>33.6</c:v>
                </c:pt>
                <c:pt idx="32" formatCode="0">
                  <c:v>28.5</c:v>
                </c:pt>
                <c:pt idx="34" formatCode="0">
                  <c:v>16.799999999999997</c:v>
                </c:pt>
                <c:pt idx="35" formatCode="0">
                  <c:v>24.700000000000003</c:v>
                </c:pt>
                <c:pt idx="36" formatCode="0">
                  <c:v>28.300000000000004</c:v>
                </c:pt>
              </c:numCache>
            </c:numRef>
          </c:val>
          <c:extLst>
            <c:ext xmlns:c16="http://schemas.microsoft.com/office/drawing/2014/chart" uri="{C3380CC4-5D6E-409C-BE32-E72D297353CC}">
              <c16:uniqueId val="{00000004-7BAD-4CDB-91AA-068FE718F8AA}"/>
            </c:ext>
          </c:extLst>
        </c:ser>
        <c:ser>
          <c:idx val="5"/>
          <c:order val="5"/>
          <c:tx>
            <c:strRef>
              <c:f>'Grafiki + dati'!$X$32</c:f>
              <c:strCache>
                <c:ptCount val="1"/>
                <c:pt idx="0">
                  <c:v>Nacionāla līmeņa televīzija (Latvijas kanāli)</c:v>
                </c:pt>
              </c:strCache>
            </c:strRef>
          </c:tx>
          <c:spPr>
            <a:solidFill>
              <a:srgbClr val="557FCB"/>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dati'!$R$33:$R$69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dati'!$X$33:$X$69</c:f>
              <c:numCache>
                <c:formatCode>General</c:formatCode>
                <c:ptCount val="37"/>
                <c:pt idx="0" formatCode="0">
                  <c:v>45</c:v>
                </c:pt>
                <c:pt idx="2" formatCode="0">
                  <c:v>41.3</c:v>
                </c:pt>
                <c:pt idx="3" formatCode="0">
                  <c:v>48.5</c:v>
                </c:pt>
                <c:pt idx="5" formatCode="0">
                  <c:v>47.7</c:v>
                </c:pt>
                <c:pt idx="6" formatCode="0">
                  <c:v>46.9</c:v>
                </c:pt>
                <c:pt idx="7" formatCode="0">
                  <c:v>35.5</c:v>
                </c:pt>
                <c:pt idx="8" formatCode="0">
                  <c:v>38</c:v>
                </c:pt>
                <c:pt idx="9" formatCode="0">
                  <c:v>47.4</c:v>
                </c:pt>
                <c:pt idx="10" formatCode="0">
                  <c:v>57.9</c:v>
                </c:pt>
                <c:pt idx="12" formatCode="0">
                  <c:v>61.5</c:v>
                </c:pt>
                <c:pt idx="13" formatCode="0">
                  <c:v>16.399999999999999</c:v>
                </c:pt>
                <c:pt idx="15" formatCode="0">
                  <c:v>38</c:v>
                </c:pt>
                <c:pt idx="16" formatCode="0">
                  <c:v>50.7</c:v>
                </c:pt>
                <c:pt idx="18" formatCode="0">
                  <c:v>55.8</c:v>
                </c:pt>
                <c:pt idx="19" formatCode="0">
                  <c:v>35</c:v>
                </c:pt>
                <c:pt idx="20" formatCode="0">
                  <c:v>48.4</c:v>
                </c:pt>
                <c:pt idx="22" formatCode="0">
                  <c:v>35</c:v>
                </c:pt>
                <c:pt idx="23" formatCode="0">
                  <c:v>40.799999999999997</c:v>
                </c:pt>
                <c:pt idx="24" formatCode="0">
                  <c:v>49.1</c:v>
                </c:pt>
                <c:pt idx="25" formatCode="0">
                  <c:v>54.2</c:v>
                </c:pt>
                <c:pt idx="26" formatCode="0">
                  <c:v>47.6</c:v>
                </c:pt>
                <c:pt idx="28" formatCode="0">
                  <c:v>37.200000000000003</c:v>
                </c:pt>
                <c:pt idx="29" formatCode="0">
                  <c:v>48.8</c:v>
                </c:pt>
                <c:pt idx="30" formatCode="0">
                  <c:v>55.8</c:v>
                </c:pt>
                <c:pt idx="31" formatCode="0">
                  <c:v>52.4</c:v>
                </c:pt>
                <c:pt idx="32" formatCode="0">
                  <c:v>39.200000000000003</c:v>
                </c:pt>
                <c:pt idx="34" formatCode="0">
                  <c:v>37.200000000000003</c:v>
                </c:pt>
                <c:pt idx="35" formatCode="0">
                  <c:v>46.9</c:v>
                </c:pt>
                <c:pt idx="36" formatCode="0">
                  <c:v>52.1</c:v>
                </c:pt>
              </c:numCache>
            </c:numRef>
          </c:val>
          <c:extLst>
            <c:ext xmlns:c16="http://schemas.microsoft.com/office/drawing/2014/chart" uri="{C3380CC4-5D6E-409C-BE32-E72D297353CC}">
              <c16:uniqueId val="{00000005-7BAD-4CDB-91AA-068FE718F8AA}"/>
            </c:ext>
          </c:extLst>
        </c:ser>
        <c:ser>
          <c:idx val="6"/>
          <c:order val="6"/>
          <c:tx>
            <c:strRef>
              <c:f>'Grafiki + dati'!$Y$32</c:f>
              <c:strCache>
                <c:ptCount val="1"/>
                <c:pt idx="0">
                  <c:v>x</c:v>
                </c:pt>
              </c:strCache>
            </c:strRef>
          </c:tx>
          <c:spPr>
            <a:noFill/>
            <a:ln>
              <a:noFill/>
            </a:ln>
            <a:effectLst/>
          </c:spPr>
          <c:invertIfNegative val="0"/>
          <c:cat>
            <c:strRef>
              <c:f>'Grafiki + dati'!$R$33:$R$69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dati'!$Y$33:$Y$69</c:f>
              <c:numCache>
                <c:formatCode>General</c:formatCode>
                <c:ptCount val="37"/>
                <c:pt idx="0" formatCode="0">
                  <c:v>21.5</c:v>
                </c:pt>
                <c:pt idx="2" formatCode="0">
                  <c:v>25.200000000000003</c:v>
                </c:pt>
                <c:pt idx="3" formatCode="0">
                  <c:v>18</c:v>
                </c:pt>
                <c:pt idx="5" formatCode="0">
                  <c:v>18.799999999999997</c:v>
                </c:pt>
                <c:pt idx="6" formatCode="0">
                  <c:v>19.600000000000001</c:v>
                </c:pt>
                <c:pt idx="7" formatCode="0">
                  <c:v>31</c:v>
                </c:pt>
                <c:pt idx="8" formatCode="0">
                  <c:v>28.5</c:v>
                </c:pt>
                <c:pt idx="9" formatCode="0">
                  <c:v>19.100000000000001</c:v>
                </c:pt>
                <c:pt idx="10" formatCode="0">
                  <c:v>8.6000000000000014</c:v>
                </c:pt>
                <c:pt idx="12" formatCode="0">
                  <c:v>5</c:v>
                </c:pt>
                <c:pt idx="13" formatCode="0">
                  <c:v>50.1</c:v>
                </c:pt>
                <c:pt idx="15" formatCode="0">
                  <c:v>28.5</c:v>
                </c:pt>
                <c:pt idx="16" formatCode="0">
                  <c:v>15.799999999999997</c:v>
                </c:pt>
                <c:pt idx="18" formatCode="0">
                  <c:v>10.700000000000003</c:v>
                </c:pt>
                <c:pt idx="19" formatCode="0">
                  <c:v>31.5</c:v>
                </c:pt>
                <c:pt idx="20" formatCode="0">
                  <c:v>18.100000000000001</c:v>
                </c:pt>
                <c:pt idx="22" formatCode="0">
                  <c:v>31.5</c:v>
                </c:pt>
                <c:pt idx="23" formatCode="0">
                  <c:v>25.700000000000003</c:v>
                </c:pt>
                <c:pt idx="24" formatCode="0">
                  <c:v>17.399999999999999</c:v>
                </c:pt>
                <c:pt idx="25" formatCode="0">
                  <c:v>12.299999999999997</c:v>
                </c:pt>
                <c:pt idx="26" formatCode="0">
                  <c:v>18.899999999999999</c:v>
                </c:pt>
                <c:pt idx="28" formatCode="0">
                  <c:v>29.299999999999997</c:v>
                </c:pt>
                <c:pt idx="29" formatCode="0">
                  <c:v>17.700000000000003</c:v>
                </c:pt>
                <c:pt idx="30" formatCode="0">
                  <c:v>10.700000000000003</c:v>
                </c:pt>
                <c:pt idx="31" formatCode="0">
                  <c:v>14.100000000000001</c:v>
                </c:pt>
                <c:pt idx="32" formatCode="0">
                  <c:v>27.299999999999997</c:v>
                </c:pt>
                <c:pt idx="34" formatCode="0">
                  <c:v>29.299999999999997</c:v>
                </c:pt>
                <c:pt idx="35" formatCode="0">
                  <c:v>19.600000000000001</c:v>
                </c:pt>
                <c:pt idx="36" formatCode="0">
                  <c:v>14.399999999999999</c:v>
                </c:pt>
              </c:numCache>
            </c:numRef>
          </c:val>
          <c:extLst>
            <c:ext xmlns:c16="http://schemas.microsoft.com/office/drawing/2014/chart" uri="{C3380CC4-5D6E-409C-BE32-E72D297353CC}">
              <c16:uniqueId val="{00000006-7BAD-4CDB-91AA-068FE718F8AA}"/>
            </c:ext>
          </c:extLst>
        </c:ser>
        <c:ser>
          <c:idx val="7"/>
          <c:order val="7"/>
          <c:tx>
            <c:strRef>
              <c:f>'Grafiki + dati'!$Z$32</c:f>
              <c:strCache>
                <c:ptCount val="1"/>
                <c:pt idx="0">
                  <c:v>Latvijas nacionāla līmeņa radio</c:v>
                </c:pt>
              </c:strCache>
            </c:strRef>
          </c:tx>
          <c:spPr>
            <a:solidFill>
              <a:srgbClr val="FFC00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dati'!$R$33:$R$69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dati'!$Z$33:$Z$69</c:f>
              <c:numCache>
                <c:formatCode>General</c:formatCode>
                <c:ptCount val="37"/>
                <c:pt idx="0" formatCode="0">
                  <c:v>36.1</c:v>
                </c:pt>
                <c:pt idx="2" formatCode="0">
                  <c:v>38.9</c:v>
                </c:pt>
                <c:pt idx="3" formatCode="0">
                  <c:v>33.5</c:v>
                </c:pt>
                <c:pt idx="5" formatCode="0">
                  <c:v>29.8</c:v>
                </c:pt>
                <c:pt idx="6" formatCode="0">
                  <c:v>41</c:v>
                </c:pt>
                <c:pt idx="7" formatCode="0">
                  <c:v>32.6</c:v>
                </c:pt>
                <c:pt idx="8" formatCode="0">
                  <c:v>35.4</c:v>
                </c:pt>
                <c:pt idx="9" formatCode="0">
                  <c:v>33.6</c:v>
                </c:pt>
                <c:pt idx="10" formatCode="0">
                  <c:v>41.3</c:v>
                </c:pt>
                <c:pt idx="12" formatCode="0">
                  <c:v>45.4</c:v>
                </c:pt>
                <c:pt idx="13" formatCode="0">
                  <c:v>20.100000000000001</c:v>
                </c:pt>
                <c:pt idx="15" formatCode="0">
                  <c:v>32.6</c:v>
                </c:pt>
                <c:pt idx="16" formatCode="0">
                  <c:v>38.9</c:v>
                </c:pt>
                <c:pt idx="18" formatCode="0">
                  <c:v>40.5</c:v>
                </c:pt>
                <c:pt idx="19" formatCode="0">
                  <c:v>35</c:v>
                </c:pt>
                <c:pt idx="20" formatCode="0">
                  <c:v>33.1</c:v>
                </c:pt>
                <c:pt idx="22" formatCode="0">
                  <c:v>34.200000000000003</c:v>
                </c:pt>
                <c:pt idx="23" formatCode="0">
                  <c:v>31</c:v>
                </c:pt>
                <c:pt idx="24" formatCode="0">
                  <c:v>35.1</c:v>
                </c:pt>
                <c:pt idx="25" formatCode="0">
                  <c:v>39.799999999999997</c:v>
                </c:pt>
                <c:pt idx="26" formatCode="0">
                  <c:v>44.7</c:v>
                </c:pt>
                <c:pt idx="28" formatCode="0">
                  <c:v>29.5</c:v>
                </c:pt>
                <c:pt idx="29" formatCode="0">
                  <c:v>41.3</c:v>
                </c:pt>
                <c:pt idx="30" formatCode="0">
                  <c:v>40.700000000000003</c:v>
                </c:pt>
                <c:pt idx="31" formatCode="0">
                  <c:v>46.6</c:v>
                </c:pt>
                <c:pt idx="32" formatCode="0">
                  <c:v>26.8</c:v>
                </c:pt>
                <c:pt idx="34" formatCode="0">
                  <c:v>29.5</c:v>
                </c:pt>
                <c:pt idx="35" formatCode="0">
                  <c:v>36.6</c:v>
                </c:pt>
                <c:pt idx="36" formatCode="0">
                  <c:v>43.7</c:v>
                </c:pt>
              </c:numCache>
            </c:numRef>
          </c:val>
          <c:extLst>
            <c:ext xmlns:c16="http://schemas.microsoft.com/office/drawing/2014/chart" uri="{C3380CC4-5D6E-409C-BE32-E72D297353CC}">
              <c16:uniqueId val="{00000007-7BAD-4CDB-91AA-068FE718F8AA}"/>
            </c:ext>
          </c:extLst>
        </c:ser>
        <c:ser>
          <c:idx val="8"/>
          <c:order val="8"/>
          <c:tx>
            <c:strRef>
              <c:f>'Grafiki + dati'!$AA$32</c:f>
              <c:strCache>
                <c:ptCount val="1"/>
                <c:pt idx="0">
                  <c:v>x</c:v>
                </c:pt>
              </c:strCache>
            </c:strRef>
          </c:tx>
          <c:spPr>
            <a:noFill/>
            <a:ln>
              <a:noFill/>
            </a:ln>
            <a:effectLst/>
          </c:spPr>
          <c:invertIfNegative val="0"/>
          <c:cat>
            <c:strRef>
              <c:f>'Grafiki + dati'!$R$33:$R$69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dati'!$AA$33:$AA$69</c:f>
              <c:numCache>
                <c:formatCode>General</c:formatCode>
                <c:ptCount val="37"/>
                <c:pt idx="0" formatCode="0">
                  <c:v>15.5</c:v>
                </c:pt>
                <c:pt idx="2" formatCode="0">
                  <c:v>12.700000000000003</c:v>
                </c:pt>
                <c:pt idx="3" formatCode="0">
                  <c:v>18.100000000000001</c:v>
                </c:pt>
                <c:pt idx="5" formatCode="0">
                  <c:v>21.8</c:v>
                </c:pt>
                <c:pt idx="6" formatCode="0">
                  <c:v>10.600000000000001</c:v>
                </c:pt>
                <c:pt idx="7" formatCode="0">
                  <c:v>19</c:v>
                </c:pt>
                <c:pt idx="8" formatCode="0">
                  <c:v>16.200000000000003</c:v>
                </c:pt>
                <c:pt idx="9" formatCode="0">
                  <c:v>18</c:v>
                </c:pt>
                <c:pt idx="10" formatCode="0">
                  <c:v>10.300000000000004</c:v>
                </c:pt>
                <c:pt idx="12" formatCode="0">
                  <c:v>6.2000000000000028</c:v>
                </c:pt>
                <c:pt idx="13" formatCode="0">
                  <c:v>31.5</c:v>
                </c:pt>
                <c:pt idx="15" formatCode="0">
                  <c:v>19</c:v>
                </c:pt>
                <c:pt idx="16" formatCode="0">
                  <c:v>12.700000000000003</c:v>
                </c:pt>
                <c:pt idx="18" formatCode="0">
                  <c:v>11.100000000000001</c:v>
                </c:pt>
                <c:pt idx="19" formatCode="0">
                  <c:v>16.600000000000001</c:v>
                </c:pt>
                <c:pt idx="20" formatCode="0">
                  <c:v>18.5</c:v>
                </c:pt>
                <c:pt idx="22" formatCode="0">
                  <c:v>17.399999999999999</c:v>
                </c:pt>
                <c:pt idx="23" formatCode="0">
                  <c:v>20.6</c:v>
                </c:pt>
                <c:pt idx="24" formatCode="0">
                  <c:v>16.5</c:v>
                </c:pt>
                <c:pt idx="25" formatCode="0">
                  <c:v>11.800000000000004</c:v>
                </c:pt>
                <c:pt idx="26" formatCode="0">
                  <c:v>6.8999999999999986</c:v>
                </c:pt>
                <c:pt idx="28" formatCode="0">
                  <c:v>22.1</c:v>
                </c:pt>
                <c:pt idx="29" formatCode="0">
                  <c:v>10.300000000000004</c:v>
                </c:pt>
                <c:pt idx="30" formatCode="0">
                  <c:v>10.899999999999999</c:v>
                </c:pt>
                <c:pt idx="31" formatCode="0">
                  <c:v>5</c:v>
                </c:pt>
                <c:pt idx="32" formatCode="0">
                  <c:v>24.8</c:v>
                </c:pt>
                <c:pt idx="34" formatCode="0">
                  <c:v>22.1</c:v>
                </c:pt>
                <c:pt idx="35" formatCode="0">
                  <c:v>15</c:v>
                </c:pt>
                <c:pt idx="36" formatCode="0">
                  <c:v>7.8999999999999986</c:v>
                </c:pt>
              </c:numCache>
            </c:numRef>
          </c:val>
          <c:extLst>
            <c:ext xmlns:c16="http://schemas.microsoft.com/office/drawing/2014/chart" uri="{C3380CC4-5D6E-409C-BE32-E72D297353CC}">
              <c16:uniqueId val="{00000008-7BAD-4CDB-91AA-068FE718F8AA}"/>
            </c:ext>
          </c:extLst>
        </c:ser>
        <c:ser>
          <c:idx val="9"/>
          <c:order val="9"/>
          <c:tx>
            <c:strRef>
              <c:f>'Grafiki + dati'!$AB$32</c:f>
              <c:strCache>
                <c:ptCount val="1"/>
                <c:pt idx="0">
                  <c:v>Draugi, paziņas, kolēģi, radi</c:v>
                </c:pt>
              </c:strCache>
            </c:strRef>
          </c:tx>
          <c:spPr>
            <a:solidFill>
              <a:srgbClr val="70AD47">
                <a:lumMod val="75000"/>
              </a:srgb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dati'!$R$33:$R$69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dati'!$AB$33:$AB$69</c:f>
              <c:numCache>
                <c:formatCode>General</c:formatCode>
                <c:ptCount val="37"/>
                <c:pt idx="0" formatCode="0">
                  <c:v>28.6</c:v>
                </c:pt>
                <c:pt idx="2" formatCode="0">
                  <c:v>23.3</c:v>
                </c:pt>
                <c:pt idx="3" formatCode="0">
                  <c:v>33.6</c:v>
                </c:pt>
                <c:pt idx="5" formatCode="0">
                  <c:v>33.700000000000003</c:v>
                </c:pt>
                <c:pt idx="6" formatCode="0">
                  <c:v>39.700000000000003</c:v>
                </c:pt>
                <c:pt idx="7" formatCode="0">
                  <c:v>29</c:v>
                </c:pt>
                <c:pt idx="8" formatCode="0">
                  <c:v>27</c:v>
                </c:pt>
                <c:pt idx="9" formatCode="0">
                  <c:v>23</c:v>
                </c:pt>
                <c:pt idx="10" formatCode="0">
                  <c:v>21.9</c:v>
                </c:pt>
                <c:pt idx="12" formatCode="0">
                  <c:v>28.9</c:v>
                </c:pt>
                <c:pt idx="13" formatCode="0">
                  <c:v>28.1</c:v>
                </c:pt>
                <c:pt idx="15" formatCode="0">
                  <c:v>25</c:v>
                </c:pt>
                <c:pt idx="16" formatCode="0">
                  <c:v>31.6</c:v>
                </c:pt>
                <c:pt idx="18" formatCode="0">
                  <c:v>30.7</c:v>
                </c:pt>
                <c:pt idx="19" formatCode="0">
                  <c:v>28.1</c:v>
                </c:pt>
                <c:pt idx="20" formatCode="0">
                  <c:v>26.4</c:v>
                </c:pt>
                <c:pt idx="22" formatCode="0">
                  <c:v>23.3</c:v>
                </c:pt>
                <c:pt idx="23" formatCode="0">
                  <c:v>27.1</c:v>
                </c:pt>
                <c:pt idx="24" formatCode="0">
                  <c:v>30.6</c:v>
                </c:pt>
                <c:pt idx="25" formatCode="0">
                  <c:v>35.799999999999997</c:v>
                </c:pt>
                <c:pt idx="26" formatCode="0">
                  <c:v>25.4</c:v>
                </c:pt>
                <c:pt idx="28" formatCode="0">
                  <c:v>32.1</c:v>
                </c:pt>
                <c:pt idx="29" formatCode="0">
                  <c:v>32.6</c:v>
                </c:pt>
                <c:pt idx="30" formatCode="0">
                  <c:v>25.9</c:v>
                </c:pt>
                <c:pt idx="31" formatCode="0">
                  <c:v>16.5</c:v>
                </c:pt>
                <c:pt idx="32" formatCode="0">
                  <c:v>27.2</c:v>
                </c:pt>
                <c:pt idx="34" formatCode="0">
                  <c:v>32.1</c:v>
                </c:pt>
                <c:pt idx="35" formatCode="0">
                  <c:v>29.3</c:v>
                </c:pt>
                <c:pt idx="36" formatCode="0">
                  <c:v>23</c:v>
                </c:pt>
              </c:numCache>
            </c:numRef>
          </c:val>
          <c:extLst>
            <c:ext xmlns:c16="http://schemas.microsoft.com/office/drawing/2014/chart" uri="{C3380CC4-5D6E-409C-BE32-E72D297353CC}">
              <c16:uniqueId val="{00000009-7BAD-4CDB-91AA-068FE718F8AA}"/>
            </c:ext>
          </c:extLst>
        </c:ser>
        <c:ser>
          <c:idx val="10"/>
          <c:order val="10"/>
          <c:tx>
            <c:strRef>
              <c:f>'Grafiki + dati'!$AC$32</c:f>
              <c:strCache>
                <c:ptCount val="1"/>
                <c:pt idx="0">
                  <c:v>x</c:v>
                </c:pt>
              </c:strCache>
            </c:strRef>
          </c:tx>
          <c:spPr>
            <a:noFill/>
            <a:ln>
              <a:noFill/>
            </a:ln>
            <a:effectLst/>
          </c:spPr>
          <c:invertIfNegative val="0"/>
          <c:cat>
            <c:strRef>
              <c:f>'Grafiki + dati'!$R$33:$R$69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dati'!$AC$33:$AC$69</c:f>
              <c:numCache>
                <c:formatCode>General</c:formatCode>
                <c:ptCount val="37"/>
                <c:pt idx="0" formatCode="0">
                  <c:v>16.100000000000001</c:v>
                </c:pt>
                <c:pt idx="2" formatCode="0">
                  <c:v>21.400000000000002</c:v>
                </c:pt>
                <c:pt idx="3" formatCode="0">
                  <c:v>11.100000000000001</c:v>
                </c:pt>
                <c:pt idx="5" formatCode="0">
                  <c:v>11</c:v>
                </c:pt>
                <c:pt idx="6" formatCode="0">
                  <c:v>5</c:v>
                </c:pt>
                <c:pt idx="7" formatCode="0">
                  <c:v>15.700000000000003</c:v>
                </c:pt>
                <c:pt idx="8" formatCode="0">
                  <c:v>17.700000000000003</c:v>
                </c:pt>
                <c:pt idx="9" formatCode="0">
                  <c:v>21.700000000000003</c:v>
                </c:pt>
                <c:pt idx="10" formatCode="0">
                  <c:v>22.800000000000004</c:v>
                </c:pt>
                <c:pt idx="12" formatCode="0">
                  <c:v>15.800000000000004</c:v>
                </c:pt>
                <c:pt idx="13" formatCode="0">
                  <c:v>16.600000000000001</c:v>
                </c:pt>
                <c:pt idx="15" formatCode="0">
                  <c:v>19.700000000000003</c:v>
                </c:pt>
                <c:pt idx="16" formatCode="0">
                  <c:v>13.100000000000001</c:v>
                </c:pt>
                <c:pt idx="18" formatCode="0">
                  <c:v>14.000000000000004</c:v>
                </c:pt>
                <c:pt idx="19" formatCode="0">
                  <c:v>16.600000000000001</c:v>
                </c:pt>
                <c:pt idx="20" formatCode="0">
                  <c:v>18.300000000000004</c:v>
                </c:pt>
                <c:pt idx="22" formatCode="0">
                  <c:v>21.400000000000002</c:v>
                </c:pt>
                <c:pt idx="23" formatCode="0">
                  <c:v>17.600000000000001</c:v>
                </c:pt>
                <c:pt idx="24" formatCode="0">
                  <c:v>14.100000000000001</c:v>
                </c:pt>
                <c:pt idx="25" formatCode="0">
                  <c:v>8.9000000000000057</c:v>
                </c:pt>
                <c:pt idx="26" formatCode="0">
                  <c:v>19.300000000000004</c:v>
                </c:pt>
                <c:pt idx="28" formatCode="0">
                  <c:v>12.600000000000001</c:v>
                </c:pt>
                <c:pt idx="29" formatCode="0">
                  <c:v>12.100000000000001</c:v>
                </c:pt>
                <c:pt idx="30" formatCode="0">
                  <c:v>18.800000000000004</c:v>
                </c:pt>
                <c:pt idx="31" formatCode="0">
                  <c:v>28.200000000000003</c:v>
                </c:pt>
                <c:pt idx="32" formatCode="0">
                  <c:v>17.500000000000004</c:v>
                </c:pt>
                <c:pt idx="34" formatCode="0">
                  <c:v>12.600000000000001</c:v>
                </c:pt>
                <c:pt idx="35" formatCode="0">
                  <c:v>15.400000000000002</c:v>
                </c:pt>
                <c:pt idx="36" formatCode="0">
                  <c:v>21.700000000000003</c:v>
                </c:pt>
              </c:numCache>
            </c:numRef>
          </c:val>
          <c:extLst>
            <c:ext xmlns:c16="http://schemas.microsoft.com/office/drawing/2014/chart" uri="{C3380CC4-5D6E-409C-BE32-E72D297353CC}">
              <c16:uniqueId val="{0000000A-7BAD-4CDB-91AA-068FE718F8AA}"/>
            </c:ext>
          </c:extLst>
        </c:ser>
        <c:ser>
          <c:idx val="11"/>
          <c:order val="11"/>
          <c:tx>
            <c:strRef>
              <c:f>'Grafiki + dati'!$AD$32</c:f>
              <c:strCache>
                <c:ptCount val="1"/>
                <c:pt idx="0">
                  <c:v>Ārzemju interneta ziņu portāli</c:v>
                </c:pt>
              </c:strCache>
            </c:strRef>
          </c:tx>
          <c:spPr>
            <a:solidFill>
              <a:srgbClr val="84121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dati'!$R$33:$R$69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dati'!$AD$33:$AD$69</c:f>
              <c:numCache>
                <c:formatCode>General</c:formatCode>
                <c:ptCount val="37"/>
                <c:pt idx="0" formatCode="0">
                  <c:v>23.6</c:v>
                </c:pt>
                <c:pt idx="2" formatCode="0">
                  <c:v>29</c:v>
                </c:pt>
                <c:pt idx="3" formatCode="0">
                  <c:v>18.600000000000001</c:v>
                </c:pt>
                <c:pt idx="5" formatCode="0">
                  <c:v>30.2</c:v>
                </c:pt>
                <c:pt idx="6" formatCode="0">
                  <c:v>34.799999999999997</c:v>
                </c:pt>
                <c:pt idx="7" formatCode="0">
                  <c:v>25.1</c:v>
                </c:pt>
                <c:pt idx="8" formatCode="0">
                  <c:v>22.2</c:v>
                </c:pt>
                <c:pt idx="9" formatCode="0">
                  <c:v>16.100000000000001</c:v>
                </c:pt>
                <c:pt idx="10" formatCode="0">
                  <c:v>16.399999999999999</c:v>
                </c:pt>
                <c:pt idx="12" formatCode="0">
                  <c:v>22.3</c:v>
                </c:pt>
                <c:pt idx="13" formatCode="0">
                  <c:v>25.6</c:v>
                </c:pt>
                <c:pt idx="15" formatCode="0">
                  <c:v>22.1</c:v>
                </c:pt>
                <c:pt idx="16" formatCode="0">
                  <c:v>24.9</c:v>
                </c:pt>
                <c:pt idx="18" formatCode="0">
                  <c:v>21.4</c:v>
                </c:pt>
                <c:pt idx="19" formatCode="0">
                  <c:v>28.7</c:v>
                </c:pt>
                <c:pt idx="20" formatCode="0">
                  <c:v>19.100000000000001</c:v>
                </c:pt>
                <c:pt idx="22" formatCode="0">
                  <c:v>19</c:v>
                </c:pt>
                <c:pt idx="23" formatCode="0">
                  <c:v>24.5</c:v>
                </c:pt>
                <c:pt idx="24" formatCode="0">
                  <c:v>21.7</c:v>
                </c:pt>
                <c:pt idx="25" formatCode="0">
                  <c:v>25.2</c:v>
                </c:pt>
                <c:pt idx="26" formatCode="0">
                  <c:v>30.6</c:v>
                </c:pt>
                <c:pt idx="28" formatCode="0">
                  <c:v>25.9</c:v>
                </c:pt>
                <c:pt idx="29" formatCode="0">
                  <c:v>24.2</c:v>
                </c:pt>
                <c:pt idx="30" formatCode="0">
                  <c:v>23</c:v>
                </c:pt>
                <c:pt idx="31" formatCode="0">
                  <c:v>22.4</c:v>
                </c:pt>
                <c:pt idx="32" formatCode="0">
                  <c:v>18.8</c:v>
                </c:pt>
                <c:pt idx="34" formatCode="0">
                  <c:v>25.9</c:v>
                </c:pt>
                <c:pt idx="35" formatCode="0">
                  <c:v>23.6</c:v>
                </c:pt>
                <c:pt idx="36" formatCode="0">
                  <c:v>20.7</c:v>
                </c:pt>
              </c:numCache>
            </c:numRef>
          </c:val>
          <c:extLst>
            <c:ext xmlns:c16="http://schemas.microsoft.com/office/drawing/2014/chart" uri="{C3380CC4-5D6E-409C-BE32-E72D297353CC}">
              <c16:uniqueId val="{0000000B-7BAD-4CDB-91AA-068FE718F8AA}"/>
            </c:ext>
          </c:extLst>
        </c:ser>
        <c:ser>
          <c:idx val="12"/>
          <c:order val="12"/>
          <c:tx>
            <c:strRef>
              <c:f>'Grafiki + dati'!$AE$32</c:f>
              <c:strCache>
                <c:ptCount val="1"/>
                <c:pt idx="0">
                  <c:v>x</c:v>
                </c:pt>
              </c:strCache>
            </c:strRef>
          </c:tx>
          <c:spPr>
            <a:noFill/>
            <a:ln>
              <a:noFill/>
            </a:ln>
            <a:effectLst/>
          </c:spPr>
          <c:invertIfNegative val="0"/>
          <c:cat>
            <c:strRef>
              <c:f>'Grafiki + dati'!$R$33:$R$69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dati'!$AE$33:$AE$69</c:f>
              <c:numCache>
                <c:formatCode>General</c:formatCode>
                <c:ptCount val="37"/>
                <c:pt idx="0" formatCode="0">
                  <c:v>16.199999999999996</c:v>
                </c:pt>
                <c:pt idx="2" formatCode="0">
                  <c:v>10.799999999999997</c:v>
                </c:pt>
                <c:pt idx="3" formatCode="0">
                  <c:v>21.199999999999996</c:v>
                </c:pt>
                <c:pt idx="5" formatCode="0">
                  <c:v>9.5999999999999979</c:v>
                </c:pt>
                <c:pt idx="6" formatCode="0">
                  <c:v>5</c:v>
                </c:pt>
                <c:pt idx="7" formatCode="0">
                  <c:v>14.699999999999996</c:v>
                </c:pt>
                <c:pt idx="8" formatCode="0">
                  <c:v>17.599999999999998</c:v>
                </c:pt>
                <c:pt idx="9" formatCode="0">
                  <c:v>23.699999999999996</c:v>
                </c:pt>
                <c:pt idx="10" formatCode="0">
                  <c:v>23.4</c:v>
                </c:pt>
                <c:pt idx="12" formatCode="0">
                  <c:v>17.499999999999996</c:v>
                </c:pt>
                <c:pt idx="13" formatCode="0">
                  <c:v>14.199999999999996</c:v>
                </c:pt>
                <c:pt idx="15" formatCode="0">
                  <c:v>17.699999999999996</c:v>
                </c:pt>
                <c:pt idx="16" formatCode="0">
                  <c:v>14.899999999999999</c:v>
                </c:pt>
                <c:pt idx="18" formatCode="0">
                  <c:v>18.399999999999999</c:v>
                </c:pt>
                <c:pt idx="19" formatCode="0">
                  <c:v>11.099999999999998</c:v>
                </c:pt>
                <c:pt idx="20" formatCode="0">
                  <c:v>20.699999999999996</c:v>
                </c:pt>
                <c:pt idx="22" formatCode="0">
                  <c:v>20.799999999999997</c:v>
                </c:pt>
                <c:pt idx="23" formatCode="0">
                  <c:v>15.299999999999997</c:v>
                </c:pt>
                <c:pt idx="24" formatCode="0">
                  <c:v>18.099999999999998</c:v>
                </c:pt>
                <c:pt idx="25" formatCode="0">
                  <c:v>14.599999999999998</c:v>
                </c:pt>
                <c:pt idx="26" formatCode="0">
                  <c:v>9.1999999999999957</c:v>
                </c:pt>
                <c:pt idx="28" formatCode="0">
                  <c:v>13.899999999999999</c:v>
                </c:pt>
                <c:pt idx="29" formatCode="0">
                  <c:v>15.599999999999998</c:v>
                </c:pt>
                <c:pt idx="30" formatCode="0">
                  <c:v>16.799999999999997</c:v>
                </c:pt>
                <c:pt idx="31" formatCode="0">
                  <c:v>17.399999999999999</c:v>
                </c:pt>
                <c:pt idx="32" formatCode="0">
                  <c:v>20.999999999999996</c:v>
                </c:pt>
                <c:pt idx="34" formatCode="0">
                  <c:v>13.899999999999999</c:v>
                </c:pt>
                <c:pt idx="35" formatCode="0">
                  <c:v>16.199999999999996</c:v>
                </c:pt>
                <c:pt idx="36" formatCode="0">
                  <c:v>19.099999999999998</c:v>
                </c:pt>
              </c:numCache>
            </c:numRef>
          </c:val>
          <c:extLst>
            <c:ext xmlns:c16="http://schemas.microsoft.com/office/drawing/2014/chart" uri="{C3380CC4-5D6E-409C-BE32-E72D297353CC}">
              <c16:uniqueId val="{0000000C-7BAD-4CDB-91AA-068FE718F8AA}"/>
            </c:ext>
          </c:extLst>
        </c:ser>
        <c:ser>
          <c:idx val="13"/>
          <c:order val="13"/>
          <c:tx>
            <c:strRef>
              <c:f>'Grafiki + dati'!$AF$32</c:f>
              <c:strCache>
                <c:ptCount val="1"/>
                <c:pt idx="0">
                  <c:v>Latvijas valsts, pašvaldību institūciju tīmekļa vietnes</c:v>
                </c:pt>
              </c:strCache>
            </c:strRef>
          </c:tx>
          <c:spPr>
            <a:solidFill>
              <a:srgbClr val="ED7D31">
                <a:lumMod val="40000"/>
                <a:lumOff val="60000"/>
              </a:srgb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dati'!$R$33:$R$69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dati'!$AF$33:$AF$69</c:f>
              <c:numCache>
                <c:formatCode>General</c:formatCode>
                <c:ptCount val="37"/>
                <c:pt idx="0" formatCode="0">
                  <c:v>19.399999999999999</c:v>
                </c:pt>
                <c:pt idx="2" formatCode="0">
                  <c:v>17.2</c:v>
                </c:pt>
                <c:pt idx="3" formatCode="0">
                  <c:v>21.4</c:v>
                </c:pt>
                <c:pt idx="5" formatCode="0">
                  <c:v>27.3</c:v>
                </c:pt>
                <c:pt idx="6" formatCode="0">
                  <c:v>28.9</c:v>
                </c:pt>
                <c:pt idx="7" formatCode="0">
                  <c:v>21.3</c:v>
                </c:pt>
                <c:pt idx="8" formatCode="0">
                  <c:v>15.2</c:v>
                </c:pt>
                <c:pt idx="9" formatCode="0">
                  <c:v>12.5</c:v>
                </c:pt>
                <c:pt idx="10" formatCode="0">
                  <c:v>14.9</c:v>
                </c:pt>
                <c:pt idx="12" formatCode="0">
                  <c:v>23.8</c:v>
                </c:pt>
                <c:pt idx="13" formatCode="0">
                  <c:v>11.7</c:v>
                </c:pt>
                <c:pt idx="15" formatCode="0">
                  <c:v>13.9</c:v>
                </c:pt>
                <c:pt idx="16" formatCode="0">
                  <c:v>23.8</c:v>
                </c:pt>
                <c:pt idx="18" formatCode="0">
                  <c:v>25.7</c:v>
                </c:pt>
                <c:pt idx="19" formatCode="0">
                  <c:v>15.8</c:v>
                </c:pt>
                <c:pt idx="20" formatCode="0">
                  <c:v>18.899999999999999</c:v>
                </c:pt>
                <c:pt idx="22" formatCode="0">
                  <c:v>14.6</c:v>
                </c:pt>
                <c:pt idx="23" formatCode="0">
                  <c:v>14.6</c:v>
                </c:pt>
                <c:pt idx="24" formatCode="0">
                  <c:v>17.399999999999999</c:v>
                </c:pt>
                <c:pt idx="25" formatCode="0">
                  <c:v>23.4</c:v>
                </c:pt>
                <c:pt idx="26" formatCode="0">
                  <c:v>21.9</c:v>
                </c:pt>
                <c:pt idx="28" formatCode="0">
                  <c:v>17.899999999999999</c:v>
                </c:pt>
                <c:pt idx="29" formatCode="0">
                  <c:v>20.8</c:v>
                </c:pt>
                <c:pt idx="30" formatCode="0">
                  <c:v>21.6</c:v>
                </c:pt>
                <c:pt idx="31" formatCode="0">
                  <c:v>22.4</c:v>
                </c:pt>
                <c:pt idx="32" formatCode="0">
                  <c:v>15</c:v>
                </c:pt>
                <c:pt idx="34" formatCode="0">
                  <c:v>17.899999999999999</c:v>
                </c:pt>
                <c:pt idx="35" formatCode="0">
                  <c:v>19.899999999999999</c:v>
                </c:pt>
                <c:pt idx="36" formatCode="0">
                  <c:v>20.399999999999999</c:v>
                </c:pt>
              </c:numCache>
            </c:numRef>
          </c:val>
          <c:extLst>
            <c:ext xmlns:c16="http://schemas.microsoft.com/office/drawing/2014/chart" uri="{C3380CC4-5D6E-409C-BE32-E72D297353CC}">
              <c16:uniqueId val="{0000000D-7BAD-4CDB-91AA-068FE718F8AA}"/>
            </c:ext>
          </c:extLst>
        </c:ser>
        <c:dLbls>
          <c:showLegendKey val="0"/>
          <c:showVal val="0"/>
          <c:showCatName val="0"/>
          <c:showSerName val="0"/>
          <c:showPercent val="0"/>
          <c:showBubbleSize val="0"/>
        </c:dLbls>
        <c:gapWidth val="40"/>
        <c:overlap val="100"/>
        <c:axId val="597152088"/>
        <c:axId val="597139624"/>
      </c:barChart>
      <c:catAx>
        <c:axId val="597152088"/>
        <c:scaling>
          <c:orientation val="maxMin"/>
        </c:scaling>
        <c:delete val="0"/>
        <c:axPos val="l"/>
        <c:numFmt formatCode="General" sourceLinked="1"/>
        <c:majorTickMark val="none"/>
        <c:minorTickMark val="none"/>
        <c:tickLblPos val="nextTo"/>
        <c:spPr>
          <a:noFill/>
          <a:ln w="6350" cap="flat" cmpd="sng" algn="ctr">
            <a:solidFill>
              <a:schemeClr val="bg2">
                <a:lumMod val="50000"/>
              </a:schemeClr>
            </a:solidFill>
            <a:round/>
          </a:ln>
          <a:effectLst/>
        </c:spPr>
        <c:txPr>
          <a:bodyPr rot="0" spcFirstLastPara="1" vertOverflow="ellipsis" wrap="square" anchor="ctr" anchorCtr="0"/>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97139624"/>
        <c:crosses val="autoZero"/>
        <c:auto val="1"/>
        <c:lblAlgn val="ctr"/>
        <c:lblOffset val="100"/>
        <c:noMultiLvlLbl val="0"/>
      </c:catAx>
      <c:valAx>
        <c:axId val="597139624"/>
        <c:scaling>
          <c:orientation val="minMax"/>
          <c:max val="415"/>
          <c:min val="0"/>
        </c:scaling>
        <c:delete val="1"/>
        <c:axPos val="b"/>
        <c:numFmt formatCode="0" sourceLinked="1"/>
        <c:majorTickMark val="out"/>
        <c:minorTickMark val="none"/>
        <c:tickLblPos val="nextTo"/>
        <c:crossAx val="597152088"/>
        <c:crosses val="max"/>
        <c:crossBetween val="between"/>
        <c:majorUnit val="20"/>
      </c:valAx>
      <c:spPr>
        <a:noFill/>
        <a:ln>
          <a:noFill/>
        </a:ln>
        <a:effectLst/>
      </c:spPr>
    </c:plotArea>
    <c:legend>
      <c:legendPos val="b"/>
      <c:legendEntry>
        <c:idx val="0"/>
        <c:delete val="1"/>
      </c:legendEntry>
      <c:legendEntry>
        <c:idx val="2"/>
        <c:delete val="1"/>
      </c:legendEntry>
      <c:legendEntry>
        <c:idx val="4"/>
        <c:delete val="1"/>
      </c:legendEntry>
      <c:legendEntry>
        <c:idx val="6"/>
        <c:delete val="1"/>
      </c:legendEntry>
      <c:legendEntry>
        <c:idx val="8"/>
        <c:delete val="1"/>
      </c:legendEntry>
      <c:legendEntry>
        <c:idx val="10"/>
        <c:delete val="1"/>
      </c:legendEntry>
      <c:legendEntry>
        <c:idx val="12"/>
        <c:delete val="1"/>
      </c:legendEntry>
      <c:layout>
        <c:manualLayout>
          <c:xMode val="edge"/>
          <c:yMode val="edge"/>
          <c:x val="8.7861946944131977E-2"/>
          <c:y val="7.5429013553382898E-2"/>
          <c:w val="0.91213799941673945"/>
          <c:h val="9.1868940930827966E-2"/>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legend>
    <c:plotVisOnly val="1"/>
    <c:dispBlanksAs val="gap"/>
    <c:showDLblsOverMax val="0"/>
  </c:chart>
  <c:spPr>
    <a:noFill/>
    <a:ln w="6350"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3717472815898011"/>
          <c:y val="0.1724416978297606"/>
          <c:w val="0.75515841769778769"/>
          <c:h val="0.77596049454620575"/>
        </c:manualLayout>
      </c:layout>
      <c:barChart>
        <c:barDir val="bar"/>
        <c:grouping val="stacked"/>
        <c:varyColors val="0"/>
        <c:ser>
          <c:idx val="3"/>
          <c:order val="0"/>
          <c:tx>
            <c:strRef>
              <c:f>'Grafiki + dati'!$S$72</c:f>
              <c:strCache>
                <c:ptCount val="1"/>
                <c:pt idx="0">
                  <c:v>x</c:v>
                </c:pt>
              </c:strCache>
            </c:strRef>
          </c:tx>
          <c:spPr>
            <a:noFill/>
            <a:ln>
              <a:noFill/>
            </a:ln>
            <a:effectLst/>
          </c:spPr>
          <c:invertIfNegative val="0"/>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dati'!$S$73:$S$109</c:f>
              <c:numCache>
                <c:formatCode>General</c:formatCode>
                <c:ptCount val="37"/>
                <c:pt idx="0" formatCode="0">
                  <c:v>5</c:v>
                </c:pt>
                <c:pt idx="2" formatCode="0">
                  <c:v>5</c:v>
                </c:pt>
                <c:pt idx="3" formatCode="0">
                  <c:v>5</c:v>
                </c:pt>
                <c:pt idx="5" formatCode="0">
                  <c:v>5</c:v>
                </c:pt>
                <c:pt idx="6" formatCode="0">
                  <c:v>5</c:v>
                </c:pt>
                <c:pt idx="7" formatCode="0">
                  <c:v>5</c:v>
                </c:pt>
                <c:pt idx="8" formatCode="0">
                  <c:v>5</c:v>
                </c:pt>
                <c:pt idx="9" formatCode="0">
                  <c:v>5</c:v>
                </c:pt>
                <c:pt idx="10" formatCode="0">
                  <c:v>5</c:v>
                </c:pt>
                <c:pt idx="12" formatCode="0">
                  <c:v>5</c:v>
                </c:pt>
                <c:pt idx="13" formatCode="0">
                  <c:v>5</c:v>
                </c:pt>
                <c:pt idx="15" formatCode="0">
                  <c:v>5</c:v>
                </c:pt>
                <c:pt idx="16" formatCode="0">
                  <c:v>5</c:v>
                </c:pt>
                <c:pt idx="18" formatCode="0">
                  <c:v>5</c:v>
                </c:pt>
                <c:pt idx="19" formatCode="0">
                  <c:v>5</c:v>
                </c:pt>
                <c:pt idx="20" formatCode="0">
                  <c:v>5</c:v>
                </c:pt>
                <c:pt idx="22" formatCode="0">
                  <c:v>5</c:v>
                </c:pt>
                <c:pt idx="23" formatCode="0">
                  <c:v>5</c:v>
                </c:pt>
                <c:pt idx="24" formatCode="0">
                  <c:v>5</c:v>
                </c:pt>
                <c:pt idx="25" formatCode="0">
                  <c:v>5</c:v>
                </c:pt>
                <c:pt idx="26" formatCode="0">
                  <c:v>5</c:v>
                </c:pt>
                <c:pt idx="28" formatCode="0">
                  <c:v>5</c:v>
                </c:pt>
                <c:pt idx="29" formatCode="0">
                  <c:v>5</c:v>
                </c:pt>
                <c:pt idx="30" formatCode="0">
                  <c:v>5</c:v>
                </c:pt>
                <c:pt idx="31" formatCode="0">
                  <c:v>5</c:v>
                </c:pt>
                <c:pt idx="32" formatCode="0">
                  <c:v>5</c:v>
                </c:pt>
                <c:pt idx="34" formatCode="0">
                  <c:v>5</c:v>
                </c:pt>
                <c:pt idx="35" formatCode="0">
                  <c:v>5</c:v>
                </c:pt>
                <c:pt idx="36" formatCode="0">
                  <c:v>5</c:v>
                </c:pt>
              </c:numCache>
            </c:numRef>
          </c:val>
          <c:extLst>
            <c:ext xmlns:c16="http://schemas.microsoft.com/office/drawing/2014/chart" uri="{C3380CC4-5D6E-409C-BE32-E72D297353CC}">
              <c16:uniqueId val="{00000000-295A-4558-9EC1-F424D7F7E8B1}"/>
            </c:ext>
          </c:extLst>
        </c:ser>
        <c:ser>
          <c:idx val="0"/>
          <c:order val="1"/>
          <c:tx>
            <c:strRef>
              <c:f>'Grafiki + dati'!$T$72</c:f>
              <c:strCache>
                <c:ptCount val="1"/>
                <c:pt idx="0">
                  <c:v>Citviet internetā</c:v>
                </c:pt>
              </c:strCache>
            </c:strRef>
          </c:tx>
          <c:spPr>
            <a:solidFill>
              <a:srgbClr val="C0504D"/>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dati'!$T$73:$T$109</c:f>
              <c:numCache>
                <c:formatCode>General</c:formatCode>
                <c:ptCount val="37"/>
                <c:pt idx="0" formatCode="0">
                  <c:v>15.1</c:v>
                </c:pt>
                <c:pt idx="2" formatCode="0">
                  <c:v>19</c:v>
                </c:pt>
                <c:pt idx="3" formatCode="0">
                  <c:v>11.4</c:v>
                </c:pt>
                <c:pt idx="5" formatCode="0">
                  <c:v>20.8</c:v>
                </c:pt>
                <c:pt idx="6" formatCode="0">
                  <c:v>12.9</c:v>
                </c:pt>
                <c:pt idx="7" formatCode="0">
                  <c:v>17.2</c:v>
                </c:pt>
                <c:pt idx="8" formatCode="0">
                  <c:v>15.9</c:v>
                </c:pt>
                <c:pt idx="9" formatCode="0">
                  <c:v>13.3</c:v>
                </c:pt>
                <c:pt idx="10" formatCode="0">
                  <c:v>12.9</c:v>
                </c:pt>
                <c:pt idx="12" formatCode="0">
                  <c:v>13.4</c:v>
                </c:pt>
                <c:pt idx="13" formatCode="0">
                  <c:v>18.100000000000001</c:v>
                </c:pt>
                <c:pt idx="15" formatCode="0">
                  <c:v>16.2</c:v>
                </c:pt>
                <c:pt idx="16" formatCode="0">
                  <c:v>14.2</c:v>
                </c:pt>
                <c:pt idx="18" formatCode="0">
                  <c:v>11.7</c:v>
                </c:pt>
                <c:pt idx="19" formatCode="0">
                  <c:v>17.2</c:v>
                </c:pt>
                <c:pt idx="20" formatCode="0">
                  <c:v>15.5</c:v>
                </c:pt>
                <c:pt idx="22" formatCode="0">
                  <c:v>17.399999999999999</c:v>
                </c:pt>
                <c:pt idx="23" formatCode="0">
                  <c:v>13.5</c:v>
                </c:pt>
                <c:pt idx="24" formatCode="0">
                  <c:v>13.5</c:v>
                </c:pt>
                <c:pt idx="25" formatCode="0">
                  <c:v>17.2</c:v>
                </c:pt>
                <c:pt idx="26" formatCode="0">
                  <c:v>14.2</c:v>
                </c:pt>
                <c:pt idx="28" formatCode="0">
                  <c:v>15</c:v>
                </c:pt>
                <c:pt idx="29" formatCode="0">
                  <c:v>16.600000000000001</c:v>
                </c:pt>
                <c:pt idx="30" formatCode="0">
                  <c:v>14.9</c:v>
                </c:pt>
                <c:pt idx="31" formatCode="0">
                  <c:v>14.8</c:v>
                </c:pt>
                <c:pt idx="32" formatCode="0">
                  <c:v>12.6</c:v>
                </c:pt>
                <c:pt idx="34" formatCode="0">
                  <c:v>15</c:v>
                </c:pt>
                <c:pt idx="35" formatCode="0">
                  <c:v>13.8</c:v>
                </c:pt>
                <c:pt idx="36" formatCode="0">
                  <c:v>17.2</c:v>
                </c:pt>
              </c:numCache>
            </c:numRef>
          </c:val>
          <c:extLst>
            <c:ext xmlns:c16="http://schemas.microsoft.com/office/drawing/2014/chart" uri="{C3380CC4-5D6E-409C-BE32-E72D297353CC}">
              <c16:uniqueId val="{00000001-295A-4558-9EC1-F424D7F7E8B1}"/>
            </c:ext>
          </c:extLst>
        </c:ser>
        <c:ser>
          <c:idx val="2"/>
          <c:order val="2"/>
          <c:tx>
            <c:strRef>
              <c:f>'Grafiki + dati'!$U$72</c:f>
              <c:strCache>
                <c:ptCount val="1"/>
                <c:pt idx="0">
                  <c:v>x</c:v>
                </c:pt>
              </c:strCache>
            </c:strRef>
          </c:tx>
          <c:spPr>
            <a:noFill/>
            <a:ln>
              <a:noFill/>
            </a:ln>
            <a:effectLst/>
          </c:spPr>
          <c:invertIfNegative val="0"/>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dati'!$U$73:$U$109</c:f>
              <c:numCache>
                <c:formatCode>0</c:formatCode>
                <c:ptCount val="37"/>
                <c:pt idx="0">
                  <c:v>10.700000000000001</c:v>
                </c:pt>
                <c:pt idx="1">
                  <c:v>25.8</c:v>
                </c:pt>
                <c:pt idx="2">
                  <c:v>6.8000000000000007</c:v>
                </c:pt>
                <c:pt idx="3">
                  <c:v>14.4</c:v>
                </c:pt>
                <c:pt idx="4">
                  <c:v>25.8</c:v>
                </c:pt>
                <c:pt idx="5">
                  <c:v>5</c:v>
                </c:pt>
                <c:pt idx="6">
                  <c:v>12.9</c:v>
                </c:pt>
                <c:pt idx="7">
                  <c:v>8.6000000000000014</c:v>
                </c:pt>
                <c:pt idx="8">
                  <c:v>9.9</c:v>
                </c:pt>
                <c:pt idx="9">
                  <c:v>12.5</c:v>
                </c:pt>
                <c:pt idx="10">
                  <c:v>12.9</c:v>
                </c:pt>
                <c:pt idx="11">
                  <c:v>25.8</c:v>
                </c:pt>
                <c:pt idx="12">
                  <c:v>12.4</c:v>
                </c:pt>
                <c:pt idx="13">
                  <c:v>7.6999999999999993</c:v>
                </c:pt>
                <c:pt idx="14">
                  <c:v>25.8</c:v>
                </c:pt>
                <c:pt idx="15">
                  <c:v>9.6000000000000014</c:v>
                </c:pt>
                <c:pt idx="16">
                  <c:v>11.600000000000001</c:v>
                </c:pt>
                <c:pt idx="17">
                  <c:v>25.8</c:v>
                </c:pt>
                <c:pt idx="18">
                  <c:v>14.100000000000001</c:v>
                </c:pt>
                <c:pt idx="19">
                  <c:v>8.6000000000000014</c:v>
                </c:pt>
                <c:pt idx="20">
                  <c:v>10.3</c:v>
                </c:pt>
                <c:pt idx="21">
                  <c:v>25.8</c:v>
                </c:pt>
                <c:pt idx="22">
                  <c:v>8.4000000000000021</c:v>
                </c:pt>
                <c:pt idx="23">
                  <c:v>12.3</c:v>
                </c:pt>
                <c:pt idx="24">
                  <c:v>12.3</c:v>
                </c:pt>
                <c:pt idx="25">
                  <c:v>8.6000000000000014</c:v>
                </c:pt>
                <c:pt idx="26">
                  <c:v>11.600000000000001</c:v>
                </c:pt>
                <c:pt idx="27">
                  <c:v>25.8</c:v>
                </c:pt>
                <c:pt idx="28">
                  <c:v>10.8</c:v>
                </c:pt>
                <c:pt idx="29">
                  <c:v>9.1999999999999993</c:v>
                </c:pt>
                <c:pt idx="30">
                  <c:v>10.9</c:v>
                </c:pt>
                <c:pt idx="31">
                  <c:v>11</c:v>
                </c:pt>
                <c:pt idx="32">
                  <c:v>13.200000000000001</c:v>
                </c:pt>
                <c:pt idx="33">
                  <c:v>25.8</c:v>
                </c:pt>
                <c:pt idx="34">
                  <c:v>10.8</c:v>
                </c:pt>
                <c:pt idx="35">
                  <c:v>12</c:v>
                </c:pt>
                <c:pt idx="36">
                  <c:v>8.6000000000000014</c:v>
                </c:pt>
              </c:numCache>
            </c:numRef>
          </c:val>
          <c:extLst>
            <c:ext xmlns:c16="http://schemas.microsoft.com/office/drawing/2014/chart" uri="{C3380CC4-5D6E-409C-BE32-E72D297353CC}">
              <c16:uniqueId val="{00000002-295A-4558-9EC1-F424D7F7E8B1}"/>
            </c:ext>
          </c:extLst>
        </c:ser>
        <c:ser>
          <c:idx val="1"/>
          <c:order val="3"/>
          <c:tx>
            <c:strRef>
              <c:f>'Grafiki + dati'!$V$72</c:f>
              <c:strCache>
                <c:ptCount val="1"/>
                <c:pt idx="0">
                  <c:v>Ārzemju televīzija</c:v>
                </c:pt>
              </c:strCache>
            </c:strRef>
          </c:tx>
          <c:spPr>
            <a:solidFill>
              <a:srgbClr val="70AD47">
                <a:lumMod val="75000"/>
              </a:srgb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dati'!$V$73:$V$109</c:f>
              <c:numCache>
                <c:formatCode>General</c:formatCode>
                <c:ptCount val="37"/>
                <c:pt idx="0" formatCode="0">
                  <c:v>11.9</c:v>
                </c:pt>
                <c:pt idx="2" formatCode="0">
                  <c:v>13.6</c:v>
                </c:pt>
                <c:pt idx="3" formatCode="0">
                  <c:v>10.4</c:v>
                </c:pt>
                <c:pt idx="5" formatCode="0">
                  <c:v>12.4</c:v>
                </c:pt>
                <c:pt idx="6" formatCode="0">
                  <c:v>11.1</c:v>
                </c:pt>
                <c:pt idx="7" formatCode="0">
                  <c:v>9.4</c:v>
                </c:pt>
                <c:pt idx="8" formatCode="0">
                  <c:v>12.2</c:v>
                </c:pt>
                <c:pt idx="9" formatCode="0">
                  <c:v>11.8</c:v>
                </c:pt>
                <c:pt idx="10" formatCode="0">
                  <c:v>15.5</c:v>
                </c:pt>
                <c:pt idx="12" formatCode="0">
                  <c:v>11.3</c:v>
                </c:pt>
                <c:pt idx="13" formatCode="0">
                  <c:v>12.9</c:v>
                </c:pt>
                <c:pt idx="15" formatCode="0">
                  <c:v>10.1</c:v>
                </c:pt>
                <c:pt idx="16" formatCode="0">
                  <c:v>13.5</c:v>
                </c:pt>
                <c:pt idx="18" formatCode="0">
                  <c:v>13.9</c:v>
                </c:pt>
                <c:pt idx="19" formatCode="0">
                  <c:v>11.9</c:v>
                </c:pt>
                <c:pt idx="20" formatCode="0">
                  <c:v>10.4</c:v>
                </c:pt>
                <c:pt idx="22" formatCode="0">
                  <c:v>9.9</c:v>
                </c:pt>
                <c:pt idx="23" formatCode="0">
                  <c:v>11.7</c:v>
                </c:pt>
                <c:pt idx="24" formatCode="0">
                  <c:v>13.4</c:v>
                </c:pt>
                <c:pt idx="25" formatCode="0">
                  <c:v>13.1</c:v>
                </c:pt>
                <c:pt idx="26" formatCode="0">
                  <c:v>17.100000000000001</c:v>
                </c:pt>
                <c:pt idx="28" formatCode="0">
                  <c:v>14.7</c:v>
                </c:pt>
                <c:pt idx="29" formatCode="0">
                  <c:v>10.9</c:v>
                </c:pt>
                <c:pt idx="30" formatCode="0">
                  <c:v>12.7</c:v>
                </c:pt>
                <c:pt idx="31" formatCode="0">
                  <c:v>11.6</c:v>
                </c:pt>
                <c:pt idx="32" formatCode="0">
                  <c:v>7</c:v>
                </c:pt>
                <c:pt idx="34" formatCode="0">
                  <c:v>14.7</c:v>
                </c:pt>
                <c:pt idx="35" formatCode="0">
                  <c:v>12.9</c:v>
                </c:pt>
                <c:pt idx="36" formatCode="0">
                  <c:v>6.9</c:v>
                </c:pt>
              </c:numCache>
            </c:numRef>
          </c:val>
          <c:extLst>
            <c:ext xmlns:c16="http://schemas.microsoft.com/office/drawing/2014/chart" uri="{C3380CC4-5D6E-409C-BE32-E72D297353CC}">
              <c16:uniqueId val="{00000003-295A-4558-9EC1-F424D7F7E8B1}"/>
            </c:ext>
          </c:extLst>
        </c:ser>
        <c:ser>
          <c:idx val="4"/>
          <c:order val="4"/>
          <c:tx>
            <c:strRef>
              <c:f>'Grafiki + dati'!$W$72</c:f>
              <c:strCache>
                <c:ptCount val="1"/>
                <c:pt idx="0">
                  <c:v>x</c:v>
                </c:pt>
              </c:strCache>
            </c:strRef>
          </c:tx>
          <c:spPr>
            <a:noFill/>
            <a:ln>
              <a:noFill/>
            </a:ln>
            <a:effectLst/>
          </c:spPr>
          <c:invertIfNegative val="0"/>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dati'!$W$73:$W$109</c:f>
              <c:numCache>
                <c:formatCode>0</c:formatCode>
                <c:ptCount val="37"/>
                <c:pt idx="0">
                  <c:v>10.200000000000001</c:v>
                </c:pt>
                <c:pt idx="1">
                  <c:v>22.1</c:v>
                </c:pt>
                <c:pt idx="2">
                  <c:v>8.5000000000000018</c:v>
                </c:pt>
                <c:pt idx="3">
                  <c:v>11.700000000000001</c:v>
                </c:pt>
                <c:pt idx="4">
                  <c:v>22.1</c:v>
                </c:pt>
                <c:pt idx="5">
                  <c:v>9.7000000000000011</c:v>
                </c:pt>
                <c:pt idx="6">
                  <c:v>11.000000000000002</c:v>
                </c:pt>
                <c:pt idx="7">
                  <c:v>12.700000000000001</c:v>
                </c:pt>
                <c:pt idx="8">
                  <c:v>9.9000000000000021</c:v>
                </c:pt>
                <c:pt idx="9">
                  <c:v>10.3</c:v>
                </c:pt>
                <c:pt idx="10">
                  <c:v>6.6000000000000014</c:v>
                </c:pt>
                <c:pt idx="11">
                  <c:v>22.1</c:v>
                </c:pt>
                <c:pt idx="12">
                  <c:v>10.8</c:v>
                </c:pt>
                <c:pt idx="13">
                  <c:v>9.2000000000000011</c:v>
                </c:pt>
                <c:pt idx="14">
                  <c:v>22.1</c:v>
                </c:pt>
                <c:pt idx="15">
                  <c:v>12.000000000000002</c:v>
                </c:pt>
                <c:pt idx="16">
                  <c:v>8.6000000000000014</c:v>
                </c:pt>
                <c:pt idx="17">
                  <c:v>22.1</c:v>
                </c:pt>
                <c:pt idx="18">
                  <c:v>8.2000000000000011</c:v>
                </c:pt>
                <c:pt idx="19">
                  <c:v>10.200000000000001</c:v>
                </c:pt>
                <c:pt idx="20">
                  <c:v>11.700000000000001</c:v>
                </c:pt>
                <c:pt idx="21">
                  <c:v>22.1</c:v>
                </c:pt>
                <c:pt idx="22">
                  <c:v>12.200000000000001</c:v>
                </c:pt>
                <c:pt idx="23">
                  <c:v>10.400000000000002</c:v>
                </c:pt>
                <c:pt idx="24">
                  <c:v>8.7000000000000011</c:v>
                </c:pt>
                <c:pt idx="25">
                  <c:v>9.0000000000000018</c:v>
                </c:pt>
                <c:pt idx="26">
                  <c:v>5</c:v>
                </c:pt>
                <c:pt idx="27">
                  <c:v>22.1</c:v>
                </c:pt>
                <c:pt idx="28">
                  <c:v>7.4000000000000021</c:v>
                </c:pt>
                <c:pt idx="29">
                  <c:v>11.200000000000001</c:v>
                </c:pt>
                <c:pt idx="30">
                  <c:v>9.4000000000000021</c:v>
                </c:pt>
                <c:pt idx="31">
                  <c:v>10.500000000000002</c:v>
                </c:pt>
                <c:pt idx="32">
                  <c:v>15.100000000000001</c:v>
                </c:pt>
                <c:pt idx="33">
                  <c:v>22.1</c:v>
                </c:pt>
                <c:pt idx="34">
                  <c:v>7.4000000000000021</c:v>
                </c:pt>
                <c:pt idx="35">
                  <c:v>9.2000000000000011</c:v>
                </c:pt>
                <c:pt idx="36">
                  <c:v>15.200000000000001</c:v>
                </c:pt>
              </c:numCache>
            </c:numRef>
          </c:val>
          <c:extLst>
            <c:ext xmlns:c16="http://schemas.microsoft.com/office/drawing/2014/chart" uri="{C3380CC4-5D6E-409C-BE32-E72D297353CC}">
              <c16:uniqueId val="{00000004-295A-4558-9EC1-F424D7F7E8B1}"/>
            </c:ext>
          </c:extLst>
        </c:ser>
        <c:ser>
          <c:idx val="5"/>
          <c:order val="5"/>
          <c:tx>
            <c:strRef>
              <c:f>'Grafiki + dati'!$X$72</c:f>
              <c:strCache>
                <c:ptCount val="1"/>
                <c:pt idx="0">
                  <c:v>Reģionāla līmeņa, vietējie preses izdevumi</c:v>
                </c:pt>
              </c:strCache>
            </c:strRef>
          </c:tx>
          <c:spPr>
            <a:solidFill>
              <a:srgbClr val="5B9BD5">
                <a:lumMod val="50000"/>
              </a:srgb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dati'!$X$73:$X$109</c:f>
              <c:numCache>
                <c:formatCode>General</c:formatCode>
                <c:ptCount val="37"/>
                <c:pt idx="0" formatCode="0">
                  <c:v>11.4</c:v>
                </c:pt>
                <c:pt idx="2" formatCode="0">
                  <c:v>10.7</c:v>
                </c:pt>
                <c:pt idx="3" formatCode="0">
                  <c:v>12.2</c:v>
                </c:pt>
                <c:pt idx="5" formatCode="0">
                  <c:v>11.5</c:v>
                </c:pt>
                <c:pt idx="6" formatCode="0">
                  <c:v>10.5</c:v>
                </c:pt>
                <c:pt idx="7" formatCode="0">
                  <c:v>6.9</c:v>
                </c:pt>
                <c:pt idx="8" formatCode="0">
                  <c:v>10.1</c:v>
                </c:pt>
                <c:pt idx="9" formatCode="0">
                  <c:v>10.9</c:v>
                </c:pt>
                <c:pt idx="10" formatCode="0">
                  <c:v>19.600000000000001</c:v>
                </c:pt>
                <c:pt idx="12" formatCode="0">
                  <c:v>14.8</c:v>
                </c:pt>
                <c:pt idx="13" formatCode="0">
                  <c:v>5.6</c:v>
                </c:pt>
                <c:pt idx="15" formatCode="0">
                  <c:v>10.7</c:v>
                </c:pt>
                <c:pt idx="16" formatCode="0">
                  <c:v>12</c:v>
                </c:pt>
                <c:pt idx="18" formatCode="0">
                  <c:v>11.1</c:v>
                </c:pt>
                <c:pt idx="19" formatCode="0">
                  <c:v>9.1</c:v>
                </c:pt>
                <c:pt idx="20" formatCode="0">
                  <c:v>14.8</c:v>
                </c:pt>
                <c:pt idx="22" formatCode="0">
                  <c:v>13.3</c:v>
                </c:pt>
                <c:pt idx="23" formatCode="0">
                  <c:v>14.4</c:v>
                </c:pt>
                <c:pt idx="24" formatCode="0">
                  <c:v>15</c:v>
                </c:pt>
                <c:pt idx="25" formatCode="0">
                  <c:v>11.7</c:v>
                </c:pt>
                <c:pt idx="26" formatCode="0">
                  <c:v>5.4</c:v>
                </c:pt>
                <c:pt idx="28" formatCode="0">
                  <c:v>3.2</c:v>
                </c:pt>
                <c:pt idx="29" formatCode="0">
                  <c:v>12.3</c:v>
                </c:pt>
                <c:pt idx="30" formatCode="0">
                  <c:v>17.8</c:v>
                </c:pt>
                <c:pt idx="31" formatCode="0">
                  <c:v>17.100000000000001</c:v>
                </c:pt>
                <c:pt idx="32" formatCode="0">
                  <c:v>18.399999999999999</c:v>
                </c:pt>
                <c:pt idx="34" formatCode="0">
                  <c:v>3.2</c:v>
                </c:pt>
                <c:pt idx="35" formatCode="0">
                  <c:v>16.600000000000001</c:v>
                </c:pt>
                <c:pt idx="36" formatCode="0">
                  <c:v>13.8</c:v>
                </c:pt>
              </c:numCache>
            </c:numRef>
          </c:val>
          <c:extLst>
            <c:ext xmlns:c16="http://schemas.microsoft.com/office/drawing/2014/chart" uri="{C3380CC4-5D6E-409C-BE32-E72D297353CC}">
              <c16:uniqueId val="{00000005-295A-4558-9EC1-F424D7F7E8B1}"/>
            </c:ext>
          </c:extLst>
        </c:ser>
        <c:ser>
          <c:idx val="6"/>
          <c:order val="6"/>
          <c:tx>
            <c:strRef>
              <c:f>'Grafiki + dati'!$Y$72</c:f>
              <c:strCache>
                <c:ptCount val="1"/>
                <c:pt idx="0">
                  <c:v>x</c:v>
                </c:pt>
              </c:strCache>
            </c:strRef>
          </c:tx>
          <c:spPr>
            <a:noFill/>
            <a:ln>
              <a:noFill/>
            </a:ln>
            <a:effectLst/>
          </c:spPr>
          <c:invertIfNegative val="0"/>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dati'!$Y$73:$Y$109</c:f>
              <c:numCache>
                <c:formatCode>0</c:formatCode>
                <c:ptCount val="37"/>
                <c:pt idx="0">
                  <c:v>13.200000000000001</c:v>
                </c:pt>
                <c:pt idx="1">
                  <c:v>24.6</c:v>
                </c:pt>
                <c:pt idx="2">
                  <c:v>13.900000000000002</c:v>
                </c:pt>
                <c:pt idx="3">
                  <c:v>12.400000000000002</c:v>
                </c:pt>
                <c:pt idx="4">
                  <c:v>24.6</c:v>
                </c:pt>
                <c:pt idx="5">
                  <c:v>13.100000000000001</c:v>
                </c:pt>
                <c:pt idx="6">
                  <c:v>14.100000000000001</c:v>
                </c:pt>
                <c:pt idx="7">
                  <c:v>17.700000000000003</c:v>
                </c:pt>
                <c:pt idx="8">
                  <c:v>14.500000000000002</c:v>
                </c:pt>
                <c:pt idx="9">
                  <c:v>13.700000000000001</c:v>
                </c:pt>
                <c:pt idx="10">
                  <c:v>5</c:v>
                </c:pt>
                <c:pt idx="11">
                  <c:v>24.6</c:v>
                </c:pt>
                <c:pt idx="12">
                  <c:v>9.8000000000000007</c:v>
                </c:pt>
                <c:pt idx="13">
                  <c:v>19</c:v>
                </c:pt>
                <c:pt idx="14">
                  <c:v>24.6</c:v>
                </c:pt>
                <c:pt idx="15">
                  <c:v>13.900000000000002</c:v>
                </c:pt>
                <c:pt idx="16">
                  <c:v>12.600000000000001</c:v>
                </c:pt>
                <c:pt idx="17">
                  <c:v>24.6</c:v>
                </c:pt>
                <c:pt idx="18">
                  <c:v>13.500000000000002</c:v>
                </c:pt>
                <c:pt idx="19">
                  <c:v>15.500000000000002</c:v>
                </c:pt>
                <c:pt idx="20">
                  <c:v>9.8000000000000007</c:v>
                </c:pt>
                <c:pt idx="21">
                  <c:v>24.6</c:v>
                </c:pt>
                <c:pt idx="22">
                  <c:v>11.3</c:v>
                </c:pt>
                <c:pt idx="23">
                  <c:v>10.200000000000001</c:v>
                </c:pt>
                <c:pt idx="24">
                  <c:v>9.6000000000000014</c:v>
                </c:pt>
                <c:pt idx="25">
                  <c:v>12.900000000000002</c:v>
                </c:pt>
                <c:pt idx="26">
                  <c:v>19.200000000000003</c:v>
                </c:pt>
                <c:pt idx="27">
                  <c:v>24.6</c:v>
                </c:pt>
                <c:pt idx="28">
                  <c:v>21.400000000000002</c:v>
                </c:pt>
                <c:pt idx="29">
                  <c:v>12.3</c:v>
                </c:pt>
                <c:pt idx="30">
                  <c:v>6.8000000000000007</c:v>
                </c:pt>
                <c:pt idx="31">
                  <c:v>7.5</c:v>
                </c:pt>
                <c:pt idx="32">
                  <c:v>6.2000000000000028</c:v>
                </c:pt>
                <c:pt idx="33">
                  <c:v>24.6</c:v>
                </c:pt>
                <c:pt idx="34">
                  <c:v>21.400000000000002</c:v>
                </c:pt>
                <c:pt idx="35">
                  <c:v>8</c:v>
                </c:pt>
                <c:pt idx="36">
                  <c:v>10.8</c:v>
                </c:pt>
              </c:numCache>
            </c:numRef>
          </c:val>
          <c:extLst>
            <c:ext xmlns:c16="http://schemas.microsoft.com/office/drawing/2014/chart" uri="{C3380CC4-5D6E-409C-BE32-E72D297353CC}">
              <c16:uniqueId val="{00000006-295A-4558-9EC1-F424D7F7E8B1}"/>
            </c:ext>
          </c:extLst>
        </c:ser>
        <c:ser>
          <c:idx val="7"/>
          <c:order val="7"/>
          <c:tx>
            <c:strRef>
              <c:f>'Grafiki + dati'!$Z$72</c:f>
              <c:strCache>
                <c:ptCount val="1"/>
                <c:pt idx="0">
                  <c:v>Latvijas nacionāla līmeņa preses izdevumi - laikraksti</c:v>
                </c:pt>
              </c:strCache>
            </c:strRef>
          </c:tx>
          <c:spPr>
            <a:solidFill>
              <a:srgbClr val="FFC00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dati'!$Z$73:$Z$109</c:f>
              <c:numCache>
                <c:formatCode>General</c:formatCode>
                <c:ptCount val="37"/>
                <c:pt idx="0" formatCode="0">
                  <c:v>11.2</c:v>
                </c:pt>
                <c:pt idx="2" formatCode="0">
                  <c:v>11.9</c:v>
                </c:pt>
                <c:pt idx="3" formatCode="0">
                  <c:v>10.5</c:v>
                </c:pt>
                <c:pt idx="5" formatCode="0">
                  <c:v>9.5</c:v>
                </c:pt>
                <c:pt idx="6" formatCode="0">
                  <c:v>9.9</c:v>
                </c:pt>
                <c:pt idx="7" formatCode="0">
                  <c:v>9.3000000000000007</c:v>
                </c:pt>
                <c:pt idx="8" formatCode="0">
                  <c:v>8.5</c:v>
                </c:pt>
                <c:pt idx="9" formatCode="0">
                  <c:v>12</c:v>
                </c:pt>
                <c:pt idx="10" formatCode="0">
                  <c:v>17.5</c:v>
                </c:pt>
                <c:pt idx="12" formatCode="0">
                  <c:v>12.8</c:v>
                </c:pt>
                <c:pt idx="13" formatCode="0">
                  <c:v>8.5</c:v>
                </c:pt>
                <c:pt idx="15" formatCode="0">
                  <c:v>9.4</c:v>
                </c:pt>
                <c:pt idx="16" formatCode="0">
                  <c:v>12.6</c:v>
                </c:pt>
                <c:pt idx="18" formatCode="0">
                  <c:v>12.1</c:v>
                </c:pt>
                <c:pt idx="19" formatCode="0">
                  <c:v>9.9</c:v>
                </c:pt>
                <c:pt idx="20" formatCode="0">
                  <c:v>11.9</c:v>
                </c:pt>
                <c:pt idx="22" formatCode="0">
                  <c:v>11.1</c:v>
                </c:pt>
                <c:pt idx="23" formatCode="0">
                  <c:v>13.9</c:v>
                </c:pt>
                <c:pt idx="24" formatCode="0">
                  <c:v>9.5</c:v>
                </c:pt>
                <c:pt idx="25" formatCode="0">
                  <c:v>9.1999999999999993</c:v>
                </c:pt>
                <c:pt idx="26" formatCode="0">
                  <c:v>14.7</c:v>
                </c:pt>
                <c:pt idx="28" formatCode="0">
                  <c:v>9.3000000000000007</c:v>
                </c:pt>
                <c:pt idx="29" formatCode="0">
                  <c:v>10.9</c:v>
                </c:pt>
                <c:pt idx="30" formatCode="0">
                  <c:v>9.3000000000000007</c:v>
                </c:pt>
                <c:pt idx="31" formatCode="0">
                  <c:v>20.2</c:v>
                </c:pt>
                <c:pt idx="32" formatCode="0">
                  <c:v>8.6</c:v>
                </c:pt>
                <c:pt idx="34" formatCode="0">
                  <c:v>9.3000000000000007</c:v>
                </c:pt>
                <c:pt idx="35" formatCode="0">
                  <c:v>11.1</c:v>
                </c:pt>
                <c:pt idx="36" formatCode="0">
                  <c:v>13.7</c:v>
                </c:pt>
              </c:numCache>
            </c:numRef>
          </c:val>
          <c:extLst>
            <c:ext xmlns:c16="http://schemas.microsoft.com/office/drawing/2014/chart" uri="{C3380CC4-5D6E-409C-BE32-E72D297353CC}">
              <c16:uniqueId val="{00000007-295A-4558-9EC1-F424D7F7E8B1}"/>
            </c:ext>
          </c:extLst>
        </c:ser>
        <c:ser>
          <c:idx val="8"/>
          <c:order val="8"/>
          <c:tx>
            <c:strRef>
              <c:f>'Grafiki + dati'!$AA$72</c:f>
              <c:strCache>
                <c:ptCount val="1"/>
                <c:pt idx="0">
                  <c:v>x</c:v>
                </c:pt>
              </c:strCache>
            </c:strRef>
          </c:tx>
          <c:spPr>
            <a:noFill/>
            <a:ln>
              <a:noFill/>
            </a:ln>
            <a:effectLst/>
          </c:spPr>
          <c:invertIfNegative val="0"/>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dati'!$AA$73:$AA$109</c:f>
              <c:numCache>
                <c:formatCode>0</c:formatCode>
                <c:ptCount val="37"/>
                <c:pt idx="0">
                  <c:v>14</c:v>
                </c:pt>
                <c:pt idx="1">
                  <c:v>25.2</c:v>
                </c:pt>
                <c:pt idx="2">
                  <c:v>13.299999999999999</c:v>
                </c:pt>
                <c:pt idx="3">
                  <c:v>14.7</c:v>
                </c:pt>
                <c:pt idx="4">
                  <c:v>25.2</c:v>
                </c:pt>
                <c:pt idx="5">
                  <c:v>15.7</c:v>
                </c:pt>
                <c:pt idx="6">
                  <c:v>15.299999999999999</c:v>
                </c:pt>
                <c:pt idx="7">
                  <c:v>15.899999999999999</c:v>
                </c:pt>
                <c:pt idx="8">
                  <c:v>16.7</c:v>
                </c:pt>
                <c:pt idx="9">
                  <c:v>13.2</c:v>
                </c:pt>
                <c:pt idx="10">
                  <c:v>7.6999999999999993</c:v>
                </c:pt>
                <c:pt idx="11">
                  <c:v>25.2</c:v>
                </c:pt>
                <c:pt idx="12">
                  <c:v>12.399999999999999</c:v>
                </c:pt>
                <c:pt idx="13">
                  <c:v>16.7</c:v>
                </c:pt>
                <c:pt idx="14">
                  <c:v>25.2</c:v>
                </c:pt>
                <c:pt idx="15">
                  <c:v>15.799999999999999</c:v>
                </c:pt>
                <c:pt idx="16">
                  <c:v>12.6</c:v>
                </c:pt>
                <c:pt idx="17">
                  <c:v>25.2</c:v>
                </c:pt>
                <c:pt idx="18">
                  <c:v>13.1</c:v>
                </c:pt>
                <c:pt idx="19">
                  <c:v>15.299999999999999</c:v>
                </c:pt>
                <c:pt idx="20">
                  <c:v>13.299999999999999</c:v>
                </c:pt>
                <c:pt idx="21">
                  <c:v>25.2</c:v>
                </c:pt>
                <c:pt idx="22">
                  <c:v>14.1</c:v>
                </c:pt>
                <c:pt idx="23">
                  <c:v>11.299999999999999</c:v>
                </c:pt>
                <c:pt idx="24">
                  <c:v>15.7</c:v>
                </c:pt>
                <c:pt idx="25">
                  <c:v>16</c:v>
                </c:pt>
                <c:pt idx="26">
                  <c:v>10.5</c:v>
                </c:pt>
                <c:pt idx="27">
                  <c:v>25.2</c:v>
                </c:pt>
                <c:pt idx="28">
                  <c:v>15.899999999999999</c:v>
                </c:pt>
                <c:pt idx="29">
                  <c:v>14.299999999999999</c:v>
                </c:pt>
                <c:pt idx="30">
                  <c:v>15.899999999999999</c:v>
                </c:pt>
                <c:pt idx="31">
                  <c:v>5</c:v>
                </c:pt>
                <c:pt idx="32">
                  <c:v>16.600000000000001</c:v>
                </c:pt>
                <c:pt idx="33">
                  <c:v>25.2</c:v>
                </c:pt>
                <c:pt idx="34">
                  <c:v>15.899999999999999</c:v>
                </c:pt>
                <c:pt idx="35">
                  <c:v>14.1</c:v>
                </c:pt>
                <c:pt idx="36">
                  <c:v>11.5</c:v>
                </c:pt>
              </c:numCache>
            </c:numRef>
          </c:val>
          <c:extLst>
            <c:ext xmlns:c16="http://schemas.microsoft.com/office/drawing/2014/chart" uri="{C3380CC4-5D6E-409C-BE32-E72D297353CC}">
              <c16:uniqueId val="{00000008-295A-4558-9EC1-F424D7F7E8B1}"/>
            </c:ext>
          </c:extLst>
        </c:ser>
        <c:ser>
          <c:idx val="9"/>
          <c:order val="9"/>
          <c:tx>
            <c:strRef>
              <c:f>'Grafiki + dati'!$AB$72</c:f>
              <c:strCache>
                <c:ptCount val="1"/>
                <c:pt idx="0">
                  <c:v>Reģionāla līmeņa, vietējā televīzija</c:v>
                </c:pt>
              </c:strCache>
            </c:strRef>
          </c:tx>
          <c:spPr>
            <a:solidFill>
              <a:srgbClr val="00DEC4"/>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dati'!$AB$73:$AB$109</c:f>
              <c:numCache>
                <c:formatCode>General</c:formatCode>
                <c:ptCount val="37"/>
                <c:pt idx="0" formatCode="0">
                  <c:v>9.9</c:v>
                </c:pt>
                <c:pt idx="2" formatCode="0">
                  <c:v>9.6</c:v>
                </c:pt>
                <c:pt idx="3" formatCode="0">
                  <c:v>10.1</c:v>
                </c:pt>
                <c:pt idx="5" formatCode="0">
                  <c:v>10.7</c:v>
                </c:pt>
                <c:pt idx="6" formatCode="0">
                  <c:v>12.7</c:v>
                </c:pt>
                <c:pt idx="7" formatCode="0">
                  <c:v>9.8000000000000007</c:v>
                </c:pt>
                <c:pt idx="8" formatCode="0">
                  <c:v>6.6</c:v>
                </c:pt>
                <c:pt idx="9" formatCode="0">
                  <c:v>8.6999999999999993</c:v>
                </c:pt>
                <c:pt idx="10" formatCode="0">
                  <c:v>11.4</c:v>
                </c:pt>
                <c:pt idx="12" formatCode="0">
                  <c:v>13.5</c:v>
                </c:pt>
                <c:pt idx="13" formatCode="0">
                  <c:v>3.6</c:v>
                </c:pt>
                <c:pt idx="15" formatCode="0">
                  <c:v>9.1</c:v>
                </c:pt>
                <c:pt idx="16" formatCode="0">
                  <c:v>10.5</c:v>
                </c:pt>
                <c:pt idx="18" formatCode="0">
                  <c:v>12.9</c:v>
                </c:pt>
                <c:pt idx="19" formatCode="0">
                  <c:v>8.6999999999999993</c:v>
                </c:pt>
                <c:pt idx="20" formatCode="0">
                  <c:v>9</c:v>
                </c:pt>
                <c:pt idx="22" formatCode="0">
                  <c:v>9.3000000000000007</c:v>
                </c:pt>
                <c:pt idx="23" formatCode="0">
                  <c:v>10.5</c:v>
                </c:pt>
                <c:pt idx="24" formatCode="0">
                  <c:v>9.3000000000000007</c:v>
                </c:pt>
                <c:pt idx="25" formatCode="0">
                  <c:v>10</c:v>
                </c:pt>
                <c:pt idx="26" formatCode="0">
                  <c:v>12</c:v>
                </c:pt>
                <c:pt idx="28" formatCode="0">
                  <c:v>7.2</c:v>
                </c:pt>
                <c:pt idx="29" formatCode="0">
                  <c:v>11.6</c:v>
                </c:pt>
                <c:pt idx="30" formatCode="0">
                  <c:v>11.9</c:v>
                </c:pt>
                <c:pt idx="31" formatCode="0">
                  <c:v>10.8</c:v>
                </c:pt>
                <c:pt idx="32" formatCode="0">
                  <c:v>10.1</c:v>
                </c:pt>
                <c:pt idx="34" formatCode="0">
                  <c:v>7.2</c:v>
                </c:pt>
                <c:pt idx="35" formatCode="0">
                  <c:v>10.8</c:v>
                </c:pt>
                <c:pt idx="36" formatCode="0">
                  <c:v>11.9</c:v>
                </c:pt>
              </c:numCache>
            </c:numRef>
          </c:val>
          <c:extLst>
            <c:ext xmlns:c16="http://schemas.microsoft.com/office/drawing/2014/chart" uri="{C3380CC4-5D6E-409C-BE32-E72D297353CC}">
              <c16:uniqueId val="{00000009-295A-4558-9EC1-F424D7F7E8B1}"/>
            </c:ext>
          </c:extLst>
        </c:ser>
        <c:ser>
          <c:idx val="10"/>
          <c:order val="10"/>
          <c:tx>
            <c:strRef>
              <c:f>'Grafiki + dati'!$AC$72</c:f>
              <c:strCache>
                <c:ptCount val="1"/>
                <c:pt idx="0">
                  <c:v>x</c:v>
                </c:pt>
              </c:strCache>
            </c:strRef>
          </c:tx>
          <c:spPr>
            <a:noFill/>
            <a:ln>
              <a:noFill/>
            </a:ln>
            <a:effectLst/>
          </c:spPr>
          <c:invertIfNegative val="0"/>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dati'!$AC$73:$AC$109</c:f>
              <c:numCache>
                <c:formatCode>0</c:formatCode>
                <c:ptCount val="37"/>
                <c:pt idx="0">
                  <c:v>8.6</c:v>
                </c:pt>
                <c:pt idx="1">
                  <c:v>18.5</c:v>
                </c:pt>
                <c:pt idx="2">
                  <c:v>8.9</c:v>
                </c:pt>
                <c:pt idx="3">
                  <c:v>8.4</c:v>
                </c:pt>
                <c:pt idx="4">
                  <c:v>18.5</c:v>
                </c:pt>
                <c:pt idx="5">
                  <c:v>7.8000000000000007</c:v>
                </c:pt>
                <c:pt idx="6">
                  <c:v>5.8000000000000007</c:v>
                </c:pt>
                <c:pt idx="7">
                  <c:v>8.6999999999999993</c:v>
                </c:pt>
                <c:pt idx="8">
                  <c:v>11.9</c:v>
                </c:pt>
                <c:pt idx="9">
                  <c:v>9.8000000000000007</c:v>
                </c:pt>
                <c:pt idx="10">
                  <c:v>7.1</c:v>
                </c:pt>
                <c:pt idx="11">
                  <c:v>18.5</c:v>
                </c:pt>
                <c:pt idx="12">
                  <c:v>5</c:v>
                </c:pt>
                <c:pt idx="13">
                  <c:v>14.9</c:v>
                </c:pt>
                <c:pt idx="14">
                  <c:v>18.5</c:v>
                </c:pt>
                <c:pt idx="15">
                  <c:v>9.4</c:v>
                </c:pt>
                <c:pt idx="16">
                  <c:v>8</c:v>
                </c:pt>
                <c:pt idx="17">
                  <c:v>18.5</c:v>
                </c:pt>
                <c:pt idx="18">
                  <c:v>5.6</c:v>
                </c:pt>
                <c:pt idx="19">
                  <c:v>9.8000000000000007</c:v>
                </c:pt>
                <c:pt idx="20">
                  <c:v>9.5</c:v>
                </c:pt>
                <c:pt idx="21">
                  <c:v>18.5</c:v>
                </c:pt>
                <c:pt idx="22">
                  <c:v>9.1999999999999993</c:v>
                </c:pt>
                <c:pt idx="23">
                  <c:v>8</c:v>
                </c:pt>
                <c:pt idx="24">
                  <c:v>9.1999999999999993</c:v>
                </c:pt>
                <c:pt idx="25">
                  <c:v>8.5</c:v>
                </c:pt>
                <c:pt idx="26">
                  <c:v>6.5</c:v>
                </c:pt>
                <c:pt idx="27">
                  <c:v>18.5</c:v>
                </c:pt>
                <c:pt idx="28">
                  <c:v>11.3</c:v>
                </c:pt>
                <c:pt idx="29">
                  <c:v>6.9</c:v>
                </c:pt>
                <c:pt idx="30">
                  <c:v>6.6</c:v>
                </c:pt>
                <c:pt idx="31">
                  <c:v>7.6999999999999993</c:v>
                </c:pt>
                <c:pt idx="32">
                  <c:v>8.4</c:v>
                </c:pt>
                <c:pt idx="33">
                  <c:v>18.5</c:v>
                </c:pt>
                <c:pt idx="34">
                  <c:v>11.3</c:v>
                </c:pt>
                <c:pt idx="35">
                  <c:v>7.6999999999999993</c:v>
                </c:pt>
                <c:pt idx="36">
                  <c:v>6.6</c:v>
                </c:pt>
              </c:numCache>
            </c:numRef>
          </c:val>
          <c:extLst>
            <c:ext xmlns:c16="http://schemas.microsoft.com/office/drawing/2014/chart" uri="{C3380CC4-5D6E-409C-BE32-E72D297353CC}">
              <c16:uniqueId val="{0000000A-295A-4558-9EC1-F424D7F7E8B1}"/>
            </c:ext>
          </c:extLst>
        </c:ser>
        <c:ser>
          <c:idx val="11"/>
          <c:order val="11"/>
          <c:tx>
            <c:strRef>
              <c:f>'Grafiki + dati'!$AD$72</c:f>
              <c:strCache>
                <c:ptCount val="1"/>
                <c:pt idx="0">
                  <c:v>Latvijas nacionāla līmeņa preses izdevumi - žurnāli</c:v>
                </c:pt>
              </c:strCache>
            </c:strRef>
          </c:tx>
          <c:spPr>
            <a:solidFill>
              <a:srgbClr val="ED7D31">
                <a:lumMod val="75000"/>
              </a:srgb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dati'!$AD$73:$AD$109</c:f>
              <c:numCache>
                <c:formatCode>General</c:formatCode>
                <c:ptCount val="37"/>
                <c:pt idx="0" formatCode="0">
                  <c:v>8.6999999999999993</c:v>
                </c:pt>
                <c:pt idx="2" formatCode="0">
                  <c:v>7.2</c:v>
                </c:pt>
                <c:pt idx="3" formatCode="0">
                  <c:v>10.1</c:v>
                </c:pt>
                <c:pt idx="5" formatCode="0">
                  <c:v>7.9</c:v>
                </c:pt>
                <c:pt idx="6" formatCode="0">
                  <c:v>8.6999999999999993</c:v>
                </c:pt>
                <c:pt idx="7" formatCode="0">
                  <c:v>9</c:v>
                </c:pt>
                <c:pt idx="8" formatCode="0">
                  <c:v>6.9</c:v>
                </c:pt>
                <c:pt idx="9" formatCode="0">
                  <c:v>9.6999999999999993</c:v>
                </c:pt>
                <c:pt idx="10" formatCode="0">
                  <c:v>9.6</c:v>
                </c:pt>
                <c:pt idx="12" formatCode="0">
                  <c:v>11.9</c:v>
                </c:pt>
                <c:pt idx="13" formatCode="0">
                  <c:v>3</c:v>
                </c:pt>
                <c:pt idx="15" formatCode="0">
                  <c:v>5.7</c:v>
                </c:pt>
                <c:pt idx="16" formatCode="0">
                  <c:v>11.2</c:v>
                </c:pt>
                <c:pt idx="18" formatCode="0">
                  <c:v>8.4</c:v>
                </c:pt>
                <c:pt idx="19" formatCode="0">
                  <c:v>8.4</c:v>
                </c:pt>
                <c:pt idx="20" formatCode="0">
                  <c:v>8.9</c:v>
                </c:pt>
                <c:pt idx="22" formatCode="0">
                  <c:v>9</c:v>
                </c:pt>
                <c:pt idx="23" formatCode="0">
                  <c:v>5.4</c:v>
                </c:pt>
                <c:pt idx="24" formatCode="0">
                  <c:v>7.9</c:v>
                </c:pt>
                <c:pt idx="25" formatCode="0">
                  <c:v>7.7</c:v>
                </c:pt>
                <c:pt idx="26" formatCode="0">
                  <c:v>12.3</c:v>
                </c:pt>
                <c:pt idx="28" formatCode="0">
                  <c:v>7.6</c:v>
                </c:pt>
                <c:pt idx="29" formatCode="0">
                  <c:v>11.3</c:v>
                </c:pt>
                <c:pt idx="30" formatCode="0">
                  <c:v>7.7</c:v>
                </c:pt>
                <c:pt idx="31" formatCode="0">
                  <c:v>10.9</c:v>
                </c:pt>
                <c:pt idx="32" formatCode="0">
                  <c:v>5</c:v>
                </c:pt>
                <c:pt idx="34" formatCode="0">
                  <c:v>7.6</c:v>
                </c:pt>
                <c:pt idx="35" formatCode="0">
                  <c:v>8.3000000000000007</c:v>
                </c:pt>
                <c:pt idx="36" formatCode="0">
                  <c:v>10.8</c:v>
                </c:pt>
              </c:numCache>
            </c:numRef>
          </c:val>
          <c:extLst>
            <c:ext xmlns:c16="http://schemas.microsoft.com/office/drawing/2014/chart" uri="{C3380CC4-5D6E-409C-BE32-E72D297353CC}">
              <c16:uniqueId val="{0000000B-295A-4558-9EC1-F424D7F7E8B1}"/>
            </c:ext>
          </c:extLst>
        </c:ser>
        <c:ser>
          <c:idx val="12"/>
          <c:order val="12"/>
          <c:tx>
            <c:strRef>
              <c:f>'Grafiki + dati'!$AE$72</c:f>
              <c:strCache>
                <c:ptCount val="1"/>
                <c:pt idx="0">
                  <c:v>x</c:v>
                </c:pt>
              </c:strCache>
            </c:strRef>
          </c:tx>
          <c:spPr>
            <a:noFill/>
            <a:ln>
              <a:noFill/>
            </a:ln>
            <a:effectLst/>
          </c:spPr>
          <c:invertIfNegative val="0"/>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dati'!$AE$73:$AE$109</c:f>
              <c:numCache>
                <c:formatCode>0</c:formatCode>
                <c:ptCount val="37"/>
                <c:pt idx="0">
                  <c:v>8.6000000000000014</c:v>
                </c:pt>
                <c:pt idx="1">
                  <c:v>17.3</c:v>
                </c:pt>
                <c:pt idx="2">
                  <c:v>10.100000000000001</c:v>
                </c:pt>
                <c:pt idx="3">
                  <c:v>7.2000000000000011</c:v>
                </c:pt>
                <c:pt idx="4">
                  <c:v>17.3</c:v>
                </c:pt>
                <c:pt idx="5">
                  <c:v>9.4</c:v>
                </c:pt>
                <c:pt idx="6">
                  <c:v>8.6000000000000014</c:v>
                </c:pt>
                <c:pt idx="7">
                  <c:v>8.3000000000000007</c:v>
                </c:pt>
                <c:pt idx="8">
                  <c:v>10.4</c:v>
                </c:pt>
                <c:pt idx="9">
                  <c:v>7.6000000000000014</c:v>
                </c:pt>
                <c:pt idx="10">
                  <c:v>7.7000000000000011</c:v>
                </c:pt>
                <c:pt idx="11">
                  <c:v>17.3</c:v>
                </c:pt>
                <c:pt idx="12">
                  <c:v>5.4</c:v>
                </c:pt>
                <c:pt idx="13">
                  <c:v>14.3</c:v>
                </c:pt>
                <c:pt idx="14">
                  <c:v>17.3</c:v>
                </c:pt>
                <c:pt idx="15">
                  <c:v>11.600000000000001</c:v>
                </c:pt>
                <c:pt idx="16">
                  <c:v>6.1000000000000014</c:v>
                </c:pt>
                <c:pt idx="17">
                  <c:v>17.3</c:v>
                </c:pt>
                <c:pt idx="18">
                  <c:v>8.9</c:v>
                </c:pt>
                <c:pt idx="19">
                  <c:v>8.9</c:v>
                </c:pt>
                <c:pt idx="20">
                  <c:v>8.4</c:v>
                </c:pt>
                <c:pt idx="21">
                  <c:v>17.3</c:v>
                </c:pt>
                <c:pt idx="22">
                  <c:v>8.3000000000000007</c:v>
                </c:pt>
                <c:pt idx="23">
                  <c:v>11.9</c:v>
                </c:pt>
                <c:pt idx="24">
                  <c:v>9.4</c:v>
                </c:pt>
                <c:pt idx="25">
                  <c:v>9.6000000000000014</c:v>
                </c:pt>
                <c:pt idx="26">
                  <c:v>5</c:v>
                </c:pt>
                <c:pt idx="27">
                  <c:v>17.3</c:v>
                </c:pt>
                <c:pt idx="28">
                  <c:v>9.7000000000000011</c:v>
                </c:pt>
                <c:pt idx="29">
                  <c:v>6</c:v>
                </c:pt>
                <c:pt idx="30">
                  <c:v>9.6000000000000014</c:v>
                </c:pt>
                <c:pt idx="31">
                  <c:v>6.4</c:v>
                </c:pt>
                <c:pt idx="32">
                  <c:v>12.3</c:v>
                </c:pt>
                <c:pt idx="33">
                  <c:v>17.3</c:v>
                </c:pt>
                <c:pt idx="34">
                  <c:v>9.7000000000000011</c:v>
                </c:pt>
                <c:pt idx="35">
                  <c:v>9</c:v>
                </c:pt>
                <c:pt idx="36">
                  <c:v>6.5</c:v>
                </c:pt>
              </c:numCache>
            </c:numRef>
          </c:val>
          <c:extLst>
            <c:ext xmlns:c16="http://schemas.microsoft.com/office/drawing/2014/chart" uri="{C3380CC4-5D6E-409C-BE32-E72D297353CC}">
              <c16:uniqueId val="{0000000C-295A-4558-9EC1-F424D7F7E8B1}"/>
            </c:ext>
          </c:extLst>
        </c:ser>
        <c:ser>
          <c:idx val="13"/>
          <c:order val="13"/>
          <c:tx>
            <c:strRef>
              <c:f>'Grafiki + dati'!$AF$72</c:f>
              <c:strCache>
                <c:ptCount val="1"/>
                <c:pt idx="0">
                  <c:v>Reģionāla līmeņa, vietējais radio</c:v>
                </c:pt>
              </c:strCache>
            </c:strRef>
          </c:tx>
          <c:spPr>
            <a:solidFill>
              <a:srgbClr val="92D05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dati'!$AF$73:$AF$109</c:f>
              <c:numCache>
                <c:formatCode>General</c:formatCode>
                <c:ptCount val="37"/>
                <c:pt idx="0" formatCode="0">
                  <c:v>8.6999999999999993</c:v>
                </c:pt>
                <c:pt idx="2" formatCode="0">
                  <c:v>8.5</c:v>
                </c:pt>
                <c:pt idx="3" formatCode="0">
                  <c:v>8.8000000000000007</c:v>
                </c:pt>
                <c:pt idx="5" formatCode="0">
                  <c:v>9.6999999999999993</c:v>
                </c:pt>
                <c:pt idx="6" formatCode="0">
                  <c:v>10.5</c:v>
                </c:pt>
                <c:pt idx="7" formatCode="0">
                  <c:v>8.5</c:v>
                </c:pt>
                <c:pt idx="8" formatCode="0">
                  <c:v>10.9</c:v>
                </c:pt>
                <c:pt idx="9" formatCode="0">
                  <c:v>7</c:v>
                </c:pt>
                <c:pt idx="10" formatCode="0">
                  <c:v>5.8</c:v>
                </c:pt>
                <c:pt idx="12" formatCode="0">
                  <c:v>7.8</c:v>
                </c:pt>
                <c:pt idx="13" formatCode="0">
                  <c:v>10.1</c:v>
                </c:pt>
                <c:pt idx="15" formatCode="0">
                  <c:v>7.5</c:v>
                </c:pt>
                <c:pt idx="16" formatCode="0">
                  <c:v>9.6</c:v>
                </c:pt>
                <c:pt idx="18" formatCode="0">
                  <c:v>9.5</c:v>
                </c:pt>
                <c:pt idx="19" formatCode="0">
                  <c:v>9.5</c:v>
                </c:pt>
                <c:pt idx="20" formatCode="0">
                  <c:v>6.4</c:v>
                </c:pt>
                <c:pt idx="22" formatCode="0">
                  <c:v>9.3000000000000007</c:v>
                </c:pt>
                <c:pt idx="23" formatCode="0">
                  <c:v>7.9</c:v>
                </c:pt>
                <c:pt idx="24" formatCode="0">
                  <c:v>9.1999999999999993</c:v>
                </c:pt>
                <c:pt idx="25" formatCode="0">
                  <c:v>11.3</c:v>
                </c:pt>
                <c:pt idx="26" formatCode="0">
                  <c:v>8.1</c:v>
                </c:pt>
                <c:pt idx="28" formatCode="0">
                  <c:v>7.6</c:v>
                </c:pt>
                <c:pt idx="29" formatCode="0">
                  <c:v>6.3</c:v>
                </c:pt>
                <c:pt idx="30" formatCode="0">
                  <c:v>11.9</c:v>
                </c:pt>
                <c:pt idx="31" formatCode="0">
                  <c:v>9.6999999999999993</c:v>
                </c:pt>
                <c:pt idx="32" formatCode="0">
                  <c:v>12.1</c:v>
                </c:pt>
                <c:pt idx="34" formatCode="0">
                  <c:v>7.6</c:v>
                </c:pt>
                <c:pt idx="35" formatCode="0">
                  <c:v>11.8</c:v>
                </c:pt>
                <c:pt idx="36" formatCode="0">
                  <c:v>5.0999999999999996</c:v>
                </c:pt>
              </c:numCache>
            </c:numRef>
          </c:val>
          <c:extLst>
            <c:ext xmlns:c16="http://schemas.microsoft.com/office/drawing/2014/chart" uri="{C3380CC4-5D6E-409C-BE32-E72D297353CC}">
              <c16:uniqueId val="{0000000D-295A-4558-9EC1-F424D7F7E8B1}"/>
            </c:ext>
          </c:extLst>
        </c:ser>
        <c:ser>
          <c:idx val="14"/>
          <c:order val="14"/>
          <c:tx>
            <c:strRef>
              <c:f>'Grafiki + dati'!$AG$72</c:f>
              <c:strCache>
                <c:ptCount val="1"/>
                <c:pt idx="0">
                  <c:v>x</c:v>
                </c:pt>
              </c:strCache>
            </c:strRef>
          </c:tx>
          <c:spPr>
            <a:noFill/>
            <a:ln>
              <a:noFill/>
            </a:ln>
            <a:effectLst/>
          </c:spPr>
          <c:invertIfNegative val="0"/>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dati'!$AG$73:$AG$109</c:f>
              <c:numCache>
                <c:formatCode>0</c:formatCode>
                <c:ptCount val="37"/>
                <c:pt idx="0">
                  <c:v>8.4</c:v>
                </c:pt>
                <c:pt idx="1">
                  <c:v>17.100000000000001</c:v>
                </c:pt>
                <c:pt idx="2">
                  <c:v>8.6</c:v>
                </c:pt>
                <c:pt idx="3">
                  <c:v>8.2999999999999989</c:v>
                </c:pt>
                <c:pt idx="4">
                  <c:v>17.100000000000001</c:v>
                </c:pt>
                <c:pt idx="5">
                  <c:v>7.4</c:v>
                </c:pt>
                <c:pt idx="6">
                  <c:v>6.6</c:v>
                </c:pt>
                <c:pt idx="7">
                  <c:v>8.6</c:v>
                </c:pt>
                <c:pt idx="8">
                  <c:v>6.1999999999999993</c:v>
                </c:pt>
                <c:pt idx="9">
                  <c:v>10.1</c:v>
                </c:pt>
                <c:pt idx="10">
                  <c:v>11.3</c:v>
                </c:pt>
                <c:pt idx="11">
                  <c:v>17.100000000000001</c:v>
                </c:pt>
                <c:pt idx="12">
                  <c:v>9.3000000000000007</c:v>
                </c:pt>
                <c:pt idx="13">
                  <c:v>7</c:v>
                </c:pt>
                <c:pt idx="14">
                  <c:v>17.100000000000001</c:v>
                </c:pt>
                <c:pt idx="15">
                  <c:v>9.6</c:v>
                </c:pt>
                <c:pt idx="16">
                  <c:v>7.5</c:v>
                </c:pt>
                <c:pt idx="17">
                  <c:v>17.100000000000001</c:v>
                </c:pt>
                <c:pt idx="18">
                  <c:v>7.6</c:v>
                </c:pt>
                <c:pt idx="19">
                  <c:v>7.6</c:v>
                </c:pt>
                <c:pt idx="20">
                  <c:v>10.7</c:v>
                </c:pt>
                <c:pt idx="21">
                  <c:v>17.100000000000001</c:v>
                </c:pt>
                <c:pt idx="22">
                  <c:v>7.7999999999999989</c:v>
                </c:pt>
                <c:pt idx="23">
                  <c:v>9.1999999999999993</c:v>
                </c:pt>
                <c:pt idx="24">
                  <c:v>7.9</c:v>
                </c:pt>
                <c:pt idx="25">
                  <c:v>5.7999999999999989</c:v>
                </c:pt>
                <c:pt idx="26">
                  <c:v>9</c:v>
                </c:pt>
                <c:pt idx="27">
                  <c:v>17.100000000000001</c:v>
                </c:pt>
                <c:pt idx="28">
                  <c:v>9.5</c:v>
                </c:pt>
                <c:pt idx="29">
                  <c:v>10.8</c:v>
                </c:pt>
                <c:pt idx="30">
                  <c:v>5.1999999999999993</c:v>
                </c:pt>
                <c:pt idx="31">
                  <c:v>7.4</c:v>
                </c:pt>
                <c:pt idx="32">
                  <c:v>5</c:v>
                </c:pt>
                <c:pt idx="33">
                  <c:v>17.100000000000001</c:v>
                </c:pt>
                <c:pt idx="34">
                  <c:v>9.5</c:v>
                </c:pt>
                <c:pt idx="35">
                  <c:v>5.2999999999999989</c:v>
                </c:pt>
                <c:pt idx="36">
                  <c:v>12</c:v>
                </c:pt>
              </c:numCache>
            </c:numRef>
          </c:val>
          <c:extLst>
            <c:ext xmlns:c16="http://schemas.microsoft.com/office/drawing/2014/chart" uri="{C3380CC4-5D6E-409C-BE32-E72D297353CC}">
              <c16:uniqueId val="{0000000E-295A-4558-9EC1-F424D7F7E8B1}"/>
            </c:ext>
          </c:extLst>
        </c:ser>
        <c:ser>
          <c:idx val="15"/>
          <c:order val="15"/>
          <c:tx>
            <c:strRef>
              <c:f>'Grafiki + dati'!$AH$72</c:f>
              <c:strCache>
                <c:ptCount val="1"/>
                <c:pt idx="0">
                  <c:v>Latvijas nevalstisko organizāciju tīmekļa vietnes</c:v>
                </c:pt>
              </c:strCache>
            </c:strRef>
          </c:tx>
          <c:spPr>
            <a:solidFill>
              <a:srgbClr val="ED7D31">
                <a:lumMod val="40000"/>
                <a:lumOff val="6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dati'!$AH$73:$AH$109</c:f>
              <c:numCache>
                <c:formatCode>General</c:formatCode>
                <c:ptCount val="37"/>
                <c:pt idx="0" formatCode="0">
                  <c:v>7.6</c:v>
                </c:pt>
                <c:pt idx="2" formatCode="0">
                  <c:v>8.1999999999999993</c:v>
                </c:pt>
                <c:pt idx="3" formatCode="0">
                  <c:v>7.2</c:v>
                </c:pt>
                <c:pt idx="5" formatCode="0">
                  <c:v>9.4</c:v>
                </c:pt>
                <c:pt idx="6" formatCode="0">
                  <c:v>12.2</c:v>
                </c:pt>
                <c:pt idx="7" formatCode="0">
                  <c:v>6.6</c:v>
                </c:pt>
                <c:pt idx="8" formatCode="0">
                  <c:v>6.8</c:v>
                </c:pt>
                <c:pt idx="9" formatCode="0">
                  <c:v>8.5</c:v>
                </c:pt>
                <c:pt idx="10" formatCode="0">
                  <c:v>3.4</c:v>
                </c:pt>
                <c:pt idx="12" formatCode="0">
                  <c:v>6.7</c:v>
                </c:pt>
                <c:pt idx="13" formatCode="0">
                  <c:v>9.6</c:v>
                </c:pt>
                <c:pt idx="15" formatCode="0">
                  <c:v>6.6</c:v>
                </c:pt>
                <c:pt idx="16" formatCode="0">
                  <c:v>8.5</c:v>
                </c:pt>
                <c:pt idx="18" formatCode="0">
                  <c:v>7</c:v>
                </c:pt>
                <c:pt idx="19" formatCode="0">
                  <c:v>10</c:v>
                </c:pt>
                <c:pt idx="20" formatCode="0">
                  <c:v>5</c:v>
                </c:pt>
                <c:pt idx="22" formatCode="0">
                  <c:v>6</c:v>
                </c:pt>
                <c:pt idx="23" formatCode="0">
                  <c:v>4.0999999999999996</c:v>
                </c:pt>
                <c:pt idx="24" formatCode="0">
                  <c:v>7.4</c:v>
                </c:pt>
                <c:pt idx="25" formatCode="0">
                  <c:v>10.9</c:v>
                </c:pt>
                <c:pt idx="26" formatCode="0">
                  <c:v>8.6</c:v>
                </c:pt>
                <c:pt idx="28" formatCode="0">
                  <c:v>10.7</c:v>
                </c:pt>
                <c:pt idx="29" formatCode="0">
                  <c:v>7.7</c:v>
                </c:pt>
                <c:pt idx="30" formatCode="0">
                  <c:v>2.6</c:v>
                </c:pt>
                <c:pt idx="31" formatCode="0">
                  <c:v>8.3000000000000007</c:v>
                </c:pt>
                <c:pt idx="32" formatCode="0">
                  <c:v>3.9</c:v>
                </c:pt>
                <c:pt idx="34" formatCode="0">
                  <c:v>10.7</c:v>
                </c:pt>
                <c:pt idx="35" formatCode="0">
                  <c:v>6.1</c:v>
                </c:pt>
                <c:pt idx="36" formatCode="0">
                  <c:v>6.1</c:v>
                </c:pt>
              </c:numCache>
            </c:numRef>
          </c:val>
          <c:extLst>
            <c:ext xmlns:c16="http://schemas.microsoft.com/office/drawing/2014/chart" uri="{C3380CC4-5D6E-409C-BE32-E72D297353CC}">
              <c16:uniqueId val="{0000000F-295A-4558-9EC1-F424D7F7E8B1}"/>
            </c:ext>
          </c:extLst>
        </c:ser>
        <c:ser>
          <c:idx val="16"/>
          <c:order val="16"/>
          <c:tx>
            <c:strRef>
              <c:f>'Grafiki + dati'!$AI$72</c:f>
              <c:strCache>
                <c:ptCount val="1"/>
                <c:pt idx="0">
                  <c:v>x</c:v>
                </c:pt>
              </c:strCache>
            </c:strRef>
          </c:tx>
          <c:spPr>
            <a:noFill/>
            <a:ln>
              <a:noFill/>
            </a:ln>
            <a:effectLst/>
          </c:spPr>
          <c:invertIfNegative val="0"/>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dati'!$AI$73:$AI$109</c:f>
              <c:numCache>
                <c:formatCode>0</c:formatCode>
                <c:ptCount val="37"/>
                <c:pt idx="0">
                  <c:v>9.6</c:v>
                </c:pt>
                <c:pt idx="1">
                  <c:v>17.2</c:v>
                </c:pt>
                <c:pt idx="2">
                  <c:v>9</c:v>
                </c:pt>
                <c:pt idx="3">
                  <c:v>10</c:v>
                </c:pt>
                <c:pt idx="4">
                  <c:v>17.2</c:v>
                </c:pt>
                <c:pt idx="5">
                  <c:v>7.7999999999999989</c:v>
                </c:pt>
                <c:pt idx="6">
                  <c:v>5</c:v>
                </c:pt>
                <c:pt idx="7">
                  <c:v>10.6</c:v>
                </c:pt>
                <c:pt idx="8">
                  <c:v>10.399999999999999</c:v>
                </c:pt>
                <c:pt idx="9">
                  <c:v>8.6999999999999993</c:v>
                </c:pt>
                <c:pt idx="10">
                  <c:v>13.799999999999999</c:v>
                </c:pt>
                <c:pt idx="11">
                  <c:v>17.2</c:v>
                </c:pt>
                <c:pt idx="12">
                  <c:v>10.5</c:v>
                </c:pt>
                <c:pt idx="13">
                  <c:v>7.6</c:v>
                </c:pt>
                <c:pt idx="14">
                  <c:v>17.2</c:v>
                </c:pt>
                <c:pt idx="15">
                  <c:v>10.6</c:v>
                </c:pt>
                <c:pt idx="16">
                  <c:v>8.6999999999999993</c:v>
                </c:pt>
                <c:pt idx="17">
                  <c:v>17.2</c:v>
                </c:pt>
                <c:pt idx="18">
                  <c:v>10.199999999999999</c:v>
                </c:pt>
                <c:pt idx="19">
                  <c:v>7.1999999999999993</c:v>
                </c:pt>
                <c:pt idx="20">
                  <c:v>12.2</c:v>
                </c:pt>
                <c:pt idx="21">
                  <c:v>17.2</c:v>
                </c:pt>
                <c:pt idx="22">
                  <c:v>11.2</c:v>
                </c:pt>
                <c:pt idx="23">
                  <c:v>13.1</c:v>
                </c:pt>
                <c:pt idx="24">
                  <c:v>9.7999999999999989</c:v>
                </c:pt>
                <c:pt idx="25">
                  <c:v>6.2999999999999989</c:v>
                </c:pt>
                <c:pt idx="26">
                  <c:v>8.6</c:v>
                </c:pt>
                <c:pt idx="27">
                  <c:v>17.2</c:v>
                </c:pt>
                <c:pt idx="28">
                  <c:v>6.5</c:v>
                </c:pt>
                <c:pt idx="29">
                  <c:v>9.5</c:v>
                </c:pt>
                <c:pt idx="30">
                  <c:v>14.6</c:v>
                </c:pt>
                <c:pt idx="31">
                  <c:v>8.8999999999999986</c:v>
                </c:pt>
                <c:pt idx="32">
                  <c:v>13.299999999999999</c:v>
                </c:pt>
                <c:pt idx="33">
                  <c:v>17.2</c:v>
                </c:pt>
                <c:pt idx="34">
                  <c:v>6.5</c:v>
                </c:pt>
                <c:pt idx="35">
                  <c:v>11.1</c:v>
                </c:pt>
                <c:pt idx="36">
                  <c:v>11.1</c:v>
                </c:pt>
              </c:numCache>
            </c:numRef>
          </c:val>
          <c:extLst>
            <c:ext xmlns:c16="http://schemas.microsoft.com/office/drawing/2014/chart" uri="{C3380CC4-5D6E-409C-BE32-E72D297353CC}">
              <c16:uniqueId val="{00000010-295A-4558-9EC1-F424D7F7E8B1}"/>
            </c:ext>
          </c:extLst>
        </c:ser>
        <c:ser>
          <c:idx val="17"/>
          <c:order val="17"/>
          <c:tx>
            <c:strRef>
              <c:f>'Grafiki + dati'!$AJ$72</c:f>
              <c:strCache>
                <c:ptCount val="1"/>
                <c:pt idx="0">
                  <c:v>Ārzemju preses izdevumi</c:v>
                </c:pt>
              </c:strCache>
            </c:strRef>
          </c:tx>
          <c:spPr>
            <a:solidFill>
              <a:srgbClr val="BF95D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dati'!$AJ$73:$AJ$109</c:f>
              <c:numCache>
                <c:formatCode>General</c:formatCode>
                <c:ptCount val="37"/>
                <c:pt idx="0" formatCode="0">
                  <c:v>3.2</c:v>
                </c:pt>
                <c:pt idx="2" formatCode="0">
                  <c:v>4.9000000000000004</c:v>
                </c:pt>
                <c:pt idx="3" formatCode="0">
                  <c:v>1.5</c:v>
                </c:pt>
                <c:pt idx="5" formatCode="0">
                  <c:v>4.5999999999999996</c:v>
                </c:pt>
                <c:pt idx="6" formatCode="0">
                  <c:v>6.5</c:v>
                </c:pt>
                <c:pt idx="7" formatCode="0">
                  <c:v>2.4</c:v>
                </c:pt>
                <c:pt idx="8" formatCode="0">
                  <c:v>2.4</c:v>
                </c:pt>
                <c:pt idx="9" formatCode="0">
                  <c:v>1.7</c:v>
                </c:pt>
                <c:pt idx="10" formatCode="0">
                  <c:v>2.2000000000000002</c:v>
                </c:pt>
                <c:pt idx="12" formatCode="0">
                  <c:v>2.5</c:v>
                </c:pt>
                <c:pt idx="13" formatCode="0">
                  <c:v>4.2</c:v>
                </c:pt>
                <c:pt idx="15" formatCode="0">
                  <c:v>3.2</c:v>
                </c:pt>
                <c:pt idx="16" formatCode="0">
                  <c:v>3.2</c:v>
                </c:pt>
                <c:pt idx="18" formatCode="0">
                  <c:v>1</c:v>
                </c:pt>
                <c:pt idx="19" formatCode="0">
                  <c:v>4.9000000000000004</c:v>
                </c:pt>
                <c:pt idx="20" formatCode="0">
                  <c:v>2.9</c:v>
                </c:pt>
                <c:pt idx="22" formatCode="0">
                  <c:v>2.8</c:v>
                </c:pt>
                <c:pt idx="23" formatCode="0">
                  <c:v>2.7</c:v>
                </c:pt>
                <c:pt idx="24" formatCode="0">
                  <c:v>1.5</c:v>
                </c:pt>
                <c:pt idx="25" formatCode="0">
                  <c:v>5.2</c:v>
                </c:pt>
                <c:pt idx="26" formatCode="0">
                  <c:v>3.8</c:v>
                </c:pt>
                <c:pt idx="28" formatCode="0">
                  <c:v>4.3</c:v>
                </c:pt>
                <c:pt idx="29" formatCode="0">
                  <c:v>3.4</c:v>
                </c:pt>
                <c:pt idx="30" formatCode="0">
                  <c:v>1.7</c:v>
                </c:pt>
                <c:pt idx="31" formatCode="0">
                  <c:v>3.6</c:v>
                </c:pt>
                <c:pt idx="32" formatCode="0">
                  <c:v>0.8</c:v>
                </c:pt>
                <c:pt idx="34" formatCode="0">
                  <c:v>4.3</c:v>
                </c:pt>
                <c:pt idx="35" formatCode="0">
                  <c:v>2</c:v>
                </c:pt>
                <c:pt idx="36" formatCode="0">
                  <c:v>3.5</c:v>
                </c:pt>
              </c:numCache>
            </c:numRef>
          </c:val>
          <c:extLst>
            <c:ext xmlns:c16="http://schemas.microsoft.com/office/drawing/2014/chart" uri="{C3380CC4-5D6E-409C-BE32-E72D297353CC}">
              <c16:uniqueId val="{00000011-295A-4558-9EC1-F424D7F7E8B1}"/>
            </c:ext>
          </c:extLst>
        </c:ser>
        <c:ser>
          <c:idx val="18"/>
          <c:order val="18"/>
          <c:tx>
            <c:strRef>
              <c:f>'Grafiki + dati'!$AK$72</c:f>
              <c:strCache>
                <c:ptCount val="1"/>
                <c:pt idx="0">
                  <c:v>x</c:v>
                </c:pt>
              </c:strCache>
            </c:strRef>
          </c:tx>
          <c:spPr>
            <a:noFill/>
            <a:ln>
              <a:noFill/>
            </a:ln>
            <a:effectLst/>
          </c:spPr>
          <c:invertIfNegative val="0"/>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dati'!$AK$73:$AK$109</c:f>
              <c:numCache>
                <c:formatCode>0</c:formatCode>
                <c:ptCount val="37"/>
                <c:pt idx="0">
                  <c:v>8.3000000000000007</c:v>
                </c:pt>
                <c:pt idx="1">
                  <c:v>11.5</c:v>
                </c:pt>
                <c:pt idx="2">
                  <c:v>6.6</c:v>
                </c:pt>
                <c:pt idx="3">
                  <c:v>10</c:v>
                </c:pt>
                <c:pt idx="4">
                  <c:v>11.5</c:v>
                </c:pt>
                <c:pt idx="5">
                  <c:v>6.9</c:v>
                </c:pt>
                <c:pt idx="6">
                  <c:v>5</c:v>
                </c:pt>
                <c:pt idx="7">
                  <c:v>9.1</c:v>
                </c:pt>
                <c:pt idx="8">
                  <c:v>9.1</c:v>
                </c:pt>
                <c:pt idx="9">
                  <c:v>9.8000000000000007</c:v>
                </c:pt>
                <c:pt idx="10">
                  <c:v>9.3000000000000007</c:v>
                </c:pt>
                <c:pt idx="11">
                  <c:v>11.5</c:v>
                </c:pt>
                <c:pt idx="12">
                  <c:v>9</c:v>
                </c:pt>
                <c:pt idx="13">
                  <c:v>7.3</c:v>
                </c:pt>
                <c:pt idx="14">
                  <c:v>11.5</c:v>
                </c:pt>
                <c:pt idx="15">
                  <c:v>8.3000000000000007</c:v>
                </c:pt>
                <c:pt idx="16">
                  <c:v>8.3000000000000007</c:v>
                </c:pt>
                <c:pt idx="17">
                  <c:v>11.5</c:v>
                </c:pt>
                <c:pt idx="18">
                  <c:v>10.5</c:v>
                </c:pt>
                <c:pt idx="19">
                  <c:v>6.6</c:v>
                </c:pt>
                <c:pt idx="20">
                  <c:v>8.6</c:v>
                </c:pt>
                <c:pt idx="21">
                  <c:v>11.5</c:v>
                </c:pt>
                <c:pt idx="22">
                  <c:v>8.6999999999999993</c:v>
                </c:pt>
                <c:pt idx="23">
                  <c:v>8.8000000000000007</c:v>
                </c:pt>
                <c:pt idx="24">
                  <c:v>10</c:v>
                </c:pt>
                <c:pt idx="25">
                  <c:v>6.3</c:v>
                </c:pt>
                <c:pt idx="26">
                  <c:v>7.7</c:v>
                </c:pt>
                <c:pt idx="27">
                  <c:v>11.5</c:v>
                </c:pt>
                <c:pt idx="28">
                  <c:v>7.2</c:v>
                </c:pt>
                <c:pt idx="29">
                  <c:v>8.1</c:v>
                </c:pt>
                <c:pt idx="30">
                  <c:v>9.8000000000000007</c:v>
                </c:pt>
                <c:pt idx="31">
                  <c:v>7.9</c:v>
                </c:pt>
                <c:pt idx="32">
                  <c:v>10.7</c:v>
                </c:pt>
                <c:pt idx="33">
                  <c:v>11.5</c:v>
                </c:pt>
                <c:pt idx="34">
                  <c:v>7.2</c:v>
                </c:pt>
                <c:pt idx="35">
                  <c:v>9.5</c:v>
                </c:pt>
                <c:pt idx="36">
                  <c:v>8</c:v>
                </c:pt>
              </c:numCache>
            </c:numRef>
          </c:val>
          <c:extLst>
            <c:ext xmlns:c16="http://schemas.microsoft.com/office/drawing/2014/chart" uri="{C3380CC4-5D6E-409C-BE32-E72D297353CC}">
              <c16:uniqueId val="{00000012-295A-4558-9EC1-F424D7F7E8B1}"/>
            </c:ext>
          </c:extLst>
        </c:ser>
        <c:ser>
          <c:idx val="19"/>
          <c:order val="19"/>
          <c:tx>
            <c:strRef>
              <c:f>'Grafiki + dati'!$AL$72</c:f>
              <c:strCache>
                <c:ptCount val="1"/>
                <c:pt idx="0">
                  <c:v>Ārzemju radio</c:v>
                </c:pt>
              </c:strCache>
            </c:strRef>
          </c:tx>
          <c:spPr>
            <a:solidFill>
              <a:srgbClr val="FFC000">
                <a:lumMod val="40000"/>
                <a:lumOff val="60000"/>
              </a:srgbClr>
            </a:solidFill>
            <a:ln>
              <a:noFill/>
            </a:ln>
            <a:effectLst/>
          </c:spPr>
          <c:invertIfNegative val="0"/>
          <c:dLbls>
            <c:dLbl>
              <c:idx val="13"/>
              <c:layout>
                <c:manualLayout>
                  <c:x val="1.0912572349731422E-16"/>
                  <c:y val="1.555626803263145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295A-4558-9EC1-F424D7F7E8B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dati'!$AL$73:$AL$109</c:f>
              <c:numCache>
                <c:formatCode>General</c:formatCode>
                <c:ptCount val="37"/>
                <c:pt idx="0" formatCode="0">
                  <c:v>1.8</c:v>
                </c:pt>
                <c:pt idx="2" formatCode="0">
                  <c:v>2.2999999999999998</c:v>
                </c:pt>
                <c:pt idx="3" formatCode="0">
                  <c:v>1.3</c:v>
                </c:pt>
                <c:pt idx="5" formatCode="0">
                  <c:v>1.5</c:v>
                </c:pt>
                <c:pt idx="6" formatCode="0">
                  <c:v>2.8</c:v>
                </c:pt>
                <c:pt idx="7" formatCode="0">
                  <c:v>1.4</c:v>
                </c:pt>
                <c:pt idx="8" formatCode="0">
                  <c:v>1.5</c:v>
                </c:pt>
                <c:pt idx="9" formatCode="0">
                  <c:v>2.2999999999999998</c:v>
                </c:pt>
                <c:pt idx="10" formatCode="0">
                  <c:v>1.2</c:v>
                </c:pt>
                <c:pt idx="12" formatCode="0">
                  <c:v>1</c:v>
                </c:pt>
                <c:pt idx="13" formatCode="0">
                  <c:v>3.3</c:v>
                </c:pt>
                <c:pt idx="15" formatCode="0">
                  <c:v>2.4</c:v>
                </c:pt>
                <c:pt idx="16" formatCode="0">
                  <c:v>1.3</c:v>
                </c:pt>
                <c:pt idx="18" formatCode="0">
                  <c:v>2.1</c:v>
                </c:pt>
                <c:pt idx="19" formatCode="0">
                  <c:v>2.2000000000000002</c:v>
                </c:pt>
                <c:pt idx="20" formatCode="0">
                  <c:v>1.1000000000000001</c:v>
                </c:pt>
                <c:pt idx="22" formatCode="0">
                  <c:v>2.6</c:v>
                </c:pt>
                <c:pt idx="23" formatCode="0">
                  <c:v>0.5</c:v>
                </c:pt>
                <c:pt idx="24" formatCode="0">
                  <c:v>2.2000000000000002</c:v>
                </c:pt>
                <c:pt idx="25" formatCode="0">
                  <c:v>1.5</c:v>
                </c:pt>
                <c:pt idx="26" formatCode="0">
                  <c:v>1.9</c:v>
                </c:pt>
                <c:pt idx="28" formatCode="0">
                  <c:v>1.8</c:v>
                </c:pt>
                <c:pt idx="29" formatCode="0">
                  <c:v>1.8</c:v>
                </c:pt>
                <c:pt idx="30" formatCode="0">
                  <c:v>0.8</c:v>
                </c:pt>
                <c:pt idx="31" formatCode="0">
                  <c:v>2.1</c:v>
                </c:pt>
                <c:pt idx="32" formatCode="0">
                  <c:v>2.4</c:v>
                </c:pt>
                <c:pt idx="34" formatCode="0">
                  <c:v>1.8</c:v>
                </c:pt>
                <c:pt idx="35" formatCode="0">
                  <c:v>2</c:v>
                </c:pt>
                <c:pt idx="36" formatCode="0">
                  <c:v>1.6</c:v>
                </c:pt>
              </c:numCache>
            </c:numRef>
          </c:val>
          <c:extLst>
            <c:ext xmlns:c16="http://schemas.microsoft.com/office/drawing/2014/chart" uri="{C3380CC4-5D6E-409C-BE32-E72D297353CC}">
              <c16:uniqueId val="{00000014-295A-4558-9EC1-F424D7F7E8B1}"/>
            </c:ext>
          </c:extLst>
        </c:ser>
        <c:ser>
          <c:idx val="20"/>
          <c:order val="20"/>
          <c:tx>
            <c:strRef>
              <c:f>'Grafiki + dati'!$AM$72</c:f>
              <c:strCache>
                <c:ptCount val="1"/>
                <c:pt idx="0">
                  <c:v>x</c:v>
                </c:pt>
              </c:strCache>
            </c:strRef>
          </c:tx>
          <c:spPr>
            <a:noFill/>
            <a:ln>
              <a:noFill/>
            </a:ln>
            <a:effectLst/>
          </c:spPr>
          <c:invertIfNegative val="0"/>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dati'!$AM$73:$AM$109</c:f>
              <c:numCache>
                <c:formatCode>0</c:formatCode>
                <c:ptCount val="37"/>
                <c:pt idx="0">
                  <c:v>6.5</c:v>
                </c:pt>
                <c:pt idx="1">
                  <c:v>8.3000000000000007</c:v>
                </c:pt>
                <c:pt idx="2">
                  <c:v>6</c:v>
                </c:pt>
                <c:pt idx="3">
                  <c:v>7</c:v>
                </c:pt>
                <c:pt idx="4">
                  <c:v>8.3000000000000007</c:v>
                </c:pt>
                <c:pt idx="5">
                  <c:v>6.8</c:v>
                </c:pt>
                <c:pt idx="6">
                  <c:v>5.5</c:v>
                </c:pt>
                <c:pt idx="7">
                  <c:v>6.9</c:v>
                </c:pt>
                <c:pt idx="8">
                  <c:v>6.8</c:v>
                </c:pt>
                <c:pt idx="9">
                  <c:v>6</c:v>
                </c:pt>
                <c:pt idx="10">
                  <c:v>7.1</c:v>
                </c:pt>
                <c:pt idx="11">
                  <c:v>8.3000000000000007</c:v>
                </c:pt>
                <c:pt idx="12">
                  <c:v>7.3</c:v>
                </c:pt>
                <c:pt idx="13">
                  <c:v>5</c:v>
                </c:pt>
                <c:pt idx="14">
                  <c:v>8.3000000000000007</c:v>
                </c:pt>
                <c:pt idx="15">
                  <c:v>5.9</c:v>
                </c:pt>
                <c:pt idx="16">
                  <c:v>7</c:v>
                </c:pt>
                <c:pt idx="17">
                  <c:v>8.3000000000000007</c:v>
                </c:pt>
                <c:pt idx="18">
                  <c:v>6.1999999999999993</c:v>
                </c:pt>
                <c:pt idx="19">
                  <c:v>6.1</c:v>
                </c:pt>
                <c:pt idx="20">
                  <c:v>7.1999999999999993</c:v>
                </c:pt>
                <c:pt idx="21">
                  <c:v>8.3000000000000007</c:v>
                </c:pt>
                <c:pt idx="22">
                  <c:v>5.6999999999999993</c:v>
                </c:pt>
                <c:pt idx="23">
                  <c:v>7.8</c:v>
                </c:pt>
                <c:pt idx="24">
                  <c:v>6.1</c:v>
                </c:pt>
                <c:pt idx="25">
                  <c:v>6.8</c:v>
                </c:pt>
                <c:pt idx="26">
                  <c:v>6.4</c:v>
                </c:pt>
                <c:pt idx="27">
                  <c:v>8.3000000000000007</c:v>
                </c:pt>
                <c:pt idx="28">
                  <c:v>6.5</c:v>
                </c:pt>
                <c:pt idx="29">
                  <c:v>6.5</c:v>
                </c:pt>
                <c:pt idx="30">
                  <c:v>7.5</c:v>
                </c:pt>
                <c:pt idx="31">
                  <c:v>6.1999999999999993</c:v>
                </c:pt>
                <c:pt idx="32">
                  <c:v>5.9</c:v>
                </c:pt>
                <c:pt idx="33">
                  <c:v>8.3000000000000007</c:v>
                </c:pt>
                <c:pt idx="34">
                  <c:v>6.5</c:v>
                </c:pt>
                <c:pt idx="35">
                  <c:v>6.3</c:v>
                </c:pt>
                <c:pt idx="36">
                  <c:v>6.6999999999999993</c:v>
                </c:pt>
              </c:numCache>
            </c:numRef>
          </c:val>
          <c:extLst>
            <c:ext xmlns:c16="http://schemas.microsoft.com/office/drawing/2014/chart" uri="{C3380CC4-5D6E-409C-BE32-E72D297353CC}">
              <c16:uniqueId val="{00000015-295A-4558-9EC1-F424D7F7E8B1}"/>
            </c:ext>
          </c:extLst>
        </c:ser>
        <c:ser>
          <c:idx val="21"/>
          <c:order val="21"/>
          <c:tx>
            <c:strRef>
              <c:f>'Grafiki + dati'!$AN$72</c:f>
              <c:strCache>
                <c:ptCount val="1"/>
                <c:pt idx="0">
                  <c:v>Izmantoju kādus citus informācijas ieguves kanālus</c:v>
                </c:pt>
              </c:strCache>
            </c:strRef>
          </c:tx>
          <c:spPr>
            <a:solidFill>
              <a:srgbClr val="5B9BD5">
                <a:lumMod val="40000"/>
                <a:lumOff val="6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dati'!$AN$73:$AN$109</c:f>
              <c:numCache>
                <c:formatCode>General</c:formatCode>
                <c:ptCount val="37"/>
                <c:pt idx="0" formatCode="0">
                  <c:v>2.5</c:v>
                </c:pt>
                <c:pt idx="2" formatCode="0">
                  <c:v>3.6</c:v>
                </c:pt>
                <c:pt idx="3" formatCode="0">
                  <c:v>1.3</c:v>
                </c:pt>
                <c:pt idx="5" formatCode="0">
                  <c:v>3</c:v>
                </c:pt>
                <c:pt idx="6" formatCode="0">
                  <c:v>2.1</c:v>
                </c:pt>
                <c:pt idx="7" formatCode="0">
                  <c:v>4</c:v>
                </c:pt>
                <c:pt idx="8" formatCode="0">
                  <c:v>2.4</c:v>
                </c:pt>
                <c:pt idx="9" formatCode="0">
                  <c:v>1.7</c:v>
                </c:pt>
                <c:pt idx="10" formatCode="0">
                  <c:v>1.7</c:v>
                </c:pt>
                <c:pt idx="12" formatCode="0">
                  <c:v>1.5</c:v>
                </c:pt>
                <c:pt idx="13" formatCode="0">
                  <c:v>4.0999999999999996</c:v>
                </c:pt>
                <c:pt idx="15" formatCode="0">
                  <c:v>2.7</c:v>
                </c:pt>
                <c:pt idx="16" formatCode="0">
                  <c:v>2.2000000000000002</c:v>
                </c:pt>
                <c:pt idx="18" formatCode="0">
                  <c:v>1.8</c:v>
                </c:pt>
                <c:pt idx="19" formatCode="0">
                  <c:v>2.9</c:v>
                </c:pt>
                <c:pt idx="20" formatCode="0">
                  <c:v>2.5</c:v>
                </c:pt>
                <c:pt idx="22" formatCode="0">
                  <c:v>2</c:v>
                </c:pt>
                <c:pt idx="23" formatCode="0">
                  <c:v>1.5</c:v>
                </c:pt>
                <c:pt idx="24" formatCode="0">
                  <c:v>0.7</c:v>
                </c:pt>
                <c:pt idx="25" formatCode="0">
                  <c:v>3.1</c:v>
                </c:pt>
                <c:pt idx="26" formatCode="0">
                  <c:v>1.8</c:v>
                </c:pt>
                <c:pt idx="28" formatCode="0">
                  <c:v>4</c:v>
                </c:pt>
                <c:pt idx="29" formatCode="0">
                  <c:v>2.2000000000000002</c:v>
                </c:pt>
                <c:pt idx="30" formatCode="0">
                  <c:v>0.9</c:v>
                </c:pt>
                <c:pt idx="31" formatCode="0">
                  <c:v>0.7</c:v>
                </c:pt>
                <c:pt idx="32" formatCode="0">
                  <c:v>2.4</c:v>
                </c:pt>
                <c:pt idx="34" formatCode="0">
                  <c:v>4</c:v>
                </c:pt>
                <c:pt idx="35" formatCode="0">
                  <c:v>1.2</c:v>
                </c:pt>
                <c:pt idx="36" formatCode="0">
                  <c:v>2.4</c:v>
                </c:pt>
              </c:numCache>
            </c:numRef>
          </c:val>
          <c:extLst>
            <c:ext xmlns:c16="http://schemas.microsoft.com/office/drawing/2014/chart" uri="{C3380CC4-5D6E-409C-BE32-E72D297353CC}">
              <c16:uniqueId val="{00000016-295A-4558-9EC1-F424D7F7E8B1}"/>
            </c:ext>
          </c:extLst>
        </c:ser>
        <c:ser>
          <c:idx val="22"/>
          <c:order val="22"/>
          <c:tx>
            <c:strRef>
              <c:f>'Grafiki + dati'!$AO$72</c:f>
              <c:strCache>
                <c:ptCount val="1"/>
                <c:pt idx="0">
                  <c:v>x</c:v>
                </c:pt>
              </c:strCache>
            </c:strRef>
          </c:tx>
          <c:spPr>
            <a:noFill/>
            <a:ln>
              <a:noFill/>
            </a:ln>
            <a:effectLst/>
          </c:spPr>
          <c:invertIfNegative val="0"/>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dati'!$AO$73:$AO$109</c:f>
              <c:numCache>
                <c:formatCode>0</c:formatCode>
                <c:ptCount val="37"/>
                <c:pt idx="0">
                  <c:v>6.6</c:v>
                </c:pt>
                <c:pt idx="1">
                  <c:v>9.1</c:v>
                </c:pt>
                <c:pt idx="2">
                  <c:v>5.5</c:v>
                </c:pt>
                <c:pt idx="3">
                  <c:v>7.8</c:v>
                </c:pt>
                <c:pt idx="4">
                  <c:v>9.1</c:v>
                </c:pt>
                <c:pt idx="5">
                  <c:v>6.1</c:v>
                </c:pt>
                <c:pt idx="6">
                  <c:v>7</c:v>
                </c:pt>
                <c:pt idx="7">
                  <c:v>5.0999999999999996</c:v>
                </c:pt>
                <c:pt idx="8">
                  <c:v>6.6999999999999993</c:v>
                </c:pt>
                <c:pt idx="9">
                  <c:v>7.3999999999999995</c:v>
                </c:pt>
                <c:pt idx="10">
                  <c:v>7.3999999999999995</c:v>
                </c:pt>
                <c:pt idx="11">
                  <c:v>9.1</c:v>
                </c:pt>
                <c:pt idx="12">
                  <c:v>7.6</c:v>
                </c:pt>
                <c:pt idx="13">
                  <c:v>5</c:v>
                </c:pt>
                <c:pt idx="14">
                  <c:v>9.1</c:v>
                </c:pt>
                <c:pt idx="15">
                  <c:v>6.3999999999999995</c:v>
                </c:pt>
                <c:pt idx="16">
                  <c:v>6.8999999999999995</c:v>
                </c:pt>
                <c:pt idx="17">
                  <c:v>9.1</c:v>
                </c:pt>
                <c:pt idx="18">
                  <c:v>7.3</c:v>
                </c:pt>
                <c:pt idx="19">
                  <c:v>6.1999999999999993</c:v>
                </c:pt>
                <c:pt idx="20">
                  <c:v>6.6</c:v>
                </c:pt>
                <c:pt idx="21">
                  <c:v>9.1</c:v>
                </c:pt>
                <c:pt idx="22">
                  <c:v>7.1</c:v>
                </c:pt>
                <c:pt idx="23">
                  <c:v>7.6</c:v>
                </c:pt>
                <c:pt idx="24">
                  <c:v>8.3999999999999986</c:v>
                </c:pt>
                <c:pt idx="25">
                  <c:v>6</c:v>
                </c:pt>
                <c:pt idx="26">
                  <c:v>7.3</c:v>
                </c:pt>
                <c:pt idx="27">
                  <c:v>9.1</c:v>
                </c:pt>
                <c:pt idx="28">
                  <c:v>5.0999999999999996</c:v>
                </c:pt>
                <c:pt idx="29">
                  <c:v>6.8999999999999995</c:v>
                </c:pt>
                <c:pt idx="30">
                  <c:v>8.1999999999999993</c:v>
                </c:pt>
                <c:pt idx="31">
                  <c:v>8.3999999999999986</c:v>
                </c:pt>
                <c:pt idx="32">
                  <c:v>6.6999999999999993</c:v>
                </c:pt>
                <c:pt idx="33">
                  <c:v>9.1</c:v>
                </c:pt>
                <c:pt idx="34">
                  <c:v>5.0999999999999996</c:v>
                </c:pt>
                <c:pt idx="35">
                  <c:v>7.8999999999999995</c:v>
                </c:pt>
                <c:pt idx="36">
                  <c:v>6.6999999999999993</c:v>
                </c:pt>
              </c:numCache>
            </c:numRef>
          </c:val>
          <c:extLst>
            <c:ext xmlns:c16="http://schemas.microsoft.com/office/drawing/2014/chart" uri="{C3380CC4-5D6E-409C-BE32-E72D297353CC}">
              <c16:uniqueId val="{00000017-295A-4558-9EC1-F424D7F7E8B1}"/>
            </c:ext>
          </c:extLst>
        </c:ser>
        <c:ser>
          <c:idx val="23"/>
          <c:order val="23"/>
          <c:tx>
            <c:strRef>
              <c:f>'Grafiki + dati'!$AP$72</c:f>
              <c:strCache>
                <c:ptCount val="1"/>
                <c:pt idx="0">
                  <c:v>Grūti pateikt</c:v>
                </c:pt>
              </c:strCache>
            </c:strRef>
          </c:tx>
          <c:spPr>
            <a:solidFill>
              <a:sysClr val="window" lastClr="FFFFFF">
                <a:lumMod val="75000"/>
              </a:sys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dati'!$R$73:$R$109</c:f>
              <c:strCache>
                <c:ptCount val="37"/>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Zemi</c:v>
                </c:pt>
                <c:pt idx="23">
                  <c:v>Vidēji zemi</c:v>
                </c:pt>
                <c:pt idx="24">
                  <c:v>Vidēji</c:v>
                </c:pt>
                <c:pt idx="25">
                  <c:v>Vidēji augsti</c:v>
                </c:pt>
                <c:pt idx="26">
                  <c:v>Augsti</c:v>
                </c:pt>
                <c:pt idx="28">
                  <c:v> Rīga</c:v>
                </c:pt>
                <c:pt idx="29">
                  <c:v> Vidzeme</c:v>
                </c:pt>
                <c:pt idx="30">
                  <c:v> Kurzeme</c:v>
                </c:pt>
                <c:pt idx="31">
                  <c:v> Zemgale</c:v>
                </c:pt>
                <c:pt idx="32">
                  <c:v> Latgale</c:v>
                </c:pt>
                <c:pt idx="34">
                  <c:v> Rīga</c:v>
                </c:pt>
                <c:pt idx="35">
                  <c:v> Cita pilsēta</c:v>
                </c:pt>
                <c:pt idx="36">
                  <c:v> Lauki</c:v>
                </c:pt>
              </c:strCache>
            </c:strRef>
          </c:cat>
          <c:val>
            <c:numRef>
              <c:f>'Grafiki + dati'!$AP$73:$AP$109</c:f>
              <c:numCache>
                <c:formatCode>General</c:formatCode>
                <c:ptCount val="37"/>
                <c:pt idx="0" formatCode="0">
                  <c:v>1</c:v>
                </c:pt>
                <c:pt idx="2" formatCode="0">
                  <c:v>1.3</c:v>
                </c:pt>
                <c:pt idx="3" formatCode="0">
                  <c:v>0.8</c:v>
                </c:pt>
                <c:pt idx="5" formatCode="0">
                  <c:v>0</c:v>
                </c:pt>
                <c:pt idx="6" formatCode="0">
                  <c:v>1.2</c:v>
                </c:pt>
                <c:pt idx="7" formatCode="0">
                  <c:v>1.1000000000000001</c:v>
                </c:pt>
                <c:pt idx="8" formatCode="0">
                  <c:v>0</c:v>
                </c:pt>
                <c:pt idx="9" formatCode="0">
                  <c:v>2.2999999999999998</c:v>
                </c:pt>
                <c:pt idx="10" formatCode="0">
                  <c:v>1.2</c:v>
                </c:pt>
                <c:pt idx="12" formatCode="0.0">
                  <c:v>0.3</c:v>
                </c:pt>
                <c:pt idx="13" formatCode="0">
                  <c:v>2.2999999999999998</c:v>
                </c:pt>
                <c:pt idx="15" formatCode="0">
                  <c:v>1.4</c:v>
                </c:pt>
                <c:pt idx="16" formatCode="0">
                  <c:v>0.7</c:v>
                </c:pt>
                <c:pt idx="18" formatCode="0.0">
                  <c:v>0.3</c:v>
                </c:pt>
                <c:pt idx="19" formatCode="0">
                  <c:v>0.5</c:v>
                </c:pt>
                <c:pt idx="20" formatCode="0">
                  <c:v>2.4</c:v>
                </c:pt>
                <c:pt idx="22" formatCode="0">
                  <c:v>3.4</c:v>
                </c:pt>
                <c:pt idx="23" formatCode="0">
                  <c:v>1.2</c:v>
                </c:pt>
                <c:pt idx="24" formatCode="0">
                  <c:v>0</c:v>
                </c:pt>
                <c:pt idx="25" formatCode="0">
                  <c:v>0.6</c:v>
                </c:pt>
                <c:pt idx="26" formatCode="0">
                  <c:v>0</c:v>
                </c:pt>
                <c:pt idx="28" formatCode="0">
                  <c:v>0.6</c:v>
                </c:pt>
                <c:pt idx="29" formatCode="0.0">
                  <c:v>0.4</c:v>
                </c:pt>
                <c:pt idx="30" formatCode="0">
                  <c:v>0.9</c:v>
                </c:pt>
                <c:pt idx="31" formatCode="0">
                  <c:v>1.5</c:v>
                </c:pt>
                <c:pt idx="32" formatCode="0">
                  <c:v>3.2</c:v>
                </c:pt>
                <c:pt idx="34" formatCode="0">
                  <c:v>0.6</c:v>
                </c:pt>
                <c:pt idx="35" formatCode="0">
                  <c:v>1.8</c:v>
                </c:pt>
                <c:pt idx="36" formatCode="0.0">
                  <c:v>0.4</c:v>
                </c:pt>
              </c:numCache>
            </c:numRef>
          </c:val>
          <c:extLst>
            <c:ext xmlns:c16="http://schemas.microsoft.com/office/drawing/2014/chart" uri="{C3380CC4-5D6E-409C-BE32-E72D297353CC}">
              <c16:uniqueId val="{00000018-295A-4558-9EC1-F424D7F7E8B1}"/>
            </c:ext>
          </c:extLst>
        </c:ser>
        <c:dLbls>
          <c:showLegendKey val="0"/>
          <c:showVal val="0"/>
          <c:showCatName val="0"/>
          <c:showSerName val="0"/>
          <c:showPercent val="0"/>
          <c:showBubbleSize val="0"/>
        </c:dLbls>
        <c:gapWidth val="40"/>
        <c:overlap val="100"/>
        <c:axId val="597152088"/>
        <c:axId val="597139624"/>
      </c:barChart>
      <c:catAx>
        <c:axId val="597152088"/>
        <c:scaling>
          <c:orientation val="maxMin"/>
        </c:scaling>
        <c:delete val="0"/>
        <c:axPos val="l"/>
        <c:numFmt formatCode="General" sourceLinked="1"/>
        <c:majorTickMark val="none"/>
        <c:minorTickMark val="none"/>
        <c:tickLblPos val="nextTo"/>
        <c:spPr>
          <a:noFill/>
          <a:ln w="6350" cap="flat" cmpd="sng" algn="ctr">
            <a:solidFill>
              <a:schemeClr val="bg2">
                <a:lumMod val="50000"/>
              </a:schemeClr>
            </a:solidFill>
            <a:round/>
          </a:ln>
          <a:effectLst/>
        </c:spPr>
        <c:txPr>
          <a:bodyPr rot="0" spcFirstLastPara="1" vertOverflow="ellipsis" wrap="square" anchor="ctr" anchorCtr="0"/>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97139624"/>
        <c:crosses val="autoZero"/>
        <c:auto val="1"/>
        <c:lblAlgn val="ctr"/>
        <c:lblOffset val="100"/>
        <c:noMultiLvlLbl val="0"/>
      </c:catAx>
      <c:valAx>
        <c:axId val="597139624"/>
        <c:scaling>
          <c:orientation val="minMax"/>
          <c:max val="207"/>
          <c:min val="0"/>
        </c:scaling>
        <c:delete val="1"/>
        <c:axPos val="b"/>
        <c:numFmt formatCode="0" sourceLinked="1"/>
        <c:majorTickMark val="out"/>
        <c:minorTickMark val="none"/>
        <c:tickLblPos val="nextTo"/>
        <c:crossAx val="597152088"/>
        <c:crosses val="max"/>
        <c:crossBetween val="between"/>
        <c:majorUnit val="20"/>
      </c:valAx>
      <c:spPr>
        <a:noFill/>
        <a:ln>
          <a:noFill/>
        </a:ln>
        <a:effectLst/>
      </c:spPr>
    </c:plotArea>
    <c:legend>
      <c:legendPos val="b"/>
      <c:legendEntry>
        <c:idx val="0"/>
        <c:delete val="1"/>
      </c:legendEntry>
      <c:legendEntry>
        <c:idx val="2"/>
        <c:delete val="1"/>
      </c:legendEntry>
      <c:legendEntry>
        <c:idx val="4"/>
        <c:delete val="1"/>
      </c:legendEntry>
      <c:legendEntry>
        <c:idx val="6"/>
        <c:delete val="1"/>
      </c:legendEntry>
      <c:legendEntry>
        <c:idx val="8"/>
        <c:delete val="1"/>
      </c:legendEntry>
      <c:legendEntry>
        <c:idx val="10"/>
        <c:delete val="1"/>
      </c:legendEntry>
      <c:legendEntry>
        <c:idx val="12"/>
        <c:delete val="1"/>
      </c:legendEntry>
      <c:legendEntry>
        <c:idx val="14"/>
        <c:delete val="1"/>
      </c:legendEntry>
      <c:legendEntry>
        <c:idx val="16"/>
        <c:delete val="1"/>
      </c:legendEntry>
      <c:legendEntry>
        <c:idx val="18"/>
        <c:delete val="1"/>
      </c:legendEntry>
      <c:legendEntry>
        <c:idx val="20"/>
        <c:delete val="1"/>
      </c:legendEntry>
      <c:legendEntry>
        <c:idx val="22"/>
        <c:delete val="1"/>
      </c:legendEntry>
      <c:layout>
        <c:manualLayout>
          <c:xMode val="edge"/>
          <c:yMode val="edge"/>
          <c:x val="1.1904761904761904E-2"/>
          <c:y val="7.0711327467686907E-2"/>
          <c:w val="0.98809523809523814"/>
          <c:h val="9.1269246798170028E-2"/>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legend>
    <c:plotVisOnly val="1"/>
    <c:dispBlanksAs val="gap"/>
    <c:showDLblsOverMax val="0"/>
  </c:chart>
  <c:spPr>
    <a:noFill/>
    <a:ln w="6350"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9430497213766206"/>
          <c:y val="8.7632545931758524E-2"/>
          <c:w val="0.48984915222530229"/>
          <c:h val="0.83196010498687667"/>
        </c:manualLayout>
      </c:layout>
      <c:barChart>
        <c:barDir val="bar"/>
        <c:grouping val="clustered"/>
        <c:varyColors val="0"/>
        <c:ser>
          <c:idx val="1"/>
          <c:order val="0"/>
          <c:spPr>
            <a:solidFill>
              <a:srgbClr val="3A7E73"/>
            </a:solidFill>
          </c:spPr>
          <c:invertIfNegative val="0"/>
          <c:dPt>
            <c:idx val="0"/>
            <c:invertIfNegative val="0"/>
            <c:bubble3D val="0"/>
            <c:spPr>
              <a:solidFill>
                <a:srgbClr val="3A7E73"/>
              </a:solidFill>
              <a:ln>
                <a:noFill/>
              </a:ln>
            </c:spPr>
            <c:extLst>
              <c:ext xmlns:c16="http://schemas.microsoft.com/office/drawing/2014/chart" uri="{C3380CC4-5D6E-409C-BE32-E72D297353CC}">
                <c16:uniqueId val="{00000001-BA78-4763-8234-99DB27DF4B66}"/>
              </c:ext>
            </c:extLst>
          </c:dPt>
          <c:dPt>
            <c:idx val="1"/>
            <c:invertIfNegative val="0"/>
            <c:bubble3D val="0"/>
            <c:extLst>
              <c:ext xmlns:c16="http://schemas.microsoft.com/office/drawing/2014/chart" uri="{C3380CC4-5D6E-409C-BE32-E72D297353CC}">
                <c16:uniqueId val="{00000002-BA78-4763-8234-99DB27DF4B66}"/>
              </c:ext>
            </c:extLst>
          </c:dPt>
          <c:dPt>
            <c:idx val="2"/>
            <c:invertIfNegative val="0"/>
            <c:bubble3D val="0"/>
            <c:extLst>
              <c:ext xmlns:c16="http://schemas.microsoft.com/office/drawing/2014/chart" uri="{C3380CC4-5D6E-409C-BE32-E72D297353CC}">
                <c16:uniqueId val="{00000003-BA78-4763-8234-99DB27DF4B66}"/>
              </c:ext>
            </c:extLst>
          </c:dPt>
          <c:dPt>
            <c:idx val="3"/>
            <c:invertIfNegative val="0"/>
            <c:bubble3D val="0"/>
            <c:extLst>
              <c:ext xmlns:c16="http://schemas.microsoft.com/office/drawing/2014/chart" uri="{C3380CC4-5D6E-409C-BE32-E72D297353CC}">
                <c16:uniqueId val="{00000004-BA78-4763-8234-99DB27DF4B66}"/>
              </c:ext>
            </c:extLst>
          </c:dPt>
          <c:dPt>
            <c:idx val="4"/>
            <c:invertIfNegative val="0"/>
            <c:bubble3D val="0"/>
            <c:extLst>
              <c:ext xmlns:c16="http://schemas.microsoft.com/office/drawing/2014/chart" uri="{C3380CC4-5D6E-409C-BE32-E72D297353CC}">
                <c16:uniqueId val="{00000005-BA78-4763-8234-99DB27DF4B66}"/>
              </c:ext>
            </c:extLst>
          </c:dPt>
          <c:dPt>
            <c:idx val="5"/>
            <c:invertIfNegative val="0"/>
            <c:bubble3D val="0"/>
            <c:extLst>
              <c:ext xmlns:c16="http://schemas.microsoft.com/office/drawing/2014/chart" uri="{C3380CC4-5D6E-409C-BE32-E72D297353CC}">
                <c16:uniqueId val="{00000006-BA78-4763-8234-99DB27DF4B66}"/>
              </c:ext>
            </c:extLst>
          </c:dPt>
          <c:dPt>
            <c:idx val="6"/>
            <c:invertIfNegative val="0"/>
            <c:bubble3D val="0"/>
            <c:extLst>
              <c:ext xmlns:c16="http://schemas.microsoft.com/office/drawing/2014/chart" uri="{C3380CC4-5D6E-409C-BE32-E72D297353CC}">
                <c16:uniqueId val="{00000007-BA78-4763-8234-99DB27DF4B66}"/>
              </c:ext>
            </c:extLst>
          </c:dPt>
          <c:dPt>
            <c:idx val="7"/>
            <c:invertIfNegative val="0"/>
            <c:bubble3D val="0"/>
            <c:extLst>
              <c:ext xmlns:c16="http://schemas.microsoft.com/office/drawing/2014/chart" uri="{C3380CC4-5D6E-409C-BE32-E72D297353CC}">
                <c16:uniqueId val="{00000008-BA78-4763-8234-99DB27DF4B66}"/>
              </c:ext>
            </c:extLst>
          </c:dPt>
          <c:dPt>
            <c:idx val="8"/>
            <c:invertIfNegative val="0"/>
            <c:bubble3D val="0"/>
            <c:extLst>
              <c:ext xmlns:c16="http://schemas.microsoft.com/office/drawing/2014/chart" uri="{C3380CC4-5D6E-409C-BE32-E72D297353CC}">
                <c16:uniqueId val="{00000009-BA78-4763-8234-99DB27DF4B66}"/>
              </c:ext>
            </c:extLst>
          </c:dPt>
          <c:dPt>
            <c:idx val="9"/>
            <c:invertIfNegative val="0"/>
            <c:bubble3D val="0"/>
            <c:extLst>
              <c:ext xmlns:c16="http://schemas.microsoft.com/office/drawing/2014/chart" uri="{C3380CC4-5D6E-409C-BE32-E72D297353CC}">
                <c16:uniqueId val="{0000000A-BA78-4763-8234-99DB27DF4B66}"/>
              </c:ext>
            </c:extLst>
          </c:dPt>
          <c:dPt>
            <c:idx val="10"/>
            <c:invertIfNegative val="0"/>
            <c:bubble3D val="0"/>
            <c:extLst>
              <c:ext xmlns:c16="http://schemas.microsoft.com/office/drawing/2014/chart" uri="{C3380CC4-5D6E-409C-BE32-E72D297353CC}">
                <c16:uniqueId val="{0000000B-BA78-4763-8234-99DB27DF4B66}"/>
              </c:ext>
            </c:extLst>
          </c:dPt>
          <c:dPt>
            <c:idx val="11"/>
            <c:invertIfNegative val="0"/>
            <c:bubble3D val="0"/>
            <c:extLst>
              <c:ext xmlns:c16="http://schemas.microsoft.com/office/drawing/2014/chart" uri="{C3380CC4-5D6E-409C-BE32-E72D297353CC}">
                <c16:uniqueId val="{0000000C-BA78-4763-8234-99DB27DF4B66}"/>
              </c:ext>
            </c:extLst>
          </c:dPt>
          <c:dPt>
            <c:idx val="12"/>
            <c:invertIfNegative val="0"/>
            <c:bubble3D val="0"/>
            <c:extLst>
              <c:ext xmlns:c16="http://schemas.microsoft.com/office/drawing/2014/chart" uri="{C3380CC4-5D6E-409C-BE32-E72D297353CC}">
                <c16:uniqueId val="{0000000D-BA78-4763-8234-99DB27DF4B66}"/>
              </c:ext>
            </c:extLst>
          </c:dPt>
          <c:dPt>
            <c:idx val="13"/>
            <c:invertIfNegative val="0"/>
            <c:bubble3D val="0"/>
            <c:extLst>
              <c:ext xmlns:c16="http://schemas.microsoft.com/office/drawing/2014/chart" uri="{C3380CC4-5D6E-409C-BE32-E72D297353CC}">
                <c16:uniqueId val="{0000000E-BA78-4763-8234-99DB27DF4B66}"/>
              </c:ext>
            </c:extLst>
          </c:dPt>
          <c:dPt>
            <c:idx val="15"/>
            <c:invertIfNegative val="0"/>
            <c:bubble3D val="0"/>
            <c:extLst>
              <c:ext xmlns:c16="http://schemas.microsoft.com/office/drawing/2014/chart" uri="{C3380CC4-5D6E-409C-BE32-E72D297353CC}">
                <c16:uniqueId val="{0000000F-BA78-4763-8234-99DB27DF4B66}"/>
              </c:ext>
            </c:extLst>
          </c:dPt>
          <c:dPt>
            <c:idx val="18"/>
            <c:invertIfNegative val="0"/>
            <c:bubble3D val="0"/>
            <c:extLst>
              <c:ext xmlns:c16="http://schemas.microsoft.com/office/drawing/2014/chart" uri="{C3380CC4-5D6E-409C-BE32-E72D297353CC}">
                <c16:uniqueId val="{00000010-BA78-4763-8234-99DB27DF4B66}"/>
              </c:ext>
            </c:extLst>
          </c:dPt>
          <c:dPt>
            <c:idx val="29"/>
            <c:invertIfNegative val="0"/>
            <c:bubble3D val="0"/>
            <c:spPr>
              <a:solidFill>
                <a:sysClr val="window" lastClr="FFFFFF">
                  <a:lumMod val="75000"/>
                </a:sysClr>
              </a:solidFill>
            </c:spPr>
            <c:extLst>
              <c:ext xmlns:c16="http://schemas.microsoft.com/office/drawing/2014/chart" uri="{C3380CC4-5D6E-409C-BE32-E72D297353CC}">
                <c16:uniqueId val="{00000012-BA78-4763-8234-99DB27DF4B66}"/>
              </c:ext>
            </c:extLst>
          </c:dPt>
          <c:dLbls>
            <c:spPr>
              <a:noFill/>
              <a:ln>
                <a:noFill/>
              </a:ln>
              <a:effectLst/>
            </c:spPr>
            <c:txPr>
              <a:bodyPr wrap="square" lIns="38100" tIns="19050" rIns="38100" bIns="19050" anchor="ctr">
                <a:spAutoFit/>
              </a:bodyPr>
              <a:lstStyle/>
              <a:p>
                <a:pPr>
                  <a:defRPr b="1"/>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dati'!$R$115:$R$144</c:f>
              <c:strCache>
                <c:ptCount val="30"/>
                <c:pt idx="0">
                  <c:v>Godīgums, patiesība/nemelošana, atklātība</c:v>
                </c:pt>
                <c:pt idx="1">
                  <c:v>Citādu cilvēku, uzskatu un dzīvesveidu pieņemšana</c:v>
                </c:pt>
                <c:pt idx="2">
                  <c:v>Dažādu minoritāšu pieņemšana, integrācija sabiedrībā, diskriminācijas mazināšana</c:v>
                </c:pt>
                <c:pt idx="3">
                  <c:v>Cilvēkiem vairāk jādalās ar savu viedokli, jābūt sociāliem</c:v>
                </c:pt>
                <c:pt idx="4">
                  <c:v>Vēlēšanas, kādas partijas sauklis</c:v>
                </c:pt>
                <c:pt idx="5">
                  <c:v>Politikas, uzņēmējdarbības procesu caurspīdīgums</c:v>
                </c:pt>
                <c:pt idx="6">
                  <c:v>Sadarbība, komunikācija ar citiem, savstarpējs atbalsts</c:v>
                </c:pt>
                <c:pt idx="7">
                  <c:v>Nepiekrīt/atvērtība šobrīd nav nepieciešama, ir bīstama, "stukačošana"</c:v>
                </c:pt>
                <c:pt idx="8">
                  <c:v>Negatīvs vērtējums, kaut kas aizdomīgs, maldināšana</c:v>
                </c:pt>
                <c:pt idx="9">
                  <c:v>Vārda/preses brīvība</c:v>
                </c:pt>
                <c:pt idx="10">
                  <c:v>LGBTQ+</c:v>
                </c:pt>
                <c:pt idx="11">
                  <c:v>Brīvība, demokrātija</c:v>
                </c:pt>
                <c:pt idx="12">
                  <c:v>Informācijas pieejamība, neslēpšana no sabiedrības</c:v>
                </c:pt>
                <c:pt idx="13">
                  <c:v>Tukšs sauklis/neko nenozīmē</c:v>
                </c:pt>
                <c:pt idx="14">
                  <c:v>Atvērtība pret jauno, jaunām idejām, izmaiņām</c:v>
                </c:pt>
                <c:pt idx="15">
                  <c:v>Liberālās vērtības, liberālā politika</c:v>
                </c:pt>
                <c:pt idx="16">
                  <c:v>Imigrācija/bēgļu uzņemšana</c:v>
                </c:pt>
                <c:pt idx="17">
                  <c:v>Atvērtība (neprecizēts)</c:v>
                </c:pt>
                <c:pt idx="18">
                  <c:v>Patiesas/dažādas informācijas un viedokļu sniegšana medijos</c:v>
                </c:pt>
                <c:pt idx="19">
                  <c:v>Tolerance, iecietība (neprecizēts)</c:v>
                </c:pt>
                <c:pt idx="20">
                  <c:v>Meli</c:v>
                </c:pt>
                <c:pt idx="21">
                  <c:v>Globalizācija, multikulturālisms, pasaule</c:v>
                </c:pt>
                <c:pt idx="22">
                  <c:v>Vienlīdzība</c:v>
                </c:pt>
                <c:pt idx="23">
                  <c:v>Cīņa pret korupciju</c:v>
                </c:pt>
                <c:pt idx="24">
                  <c:v>Populisms</c:v>
                </c:pt>
                <c:pt idx="25">
                  <c:v>Pieejamība</c:v>
                </c:pt>
                <c:pt idx="26">
                  <c:v>Pozitīvs vērtējums, piekrīt (neprecizēts)</c:v>
                </c:pt>
                <c:pt idx="27">
                  <c:v>Reliģija</c:v>
                </c:pt>
                <c:pt idx="28">
                  <c:v>Cita atbilde</c:v>
                </c:pt>
                <c:pt idx="29">
                  <c:v>Nav asociāciju/neinteresē</c:v>
                </c:pt>
              </c:strCache>
            </c:strRef>
          </c:cat>
          <c:val>
            <c:numRef>
              <c:f>'Grafiki + dati'!$S$115:$S$144</c:f>
              <c:numCache>
                <c:formatCode>0.0</c:formatCode>
                <c:ptCount val="30"/>
                <c:pt idx="0">
                  <c:v>9.5</c:v>
                </c:pt>
                <c:pt idx="1">
                  <c:v>5.7</c:v>
                </c:pt>
                <c:pt idx="2">
                  <c:v>5.6</c:v>
                </c:pt>
                <c:pt idx="3">
                  <c:v>5.3</c:v>
                </c:pt>
                <c:pt idx="4">
                  <c:v>4.8</c:v>
                </c:pt>
                <c:pt idx="5">
                  <c:v>4.5</c:v>
                </c:pt>
                <c:pt idx="6">
                  <c:v>3.1</c:v>
                </c:pt>
                <c:pt idx="7">
                  <c:v>2.8</c:v>
                </c:pt>
                <c:pt idx="8">
                  <c:v>2.8</c:v>
                </c:pt>
                <c:pt idx="9">
                  <c:v>2.7</c:v>
                </c:pt>
                <c:pt idx="10">
                  <c:v>2.7</c:v>
                </c:pt>
                <c:pt idx="11">
                  <c:v>2.7</c:v>
                </c:pt>
                <c:pt idx="12">
                  <c:v>2.5</c:v>
                </c:pt>
                <c:pt idx="13">
                  <c:v>2.2999999999999998</c:v>
                </c:pt>
                <c:pt idx="14">
                  <c:v>2.2000000000000002</c:v>
                </c:pt>
                <c:pt idx="15">
                  <c:v>2</c:v>
                </c:pt>
                <c:pt idx="16">
                  <c:v>1.6</c:v>
                </c:pt>
                <c:pt idx="17">
                  <c:v>1.5</c:v>
                </c:pt>
                <c:pt idx="18">
                  <c:v>1.2</c:v>
                </c:pt>
                <c:pt idx="19">
                  <c:v>1</c:v>
                </c:pt>
                <c:pt idx="20">
                  <c:v>0.7</c:v>
                </c:pt>
                <c:pt idx="21">
                  <c:v>0.6</c:v>
                </c:pt>
                <c:pt idx="22">
                  <c:v>0.5</c:v>
                </c:pt>
                <c:pt idx="23">
                  <c:v>0.5</c:v>
                </c:pt>
                <c:pt idx="24">
                  <c:v>0.5</c:v>
                </c:pt>
                <c:pt idx="25">
                  <c:v>0.5</c:v>
                </c:pt>
                <c:pt idx="26">
                  <c:v>0.4</c:v>
                </c:pt>
                <c:pt idx="27">
                  <c:v>0.3</c:v>
                </c:pt>
                <c:pt idx="28">
                  <c:v>5.0999999999999996</c:v>
                </c:pt>
                <c:pt idx="29" formatCode="General">
                  <c:v>30.4</c:v>
                </c:pt>
              </c:numCache>
            </c:numRef>
          </c:val>
          <c:extLst>
            <c:ext xmlns:c16="http://schemas.microsoft.com/office/drawing/2014/chart" uri="{C3380CC4-5D6E-409C-BE32-E72D297353CC}">
              <c16:uniqueId val="{00000013-BA78-4763-8234-99DB27DF4B66}"/>
            </c:ext>
          </c:extLst>
        </c:ser>
        <c:dLbls>
          <c:showLegendKey val="0"/>
          <c:showVal val="0"/>
          <c:showCatName val="0"/>
          <c:showSerName val="0"/>
          <c:showPercent val="0"/>
          <c:showBubbleSize val="0"/>
        </c:dLbls>
        <c:gapWidth val="45"/>
        <c:overlap val="30"/>
        <c:axId val="582184656"/>
        <c:axId val="1"/>
      </c:barChart>
      <c:catAx>
        <c:axId val="582184656"/>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panose="020B0604020202020204" pitchFamily="34" charset="0"/>
                <a:ea typeface="Arial"/>
                <a:cs typeface="Arial" panose="020B0604020202020204" pitchFamily="34" charset="0"/>
              </a:defRPr>
            </a:pPr>
            <a:endParaRPr lang="lv-LV"/>
          </a:p>
        </c:txPr>
        <c:crossAx val="1"/>
        <c:crosses val="autoZero"/>
        <c:auto val="1"/>
        <c:lblAlgn val="ctr"/>
        <c:lblOffset val="100"/>
        <c:tickLblSkip val="1"/>
        <c:tickMarkSkip val="1"/>
        <c:noMultiLvlLbl val="0"/>
      </c:catAx>
      <c:valAx>
        <c:axId val="1"/>
        <c:scaling>
          <c:orientation val="minMax"/>
          <c:max val="35"/>
          <c:min val="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94060940006689231"/>
              <c:y val="0.92268153576296796"/>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82184656"/>
        <c:crosses val="max"/>
        <c:crossBetween val="between"/>
        <c:majorUnit val="5"/>
      </c:valAx>
      <c:spPr>
        <a:noFill/>
        <a:ln w="25400">
          <a:noFill/>
        </a:ln>
      </c:spPr>
    </c:plotArea>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2729088126828524"/>
          <c:y val="0.10217800047721308"/>
          <c:w val="0.54605097296568383"/>
          <c:h val="0.81741465044142214"/>
        </c:manualLayout>
      </c:layout>
      <c:barChart>
        <c:barDir val="bar"/>
        <c:grouping val="clustered"/>
        <c:varyColors val="0"/>
        <c:ser>
          <c:idx val="1"/>
          <c:order val="0"/>
          <c:spPr>
            <a:solidFill>
              <a:srgbClr val="FFC000"/>
            </a:solidFill>
          </c:spPr>
          <c:invertIfNegative val="0"/>
          <c:dPt>
            <c:idx val="0"/>
            <c:invertIfNegative val="0"/>
            <c:bubble3D val="0"/>
            <c:spPr>
              <a:solidFill>
                <a:srgbClr val="FFC000"/>
              </a:solidFill>
              <a:ln>
                <a:noFill/>
              </a:ln>
            </c:spPr>
            <c:extLst>
              <c:ext xmlns:c16="http://schemas.microsoft.com/office/drawing/2014/chart" uri="{C3380CC4-5D6E-409C-BE32-E72D297353CC}">
                <c16:uniqueId val="{00000001-5905-4CED-81AB-78FD64EFE4A8}"/>
              </c:ext>
            </c:extLst>
          </c:dPt>
          <c:dPt>
            <c:idx val="1"/>
            <c:invertIfNegative val="0"/>
            <c:bubble3D val="0"/>
            <c:extLst>
              <c:ext xmlns:c16="http://schemas.microsoft.com/office/drawing/2014/chart" uri="{C3380CC4-5D6E-409C-BE32-E72D297353CC}">
                <c16:uniqueId val="{00000002-5905-4CED-81AB-78FD64EFE4A8}"/>
              </c:ext>
            </c:extLst>
          </c:dPt>
          <c:dPt>
            <c:idx val="2"/>
            <c:invertIfNegative val="0"/>
            <c:bubble3D val="0"/>
            <c:extLst>
              <c:ext xmlns:c16="http://schemas.microsoft.com/office/drawing/2014/chart" uri="{C3380CC4-5D6E-409C-BE32-E72D297353CC}">
                <c16:uniqueId val="{00000003-5905-4CED-81AB-78FD64EFE4A8}"/>
              </c:ext>
            </c:extLst>
          </c:dPt>
          <c:dPt>
            <c:idx val="3"/>
            <c:invertIfNegative val="0"/>
            <c:bubble3D val="0"/>
            <c:extLst>
              <c:ext xmlns:c16="http://schemas.microsoft.com/office/drawing/2014/chart" uri="{C3380CC4-5D6E-409C-BE32-E72D297353CC}">
                <c16:uniqueId val="{00000004-5905-4CED-81AB-78FD64EFE4A8}"/>
              </c:ext>
            </c:extLst>
          </c:dPt>
          <c:dPt>
            <c:idx val="4"/>
            <c:invertIfNegative val="0"/>
            <c:bubble3D val="0"/>
            <c:extLst>
              <c:ext xmlns:c16="http://schemas.microsoft.com/office/drawing/2014/chart" uri="{C3380CC4-5D6E-409C-BE32-E72D297353CC}">
                <c16:uniqueId val="{00000005-5905-4CED-81AB-78FD64EFE4A8}"/>
              </c:ext>
            </c:extLst>
          </c:dPt>
          <c:dPt>
            <c:idx val="5"/>
            <c:invertIfNegative val="0"/>
            <c:bubble3D val="0"/>
            <c:extLst>
              <c:ext xmlns:c16="http://schemas.microsoft.com/office/drawing/2014/chart" uri="{C3380CC4-5D6E-409C-BE32-E72D297353CC}">
                <c16:uniqueId val="{00000006-5905-4CED-81AB-78FD64EFE4A8}"/>
              </c:ext>
            </c:extLst>
          </c:dPt>
          <c:dPt>
            <c:idx val="6"/>
            <c:invertIfNegative val="0"/>
            <c:bubble3D val="0"/>
            <c:extLst>
              <c:ext xmlns:c16="http://schemas.microsoft.com/office/drawing/2014/chart" uri="{C3380CC4-5D6E-409C-BE32-E72D297353CC}">
                <c16:uniqueId val="{00000007-5905-4CED-81AB-78FD64EFE4A8}"/>
              </c:ext>
            </c:extLst>
          </c:dPt>
          <c:dPt>
            <c:idx val="7"/>
            <c:invertIfNegative val="0"/>
            <c:bubble3D val="0"/>
            <c:extLst>
              <c:ext xmlns:c16="http://schemas.microsoft.com/office/drawing/2014/chart" uri="{C3380CC4-5D6E-409C-BE32-E72D297353CC}">
                <c16:uniqueId val="{00000008-5905-4CED-81AB-78FD64EFE4A8}"/>
              </c:ext>
            </c:extLst>
          </c:dPt>
          <c:dPt>
            <c:idx val="8"/>
            <c:invertIfNegative val="0"/>
            <c:bubble3D val="0"/>
            <c:extLst>
              <c:ext xmlns:c16="http://schemas.microsoft.com/office/drawing/2014/chart" uri="{C3380CC4-5D6E-409C-BE32-E72D297353CC}">
                <c16:uniqueId val="{00000009-5905-4CED-81AB-78FD64EFE4A8}"/>
              </c:ext>
            </c:extLst>
          </c:dPt>
          <c:dPt>
            <c:idx val="9"/>
            <c:invertIfNegative val="0"/>
            <c:bubble3D val="0"/>
            <c:extLst>
              <c:ext xmlns:c16="http://schemas.microsoft.com/office/drawing/2014/chart" uri="{C3380CC4-5D6E-409C-BE32-E72D297353CC}">
                <c16:uniqueId val="{0000000A-5905-4CED-81AB-78FD64EFE4A8}"/>
              </c:ext>
            </c:extLst>
          </c:dPt>
          <c:dPt>
            <c:idx val="10"/>
            <c:invertIfNegative val="0"/>
            <c:bubble3D val="0"/>
            <c:extLst>
              <c:ext xmlns:c16="http://schemas.microsoft.com/office/drawing/2014/chart" uri="{C3380CC4-5D6E-409C-BE32-E72D297353CC}">
                <c16:uniqueId val="{0000000B-5905-4CED-81AB-78FD64EFE4A8}"/>
              </c:ext>
            </c:extLst>
          </c:dPt>
          <c:dPt>
            <c:idx val="11"/>
            <c:invertIfNegative val="0"/>
            <c:bubble3D val="0"/>
            <c:extLst>
              <c:ext xmlns:c16="http://schemas.microsoft.com/office/drawing/2014/chart" uri="{C3380CC4-5D6E-409C-BE32-E72D297353CC}">
                <c16:uniqueId val="{0000000C-5905-4CED-81AB-78FD64EFE4A8}"/>
              </c:ext>
            </c:extLst>
          </c:dPt>
          <c:dPt>
            <c:idx val="12"/>
            <c:invertIfNegative val="0"/>
            <c:bubble3D val="0"/>
            <c:extLst>
              <c:ext xmlns:c16="http://schemas.microsoft.com/office/drawing/2014/chart" uri="{C3380CC4-5D6E-409C-BE32-E72D297353CC}">
                <c16:uniqueId val="{0000000D-5905-4CED-81AB-78FD64EFE4A8}"/>
              </c:ext>
            </c:extLst>
          </c:dPt>
          <c:dPt>
            <c:idx val="13"/>
            <c:invertIfNegative val="0"/>
            <c:bubble3D val="0"/>
            <c:spPr>
              <a:solidFill>
                <a:srgbClr val="A9D18E"/>
              </a:solidFill>
            </c:spPr>
            <c:extLst>
              <c:ext xmlns:c16="http://schemas.microsoft.com/office/drawing/2014/chart" uri="{C3380CC4-5D6E-409C-BE32-E72D297353CC}">
                <c16:uniqueId val="{0000000F-5905-4CED-81AB-78FD64EFE4A8}"/>
              </c:ext>
            </c:extLst>
          </c:dPt>
          <c:dPt>
            <c:idx val="14"/>
            <c:invertIfNegative val="0"/>
            <c:bubble3D val="0"/>
            <c:spPr>
              <a:solidFill>
                <a:sysClr val="window" lastClr="FFFFFF">
                  <a:lumMod val="75000"/>
                </a:sysClr>
              </a:solidFill>
            </c:spPr>
            <c:extLst>
              <c:ext xmlns:c16="http://schemas.microsoft.com/office/drawing/2014/chart" uri="{C3380CC4-5D6E-409C-BE32-E72D297353CC}">
                <c16:uniqueId val="{00000011-5905-4CED-81AB-78FD64EFE4A8}"/>
              </c:ext>
            </c:extLst>
          </c:dPt>
          <c:dPt>
            <c:idx val="15"/>
            <c:invertIfNegative val="0"/>
            <c:bubble3D val="0"/>
            <c:extLst>
              <c:ext xmlns:c16="http://schemas.microsoft.com/office/drawing/2014/chart" uri="{C3380CC4-5D6E-409C-BE32-E72D297353CC}">
                <c16:uniqueId val="{00000012-5905-4CED-81AB-78FD64EFE4A8}"/>
              </c:ext>
            </c:extLst>
          </c:dPt>
          <c:dPt>
            <c:idx val="18"/>
            <c:invertIfNegative val="0"/>
            <c:bubble3D val="0"/>
            <c:extLst>
              <c:ext xmlns:c16="http://schemas.microsoft.com/office/drawing/2014/chart" uri="{C3380CC4-5D6E-409C-BE32-E72D297353CC}">
                <c16:uniqueId val="{00000013-5905-4CED-81AB-78FD64EFE4A8}"/>
              </c:ext>
            </c:extLst>
          </c:dPt>
          <c:dLbls>
            <c:spPr>
              <a:noFill/>
              <a:ln>
                <a:noFill/>
              </a:ln>
              <a:effectLst/>
            </c:spPr>
            <c:txPr>
              <a:bodyPr wrap="square" lIns="38100" tIns="19050" rIns="38100" bIns="19050" anchor="ctr">
                <a:spAutoFit/>
              </a:bodyPr>
              <a:lstStyle/>
              <a:p>
                <a:pPr>
                  <a:defRPr b="1"/>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dati'!$R$186:$R$200</c:f>
              <c:strCache>
                <c:ptCount val="15"/>
                <c:pt idx="0">
                  <c:v>Cilvēki ar garīga rakstura traucējumiem (t.sk. psihiskām slimībām, attīstības traucējumiem)</c:v>
                </c:pt>
                <c:pt idx="1">
                  <c:v>Romi (čigāni)</c:v>
                </c:pt>
                <c:pt idx="2">
                  <c:v>Cilvēki ar citu seksuālu orientāciju (piem., gejs, lesbiete, biseksuālis)</c:v>
                </c:pt>
                <c:pt idx="3">
                  <c:v>Musulmaņi</c:v>
                </c:pt>
                <c:pt idx="4">
                  <c:v>Bēgļi un/vai patvēruma meklētāji</c:v>
                </c:pt>
                <c:pt idx="5">
                  <c:v>Cilvēki ar funkcionāliem traucējumiem (piem., kustību, redzes, dzirdes traucējumi)</c:v>
                </c:pt>
                <c:pt idx="6">
                  <c:v>Citu etnisko minoritāšu pārstāvji</c:v>
                </c:pt>
                <c:pt idx="7">
                  <c:v>Cilvēki vecumā virs 50 gadiem</c:v>
                </c:pt>
                <c:pt idx="8">
                  <c:v>Cilvēki, kas audzina mazu/-s bērnu/-s (līdz 2 gadu vecumam)</c:v>
                </c:pt>
                <c:pt idx="9">
                  <c:v>Cilvēki, kas kopj citu ģimenes locekli (piem., vecus cilvēkus, cilvēkus ar invaliditāti (t.sk. bērnus) u.tml.)</c:v>
                </c:pt>
                <c:pt idx="10">
                  <c:v>Cilvēki, kas vieni audzina bērnu/-s (t.s. vientuļā māte, vientuļais tēvs)</c:v>
                </c:pt>
                <c:pt idx="11">
                  <c:v>Cilvēki, kas cietuši no vardarbības (t.sk. seksuālas, psiholoģiskas u.c. vardarbības ģimenē vai ārpus tās)</c:v>
                </c:pt>
                <c:pt idx="12">
                  <c:v>Ir kāda cita cilvēku grupa</c:v>
                </c:pt>
                <c:pt idx="13">
                  <c:v>Nav tādu cilvēku</c:v>
                </c:pt>
                <c:pt idx="14">
                  <c:v>Grūti pateikt</c:v>
                </c:pt>
              </c:strCache>
            </c:strRef>
          </c:cat>
          <c:val>
            <c:numRef>
              <c:f>'Grafiki + dati'!$S$186:$S$200</c:f>
              <c:numCache>
                <c:formatCode>0.0</c:formatCode>
                <c:ptCount val="15"/>
                <c:pt idx="0">
                  <c:v>33.700000000000003</c:v>
                </c:pt>
                <c:pt idx="1">
                  <c:v>22.1</c:v>
                </c:pt>
                <c:pt idx="2">
                  <c:v>16.100000000000001</c:v>
                </c:pt>
                <c:pt idx="3">
                  <c:v>15</c:v>
                </c:pt>
                <c:pt idx="4">
                  <c:v>8.1999999999999993</c:v>
                </c:pt>
                <c:pt idx="5">
                  <c:v>6.6</c:v>
                </c:pt>
                <c:pt idx="6">
                  <c:v>4.9000000000000004</c:v>
                </c:pt>
                <c:pt idx="7">
                  <c:v>4.5999999999999996</c:v>
                </c:pt>
                <c:pt idx="8">
                  <c:v>4.0999999999999996</c:v>
                </c:pt>
                <c:pt idx="9">
                  <c:v>3.1</c:v>
                </c:pt>
                <c:pt idx="10">
                  <c:v>3</c:v>
                </c:pt>
                <c:pt idx="11">
                  <c:v>2.6</c:v>
                </c:pt>
                <c:pt idx="12">
                  <c:v>6.6</c:v>
                </c:pt>
                <c:pt idx="13">
                  <c:v>32.9</c:v>
                </c:pt>
                <c:pt idx="14">
                  <c:v>11.8</c:v>
                </c:pt>
              </c:numCache>
            </c:numRef>
          </c:val>
          <c:extLst>
            <c:ext xmlns:c16="http://schemas.microsoft.com/office/drawing/2014/chart" uri="{C3380CC4-5D6E-409C-BE32-E72D297353CC}">
              <c16:uniqueId val="{00000014-5905-4CED-81AB-78FD64EFE4A8}"/>
            </c:ext>
          </c:extLst>
        </c:ser>
        <c:dLbls>
          <c:showLegendKey val="0"/>
          <c:showVal val="0"/>
          <c:showCatName val="0"/>
          <c:showSerName val="0"/>
          <c:showPercent val="0"/>
          <c:showBubbleSize val="0"/>
        </c:dLbls>
        <c:gapWidth val="45"/>
        <c:overlap val="30"/>
        <c:axId val="582184656"/>
        <c:axId val="1"/>
      </c:barChart>
      <c:catAx>
        <c:axId val="582184656"/>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panose="020B0604020202020204" pitchFamily="34" charset="0"/>
                <a:ea typeface="Arial"/>
                <a:cs typeface="Arial" panose="020B0604020202020204" pitchFamily="34" charset="0"/>
              </a:defRPr>
            </a:pPr>
            <a:endParaRPr lang="lv-LV"/>
          </a:p>
        </c:txPr>
        <c:crossAx val="1"/>
        <c:crosses val="autoZero"/>
        <c:auto val="1"/>
        <c:lblAlgn val="ctr"/>
        <c:lblOffset val="100"/>
        <c:tickLblSkip val="1"/>
        <c:tickMarkSkip val="1"/>
        <c:noMultiLvlLbl val="0"/>
      </c:catAx>
      <c:valAx>
        <c:axId val="1"/>
        <c:scaling>
          <c:orientation val="minMax"/>
          <c:max val="40"/>
          <c:min val="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89474006367223458"/>
              <c:y val="0.92687503224557921"/>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82184656"/>
        <c:crosses val="max"/>
        <c:crossBetween val="between"/>
        <c:majorUnit val="10"/>
      </c:valAx>
      <c:spPr>
        <a:noFill/>
        <a:ln w="25400">
          <a:noFill/>
        </a:ln>
      </c:spPr>
    </c:plotArea>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2619034515147843"/>
          <c:y val="0.18602960270853519"/>
          <c:w val="0.76021693047437688"/>
          <c:h val="0.76237253302483088"/>
        </c:manualLayout>
      </c:layout>
      <c:barChart>
        <c:barDir val="bar"/>
        <c:grouping val="stacked"/>
        <c:varyColors val="0"/>
        <c:ser>
          <c:idx val="3"/>
          <c:order val="0"/>
          <c:tx>
            <c:strRef>
              <c:f>'Grafiki + dati'!$S$207</c:f>
              <c:strCache>
                <c:ptCount val="1"/>
                <c:pt idx="0">
                  <c:v>x</c:v>
                </c:pt>
              </c:strCache>
            </c:strRef>
          </c:tx>
          <c:spPr>
            <a:noFill/>
            <a:ln>
              <a:noFill/>
            </a:ln>
            <a:effectLst/>
          </c:spPr>
          <c:invertIfNegative val="0"/>
          <c:cat>
            <c:strRef>
              <c:f>'Grafiki + dati'!$R$208:$R$253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dati'!$S$208:$S$253</c:f>
              <c:numCache>
                <c:formatCode>General</c:formatCode>
                <c:ptCount val="46"/>
                <c:pt idx="0" formatCode="0">
                  <c:v>5</c:v>
                </c:pt>
                <c:pt idx="2" formatCode="0">
                  <c:v>5</c:v>
                </c:pt>
                <c:pt idx="3" formatCode="0">
                  <c:v>5</c:v>
                </c:pt>
                <c:pt idx="5" formatCode="0">
                  <c:v>5</c:v>
                </c:pt>
                <c:pt idx="6" formatCode="0">
                  <c:v>5</c:v>
                </c:pt>
                <c:pt idx="7" formatCode="0">
                  <c:v>5</c:v>
                </c:pt>
                <c:pt idx="8" formatCode="0">
                  <c:v>5</c:v>
                </c:pt>
                <c:pt idx="9" formatCode="0">
                  <c:v>5</c:v>
                </c:pt>
                <c:pt idx="10" formatCode="0">
                  <c:v>5</c:v>
                </c:pt>
                <c:pt idx="12" formatCode="0">
                  <c:v>5</c:v>
                </c:pt>
                <c:pt idx="13" formatCode="0">
                  <c:v>5</c:v>
                </c:pt>
                <c:pt idx="15" formatCode="0">
                  <c:v>5</c:v>
                </c:pt>
                <c:pt idx="16" formatCode="0">
                  <c:v>5</c:v>
                </c:pt>
                <c:pt idx="18" formatCode="0">
                  <c:v>5</c:v>
                </c:pt>
                <c:pt idx="19" formatCode="0">
                  <c:v>5</c:v>
                </c:pt>
                <c:pt idx="20" formatCode="0">
                  <c:v>5</c:v>
                </c:pt>
                <c:pt idx="22" formatCode="0">
                  <c:v>5</c:v>
                </c:pt>
                <c:pt idx="23" formatCode="0">
                  <c:v>5</c:v>
                </c:pt>
                <c:pt idx="24" formatCode="0">
                  <c:v>5</c:v>
                </c:pt>
                <c:pt idx="25" formatCode="0">
                  <c:v>5</c:v>
                </c:pt>
                <c:pt idx="26" formatCode="0">
                  <c:v>5</c:v>
                </c:pt>
                <c:pt idx="27" formatCode="0">
                  <c:v>5</c:v>
                </c:pt>
                <c:pt idx="28" formatCode="0">
                  <c:v>5</c:v>
                </c:pt>
                <c:pt idx="29" formatCode="0">
                  <c:v>5</c:v>
                </c:pt>
                <c:pt idx="31" formatCode="0">
                  <c:v>5</c:v>
                </c:pt>
                <c:pt idx="32" formatCode="0">
                  <c:v>5</c:v>
                </c:pt>
                <c:pt idx="33" formatCode="0">
                  <c:v>5</c:v>
                </c:pt>
                <c:pt idx="34" formatCode="0">
                  <c:v>5</c:v>
                </c:pt>
                <c:pt idx="35" formatCode="0">
                  <c:v>5</c:v>
                </c:pt>
                <c:pt idx="37" formatCode="0">
                  <c:v>5</c:v>
                </c:pt>
                <c:pt idx="38" formatCode="0">
                  <c:v>5</c:v>
                </c:pt>
                <c:pt idx="39" formatCode="0">
                  <c:v>5</c:v>
                </c:pt>
                <c:pt idx="40" formatCode="0">
                  <c:v>5</c:v>
                </c:pt>
                <c:pt idx="41" formatCode="0">
                  <c:v>5</c:v>
                </c:pt>
                <c:pt idx="43" formatCode="0">
                  <c:v>5</c:v>
                </c:pt>
                <c:pt idx="44" formatCode="0">
                  <c:v>5</c:v>
                </c:pt>
                <c:pt idx="45" formatCode="0">
                  <c:v>5</c:v>
                </c:pt>
              </c:numCache>
            </c:numRef>
          </c:val>
          <c:extLst>
            <c:ext xmlns:c16="http://schemas.microsoft.com/office/drawing/2014/chart" uri="{C3380CC4-5D6E-409C-BE32-E72D297353CC}">
              <c16:uniqueId val="{00000000-8B4C-42AB-9CDF-E73A3F71FFCD}"/>
            </c:ext>
          </c:extLst>
        </c:ser>
        <c:ser>
          <c:idx val="0"/>
          <c:order val="1"/>
          <c:tx>
            <c:strRef>
              <c:f>'Grafiki + dati'!$T$207</c:f>
              <c:strCache>
                <c:ptCount val="1"/>
                <c:pt idx="0">
                  <c:v>Cilvēki ar garīga rakstura traucējumiem (t.sk. psihiskām slimībām, attīstības traucējumiem)</c:v>
                </c:pt>
              </c:strCache>
            </c:strRef>
          </c:tx>
          <c:spPr>
            <a:solidFill>
              <a:srgbClr val="C55A1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dati'!$R$208:$R$253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dati'!$T$208:$T$253</c:f>
              <c:numCache>
                <c:formatCode>General</c:formatCode>
                <c:ptCount val="46"/>
                <c:pt idx="0" formatCode="0">
                  <c:v>33.700000000000003</c:v>
                </c:pt>
                <c:pt idx="2" formatCode="0">
                  <c:v>34.4</c:v>
                </c:pt>
                <c:pt idx="3" formatCode="0">
                  <c:v>33</c:v>
                </c:pt>
                <c:pt idx="5" formatCode="0">
                  <c:v>32.5</c:v>
                </c:pt>
                <c:pt idx="6" formatCode="0">
                  <c:v>26.1</c:v>
                </c:pt>
                <c:pt idx="7" formatCode="0">
                  <c:v>37.4</c:v>
                </c:pt>
                <c:pt idx="8" formatCode="0">
                  <c:v>30.6</c:v>
                </c:pt>
                <c:pt idx="9" formatCode="0">
                  <c:v>41.8</c:v>
                </c:pt>
                <c:pt idx="10" formatCode="0">
                  <c:v>33</c:v>
                </c:pt>
                <c:pt idx="12" formatCode="0">
                  <c:v>30</c:v>
                </c:pt>
                <c:pt idx="13" formatCode="0">
                  <c:v>40.4</c:v>
                </c:pt>
                <c:pt idx="15" formatCode="0">
                  <c:v>31.1</c:v>
                </c:pt>
                <c:pt idx="16" formatCode="0">
                  <c:v>35.799999999999997</c:v>
                </c:pt>
                <c:pt idx="18" formatCode="0">
                  <c:v>37.6</c:v>
                </c:pt>
                <c:pt idx="19" formatCode="0">
                  <c:v>33.299999999999997</c:v>
                </c:pt>
                <c:pt idx="20" formatCode="0">
                  <c:v>30.9</c:v>
                </c:pt>
                <c:pt idx="22" formatCode="0">
                  <c:v>38.200000000000003</c:v>
                </c:pt>
                <c:pt idx="23" formatCode="0">
                  <c:v>36.799999999999997</c:v>
                </c:pt>
                <c:pt idx="24" formatCode="0">
                  <c:v>30.7</c:v>
                </c:pt>
                <c:pt idx="25" formatCode="0">
                  <c:v>28.5</c:v>
                </c:pt>
                <c:pt idx="26" formatCode="0">
                  <c:v>28.5</c:v>
                </c:pt>
                <c:pt idx="27" formatCode="0">
                  <c:v>27.8</c:v>
                </c:pt>
                <c:pt idx="28" formatCode="0">
                  <c:v>37.6</c:v>
                </c:pt>
                <c:pt idx="29" formatCode="0">
                  <c:v>35.5</c:v>
                </c:pt>
                <c:pt idx="31" formatCode="0">
                  <c:v>33.6</c:v>
                </c:pt>
                <c:pt idx="32" formatCode="0">
                  <c:v>31.6</c:v>
                </c:pt>
                <c:pt idx="33" formatCode="0">
                  <c:v>38.200000000000003</c:v>
                </c:pt>
                <c:pt idx="34" formatCode="0">
                  <c:v>38.299999999999997</c:v>
                </c:pt>
                <c:pt idx="35" formatCode="0">
                  <c:v>35.200000000000003</c:v>
                </c:pt>
                <c:pt idx="37" formatCode="0">
                  <c:v>34.299999999999997</c:v>
                </c:pt>
                <c:pt idx="38" formatCode="0">
                  <c:v>33.799999999999997</c:v>
                </c:pt>
                <c:pt idx="39" formatCode="0">
                  <c:v>38</c:v>
                </c:pt>
                <c:pt idx="40" formatCode="0">
                  <c:v>25.9</c:v>
                </c:pt>
                <c:pt idx="41" formatCode="0">
                  <c:v>36.200000000000003</c:v>
                </c:pt>
                <c:pt idx="43" formatCode="0">
                  <c:v>34.299999999999997</c:v>
                </c:pt>
                <c:pt idx="44" formatCode="0">
                  <c:v>36.6</c:v>
                </c:pt>
                <c:pt idx="45" formatCode="0">
                  <c:v>28.2</c:v>
                </c:pt>
              </c:numCache>
            </c:numRef>
          </c:val>
          <c:extLst>
            <c:ext xmlns:c16="http://schemas.microsoft.com/office/drawing/2014/chart" uri="{C3380CC4-5D6E-409C-BE32-E72D297353CC}">
              <c16:uniqueId val="{00000001-8B4C-42AB-9CDF-E73A3F71FFCD}"/>
            </c:ext>
          </c:extLst>
        </c:ser>
        <c:ser>
          <c:idx val="2"/>
          <c:order val="2"/>
          <c:tx>
            <c:strRef>
              <c:f>'Grafiki + dati'!$U$207</c:f>
              <c:strCache>
                <c:ptCount val="1"/>
                <c:pt idx="0">
                  <c:v>x</c:v>
                </c:pt>
              </c:strCache>
            </c:strRef>
          </c:tx>
          <c:spPr>
            <a:noFill/>
            <a:ln>
              <a:noFill/>
            </a:ln>
            <a:effectLst/>
          </c:spPr>
          <c:invertIfNegative val="0"/>
          <c:cat>
            <c:strRef>
              <c:f>'Grafiki + dati'!$R$208:$R$253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dati'!$U$208:$U$253</c:f>
              <c:numCache>
                <c:formatCode>General</c:formatCode>
                <c:ptCount val="46"/>
                <c:pt idx="0" formatCode="0">
                  <c:v>13.099999999999994</c:v>
                </c:pt>
                <c:pt idx="2" formatCode="0">
                  <c:v>12.399999999999999</c:v>
                </c:pt>
                <c:pt idx="3" formatCode="0">
                  <c:v>13.799999999999997</c:v>
                </c:pt>
                <c:pt idx="5" formatCode="0">
                  <c:v>14.299999999999997</c:v>
                </c:pt>
                <c:pt idx="6" formatCode="0">
                  <c:v>20.699999999999996</c:v>
                </c:pt>
                <c:pt idx="7" formatCode="0">
                  <c:v>9.3999999999999986</c:v>
                </c:pt>
                <c:pt idx="8" formatCode="0">
                  <c:v>16.199999999999996</c:v>
                </c:pt>
                <c:pt idx="9" formatCode="0">
                  <c:v>5</c:v>
                </c:pt>
                <c:pt idx="10" formatCode="0">
                  <c:v>13.799999999999997</c:v>
                </c:pt>
                <c:pt idx="12" formatCode="0">
                  <c:v>16.799999999999997</c:v>
                </c:pt>
                <c:pt idx="13" formatCode="0">
                  <c:v>6.3999999999999986</c:v>
                </c:pt>
                <c:pt idx="15" formatCode="0">
                  <c:v>15.699999999999996</c:v>
                </c:pt>
                <c:pt idx="16" formatCode="0">
                  <c:v>11</c:v>
                </c:pt>
                <c:pt idx="18" formatCode="0">
                  <c:v>9.1999999999999957</c:v>
                </c:pt>
                <c:pt idx="19" formatCode="0">
                  <c:v>13.5</c:v>
                </c:pt>
                <c:pt idx="20" formatCode="0">
                  <c:v>15.899999999999999</c:v>
                </c:pt>
                <c:pt idx="22" formatCode="0">
                  <c:v>8.5999999999999943</c:v>
                </c:pt>
                <c:pt idx="23" formatCode="0">
                  <c:v>10</c:v>
                </c:pt>
                <c:pt idx="24" formatCode="0">
                  <c:v>16.099999999999998</c:v>
                </c:pt>
                <c:pt idx="25" formatCode="0">
                  <c:v>18.299999999999997</c:v>
                </c:pt>
                <c:pt idx="26" formatCode="0">
                  <c:v>18.299999999999997</c:v>
                </c:pt>
                <c:pt idx="27" formatCode="0">
                  <c:v>18.999999999999996</c:v>
                </c:pt>
                <c:pt idx="28" formatCode="0">
                  <c:v>9.1999999999999957</c:v>
                </c:pt>
                <c:pt idx="29" formatCode="0">
                  <c:v>11.299999999999997</c:v>
                </c:pt>
                <c:pt idx="31" formatCode="0">
                  <c:v>13.199999999999996</c:v>
                </c:pt>
                <c:pt idx="32" formatCode="0">
                  <c:v>15.199999999999996</c:v>
                </c:pt>
                <c:pt idx="33" formatCode="0">
                  <c:v>8.5999999999999943</c:v>
                </c:pt>
                <c:pt idx="34" formatCode="0">
                  <c:v>8.5</c:v>
                </c:pt>
                <c:pt idx="35" formatCode="0">
                  <c:v>11.599999999999994</c:v>
                </c:pt>
                <c:pt idx="37" formatCode="0">
                  <c:v>12.5</c:v>
                </c:pt>
                <c:pt idx="38" formatCode="0">
                  <c:v>13</c:v>
                </c:pt>
                <c:pt idx="39" formatCode="0">
                  <c:v>8.7999999999999972</c:v>
                </c:pt>
                <c:pt idx="40" formatCode="0">
                  <c:v>20.9</c:v>
                </c:pt>
                <c:pt idx="41" formatCode="0">
                  <c:v>10.599999999999994</c:v>
                </c:pt>
                <c:pt idx="43" formatCode="0">
                  <c:v>12.5</c:v>
                </c:pt>
                <c:pt idx="44" formatCode="0">
                  <c:v>10.199999999999996</c:v>
                </c:pt>
                <c:pt idx="45" formatCode="0">
                  <c:v>18.599999999999998</c:v>
                </c:pt>
              </c:numCache>
            </c:numRef>
          </c:val>
          <c:extLst>
            <c:ext xmlns:c16="http://schemas.microsoft.com/office/drawing/2014/chart" uri="{C3380CC4-5D6E-409C-BE32-E72D297353CC}">
              <c16:uniqueId val="{00000002-8B4C-42AB-9CDF-E73A3F71FFCD}"/>
            </c:ext>
          </c:extLst>
        </c:ser>
        <c:ser>
          <c:idx val="1"/>
          <c:order val="3"/>
          <c:tx>
            <c:strRef>
              <c:f>'Grafiki + dati'!$V$207</c:f>
              <c:strCache>
                <c:ptCount val="1"/>
                <c:pt idx="0">
                  <c:v>Romi (čigāni)</c:v>
                </c:pt>
              </c:strCache>
            </c:strRef>
          </c:tx>
          <c:spPr>
            <a:solidFill>
              <a:srgbClr val="00B05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dati'!$R$208:$R$253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dati'!$V$208:$V$253</c:f>
              <c:numCache>
                <c:formatCode>General</c:formatCode>
                <c:ptCount val="46"/>
                <c:pt idx="0" formatCode="0">
                  <c:v>22.1</c:v>
                </c:pt>
                <c:pt idx="2" formatCode="0">
                  <c:v>22.5</c:v>
                </c:pt>
                <c:pt idx="3" formatCode="0">
                  <c:v>21.7</c:v>
                </c:pt>
                <c:pt idx="5" formatCode="0">
                  <c:v>25.8</c:v>
                </c:pt>
                <c:pt idx="6" formatCode="0">
                  <c:v>26.8</c:v>
                </c:pt>
                <c:pt idx="7" formatCode="0">
                  <c:v>26.3</c:v>
                </c:pt>
                <c:pt idx="8" formatCode="0">
                  <c:v>20.9</c:v>
                </c:pt>
                <c:pt idx="9" formatCode="0">
                  <c:v>24.5</c:v>
                </c:pt>
                <c:pt idx="10" formatCode="0">
                  <c:v>9.6</c:v>
                </c:pt>
                <c:pt idx="12" formatCode="0">
                  <c:v>21.5</c:v>
                </c:pt>
                <c:pt idx="13" formatCode="0">
                  <c:v>23.4</c:v>
                </c:pt>
                <c:pt idx="15" formatCode="0">
                  <c:v>23</c:v>
                </c:pt>
                <c:pt idx="16" formatCode="0">
                  <c:v>21.3</c:v>
                </c:pt>
                <c:pt idx="18" formatCode="0">
                  <c:v>21.4</c:v>
                </c:pt>
                <c:pt idx="19" formatCode="0">
                  <c:v>23.3</c:v>
                </c:pt>
                <c:pt idx="20" formatCode="0">
                  <c:v>20.399999999999999</c:v>
                </c:pt>
                <c:pt idx="22" formatCode="0">
                  <c:v>21.9</c:v>
                </c:pt>
                <c:pt idx="23" formatCode="0">
                  <c:v>22.4</c:v>
                </c:pt>
                <c:pt idx="24" formatCode="0">
                  <c:v>29.5</c:v>
                </c:pt>
                <c:pt idx="25" formatCode="0">
                  <c:v>12.2</c:v>
                </c:pt>
                <c:pt idx="26" formatCode="0">
                  <c:v>11.6</c:v>
                </c:pt>
                <c:pt idx="27" formatCode="0">
                  <c:v>28.4</c:v>
                </c:pt>
                <c:pt idx="28" formatCode="0">
                  <c:v>24.5</c:v>
                </c:pt>
                <c:pt idx="29" formatCode="0">
                  <c:v>31.4</c:v>
                </c:pt>
                <c:pt idx="31" formatCode="0">
                  <c:v>23</c:v>
                </c:pt>
                <c:pt idx="32" formatCode="0">
                  <c:v>25.3</c:v>
                </c:pt>
                <c:pt idx="33" formatCode="0">
                  <c:v>20.100000000000001</c:v>
                </c:pt>
                <c:pt idx="34" formatCode="0">
                  <c:v>22.5</c:v>
                </c:pt>
                <c:pt idx="35" formatCode="0">
                  <c:v>22.4</c:v>
                </c:pt>
                <c:pt idx="37" formatCode="0">
                  <c:v>19.600000000000001</c:v>
                </c:pt>
                <c:pt idx="38" formatCode="0">
                  <c:v>23.7</c:v>
                </c:pt>
                <c:pt idx="39" formatCode="0">
                  <c:v>22.9</c:v>
                </c:pt>
                <c:pt idx="40" formatCode="0">
                  <c:v>21.2</c:v>
                </c:pt>
                <c:pt idx="41" formatCode="0">
                  <c:v>25</c:v>
                </c:pt>
                <c:pt idx="43" formatCode="0">
                  <c:v>19.600000000000001</c:v>
                </c:pt>
                <c:pt idx="44" formatCode="0">
                  <c:v>24</c:v>
                </c:pt>
                <c:pt idx="45" formatCode="0">
                  <c:v>22.2</c:v>
                </c:pt>
              </c:numCache>
            </c:numRef>
          </c:val>
          <c:extLst>
            <c:ext xmlns:c16="http://schemas.microsoft.com/office/drawing/2014/chart" uri="{C3380CC4-5D6E-409C-BE32-E72D297353CC}">
              <c16:uniqueId val="{00000003-8B4C-42AB-9CDF-E73A3F71FFCD}"/>
            </c:ext>
          </c:extLst>
        </c:ser>
        <c:ser>
          <c:idx val="4"/>
          <c:order val="4"/>
          <c:tx>
            <c:strRef>
              <c:f>'Grafiki + dati'!$W$207</c:f>
              <c:strCache>
                <c:ptCount val="1"/>
                <c:pt idx="0">
                  <c:v>x</c:v>
                </c:pt>
              </c:strCache>
            </c:strRef>
          </c:tx>
          <c:spPr>
            <a:noFill/>
            <a:ln>
              <a:noFill/>
            </a:ln>
            <a:effectLst/>
          </c:spPr>
          <c:invertIfNegative val="0"/>
          <c:cat>
            <c:strRef>
              <c:f>'Grafiki + dati'!$R$208:$R$253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dati'!$W$208:$W$253</c:f>
              <c:numCache>
                <c:formatCode>General</c:formatCode>
                <c:ptCount val="46"/>
                <c:pt idx="0" formatCode="0">
                  <c:v>14.299999999999997</c:v>
                </c:pt>
                <c:pt idx="2" formatCode="0">
                  <c:v>13.899999999999999</c:v>
                </c:pt>
                <c:pt idx="3" formatCode="0">
                  <c:v>14.7</c:v>
                </c:pt>
                <c:pt idx="5" formatCode="0">
                  <c:v>10.599999999999998</c:v>
                </c:pt>
                <c:pt idx="6" formatCode="0">
                  <c:v>9.5999999999999979</c:v>
                </c:pt>
                <c:pt idx="7" formatCode="0">
                  <c:v>10.099999999999998</c:v>
                </c:pt>
                <c:pt idx="8" formatCode="0">
                  <c:v>15.5</c:v>
                </c:pt>
                <c:pt idx="9" formatCode="0">
                  <c:v>11.899999999999999</c:v>
                </c:pt>
                <c:pt idx="10" formatCode="0">
                  <c:v>26.799999999999997</c:v>
                </c:pt>
                <c:pt idx="12" formatCode="0">
                  <c:v>14.899999999999999</c:v>
                </c:pt>
                <c:pt idx="13" formatCode="0">
                  <c:v>13</c:v>
                </c:pt>
                <c:pt idx="15" formatCode="0">
                  <c:v>13.399999999999999</c:v>
                </c:pt>
                <c:pt idx="16" formatCode="0">
                  <c:v>15.099999999999998</c:v>
                </c:pt>
                <c:pt idx="18" formatCode="0">
                  <c:v>15</c:v>
                </c:pt>
                <c:pt idx="19" formatCode="0">
                  <c:v>13.099999999999998</c:v>
                </c:pt>
                <c:pt idx="20" formatCode="0">
                  <c:v>16</c:v>
                </c:pt>
                <c:pt idx="22" formatCode="0">
                  <c:v>14.5</c:v>
                </c:pt>
                <c:pt idx="23" formatCode="0">
                  <c:v>14</c:v>
                </c:pt>
                <c:pt idx="24" formatCode="0">
                  <c:v>6.8999999999999986</c:v>
                </c:pt>
                <c:pt idx="25" formatCode="0">
                  <c:v>24.2</c:v>
                </c:pt>
                <c:pt idx="26" formatCode="0">
                  <c:v>24.799999999999997</c:v>
                </c:pt>
                <c:pt idx="27" formatCode="0">
                  <c:v>8</c:v>
                </c:pt>
                <c:pt idx="28" formatCode="0">
                  <c:v>11.899999999999999</c:v>
                </c:pt>
                <c:pt idx="29" formatCode="0">
                  <c:v>5</c:v>
                </c:pt>
                <c:pt idx="31" formatCode="0">
                  <c:v>13.399999999999999</c:v>
                </c:pt>
                <c:pt idx="32" formatCode="0">
                  <c:v>11.099999999999998</c:v>
                </c:pt>
                <c:pt idx="33" formatCode="0">
                  <c:v>16.299999999999997</c:v>
                </c:pt>
                <c:pt idx="34" formatCode="0">
                  <c:v>13.899999999999999</c:v>
                </c:pt>
                <c:pt idx="35" formatCode="0">
                  <c:v>14</c:v>
                </c:pt>
                <c:pt idx="37" formatCode="0">
                  <c:v>16.799999999999997</c:v>
                </c:pt>
                <c:pt idx="38" formatCode="0">
                  <c:v>12.7</c:v>
                </c:pt>
                <c:pt idx="39" formatCode="0">
                  <c:v>13.5</c:v>
                </c:pt>
                <c:pt idx="40" formatCode="0">
                  <c:v>15.2</c:v>
                </c:pt>
                <c:pt idx="41" formatCode="0">
                  <c:v>11.399999999999999</c:v>
                </c:pt>
                <c:pt idx="43" formatCode="0">
                  <c:v>16.799999999999997</c:v>
                </c:pt>
                <c:pt idx="44" formatCode="0">
                  <c:v>12.399999999999999</c:v>
                </c:pt>
                <c:pt idx="45" formatCode="0">
                  <c:v>14.2</c:v>
                </c:pt>
              </c:numCache>
            </c:numRef>
          </c:val>
          <c:extLst>
            <c:ext xmlns:c16="http://schemas.microsoft.com/office/drawing/2014/chart" uri="{C3380CC4-5D6E-409C-BE32-E72D297353CC}">
              <c16:uniqueId val="{00000004-8B4C-42AB-9CDF-E73A3F71FFCD}"/>
            </c:ext>
          </c:extLst>
        </c:ser>
        <c:ser>
          <c:idx val="5"/>
          <c:order val="5"/>
          <c:tx>
            <c:strRef>
              <c:f>'Grafiki + dati'!$X$207</c:f>
              <c:strCache>
                <c:ptCount val="1"/>
                <c:pt idx="0">
                  <c:v>Cilvēki ar citu seksuālu orientāciju (piem., gejs, lesbiete, biseksuālis)</c:v>
                </c:pt>
              </c:strCache>
            </c:strRef>
          </c:tx>
          <c:spPr>
            <a:solidFill>
              <a:srgbClr val="2F5597"/>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dati'!$R$208:$R$253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dati'!$X$208:$X$253</c:f>
              <c:numCache>
                <c:formatCode>General</c:formatCode>
                <c:ptCount val="46"/>
                <c:pt idx="0" formatCode="0">
                  <c:v>16.100000000000001</c:v>
                </c:pt>
                <c:pt idx="2" formatCode="0">
                  <c:v>19.8</c:v>
                </c:pt>
                <c:pt idx="3" formatCode="0">
                  <c:v>12.6</c:v>
                </c:pt>
                <c:pt idx="5" formatCode="0">
                  <c:v>4.7</c:v>
                </c:pt>
                <c:pt idx="6" formatCode="0">
                  <c:v>11.9</c:v>
                </c:pt>
                <c:pt idx="7" formatCode="0">
                  <c:v>17.100000000000001</c:v>
                </c:pt>
                <c:pt idx="8" formatCode="0">
                  <c:v>16.100000000000001</c:v>
                </c:pt>
                <c:pt idx="9" formatCode="0">
                  <c:v>23.1</c:v>
                </c:pt>
                <c:pt idx="10" formatCode="0">
                  <c:v>17.899999999999999</c:v>
                </c:pt>
                <c:pt idx="12" formatCode="0">
                  <c:v>12.6</c:v>
                </c:pt>
                <c:pt idx="13" formatCode="0">
                  <c:v>22.3</c:v>
                </c:pt>
                <c:pt idx="15" formatCode="0">
                  <c:v>16.100000000000001</c:v>
                </c:pt>
                <c:pt idx="16" formatCode="0">
                  <c:v>16.100000000000001</c:v>
                </c:pt>
                <c:pt idx="18" formatCode="0">
                  <c:v>14.7</c:v>
                </c:pt>
                <c:pt idx="19" formatCode="0">
                  <c:v>19.100000000000001</c:v>
                </c:pt>
                <c:pt idx="20" formatCode="0">
                  <c:v>13</c:v>
                </c:pt>
                <c:pt idx="22" formatCode="0">
                  <c:v>15.6</c:v>
                </c:pt>
                <c:pt idx="23" formatCode="0">
                  <c:v>17</c:v>
                </c:pt>
                <c:pt idx="24" formatCode="0">
                  <c:v>18.3</c:v>
                </c:pt>
                <c:pt idx="25" formatCode="0">
                  <c:v>20.6</c:v>
                </c:pt>
                <c:pt idx="26" formatCode="0">
                  <c:v>14.7</c:v>
                </c:pt>
                <c:pt idx="27" formatCode="0">
                  <c:v>5.2</c:v>
                </c:pt>
                <c:pt idx="28" formatCode="0">
                  <c:v>13.6</c:v>
                </c:pt>
                <c:pt idx="29" formatCode="0">
                  <c:v>17.100000000000001</c:v>
                </c:pt>
                <c:pt idx="31" formatCode="0">
                  <c:v>21.6</c:v>
                </c:pt>
                <c:pt idx="32" formatCode="0">
                  <c:v>17.3</c:v>
                </c:pt>
                <c:pt idx="33" formatCode="0">
                  <c:v>18.2</c:v>
                </c:pt>
                <c:pt idx="34" formatCode="0">
                  <c:v>13.6</c:v>
                </c:pt>
                <c:pt idx="35" formatCode="0">
                  <c:v>12.4</c:v>
                </c:pt>
                <c:pt idx="37" formatCode="0">
                  <c:v>14.6</c:v>
                </c:pt>
                <c:pt idx="38" formatCode="0">
                  <c:v>16.3</c:v>
                </c:pt>
                <c:pt idx="39" formatCode="0">
                  <c:v>18</c:v>
                </c:pt>
                <c:pt idx="40" formatCode="0">
                  <c:v>9.5</c:v>
                </c:pt>
                <c:pt idx="41" formatCode="0">
                  <c:v>24.3</c:v>
                </c:pt>
                <c:pt idx="43" formatCode="0">
                  <c:v>14.6</c:v>
                </c:pt>
                <c:pt idx="44" formatCode="0">
                  <c:v>16.8</c:v>
                </c:pt>
                <c:pt idx="45" formatCode="0">
                  <c:v>16.8</c:v>
                </c:pt>
              </c:numCache>
            </c:numRef>
          </c:val>
          <c:extLst>
            <c:ext xmlns:c16="http://schemas.microsoft.com/office/drawing/2014/chart" uri="{C3380CC4-5D6E-409C-BE32-E72D297353CC}">
              <c16:uniqueId val="{00000005-8B4C-42AB-9CDF-E73A3F71FFCD}"/>
            </c:ext>
          </c:extLst>
        </c:ser>
        <c:ser>
          <c:idx val="6"/>
          <c:order val="6"/>
          <c:tx>
            <c:strRef>
              <c:f>'Grafiki + dati'!$Y$207</c:f>
              <c:strCache>
                <c:ptCount val="1"/>
                <c:pt idx="0">
                  <c:v>x</c:v>
                </c:pt>
              </c:strCache>
            </c:strRef>
          </c:tx>
          <c:spPr>
            <a:noFill/>
            <a:ln>
              <a:noFill/>
            </a:ln>
            <a:effectLst/>
          </c:spPr>
          <c:invertIfNegative val="0"/>
          <c:cat>
            <c:strRef>
              <c:f>'Grafiki + dati'!$R$208:$R$253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dati'!$Y$208:$Y$253</c:f>
              <c:numCache>
                <c:formatCode>General</c:formatCode>
                <c:ptCount val="46"/>
                <c:pt idx="0" formatCode="0">
                  <c:v>12</c:v>
                </c:pt>
                <c:pt idx="2" formatCode="0">
                  <c:v>8.3000000000000007</c:v>
                </c:pt>
                <c:pt idx="3" formatCode="0">
                  <c:v>15.500000000000002</c:v>
                </c:pt>
                <c:pt idx="5" formatCode="0">
                  <c:v>23.400000000000002</c:v>
                </c:pt>
                <c:pt idx="6" formatCode="0">
                  <c:v>16.200000000000003</c:v>
                </c:pt>
                <c:pt idx="7" formatCode="0">
                  <c:v>11</c:v>
                </c:pt>
                <c:pt idx="8" formatCode="0">
                  <c:v>12</c:v>
                </c:pt>
                <c:pt idx="9" formatCode="0">
                  <c:v>5</c:v>
                </c:pt>
                <c:pt idx="10" formatCode="0">
                  <c:v>10.200000000000003</c:v>
                </c:pt>
                <c:pt idx="12" formatCode="0">
                  <c:v>15.500000000000002</c:v>
                </c:pt>
                <c:pt idx="13" formatCode="0">
                  <c:v>5.8000000000000007</c:v>
                </c:pt>
                <c:pt idx="15" formatCode="0">
                  <c:v>12</c:v>
                </c:pt>
                <c:pt idx="16" formatCode="0">
                  <c:v>12</c:v>
                </c:pt>
                <c:pt idx="18" formatCode="0">
                  <c:v>13.400000000000002</c:v>
                </c:pt>
                <c:pt idx="19" formatCode="0">
                  <c:v>9</c:v>
                </c:pt>
                <c:pt idx="20" formatCode="0">
                  <c:v>15.100000000000001</c:v>
                </c:pt>
                <c:pt idx="22" formatCode="0">
                  <c:v>12.500000000000002</c:v>
                </c:pt>
                <c:pt idx="23" formatCode="0">
                  <c:v>11.100000000000001</c:v>
                </c:pt>
                <c:pt idx="24" formatCode="0">
                  <c:v>9.8000000000000007</c:v>
                </c:pt>
                <c:pt idx="25" formatCode="0">
                  <c:v>7.5</c:v>
                </c:pt>
                <c:pt idx="26" formatCode="0">
                  <c:v>13.400000000000002</c:v>
                </c:pt>
                <c:pt idx="27" formatCode="0">
                  <c:v>22.900000000000002</c:v>
                </c:pt>
                <c:pt idx="28" formatCode="0">
                  <c:v>14.500000000000002</c:v>
                </c:pt>
                <c:pt idx="29" formatCode="0">
                  <c:v>11</c:v>
                </c:pt>
                <c:pt idx="31" formatCode="0">
                  <c:v>6.5</c:v>
                </c:pt>
                <c:pt idx="32" formatCode="0">
                  <c:v>10.8</c:v>
                </c:pt>
                <c:pt idx="33" formatCode="0">
                  <c:v>9.9000000000000021</c:v>
                </c:pt>
                <c:pt idx="34" formatCode="0">
                  <c:v>14.500000000000002</c:v>
                </c:pt>
                <c:pt idx="35" formatCode="0">
                  <c:v>15.700000000000001</c:v>
                </c:pt>
                <c:pt idx="37" formatCode="0">
                  <c:v>13.500000000000002</c:v>
                </c:pt>
                <c:pt idx="38" formatCode="0">
                  <c:v>11.8</c:v>
                </c:pt>
                <c:pt idx="39" formatCode="0">
                  <c:v>10.100000000000001</c:v>
                </c:pt>
                <c:pt idx="40" formatCode="0">
                  <c:v>18.600000000000001</c:v>
                </c:pt>
                <c:pt idx="41" formatCode="0">
                  <c:v>3.8000000000000007</c:v>
                </c:pt>
                <c:pt idx="43" formatCode="0">
                  <c:v>13.500000000000002</c:v>
                </c:pt>
                <c:pt idx="44" formatCode="0">
                  <c:v>11.3</c:v>
                </c:pt>
                <c:pt idx="45" formatCode="0">
                  <c:v>11.3</c:v>
                </c:pt>
              </c:numCache>
            </c:numRef>
          </c:val>
          <c:extLst>
            <c:ext xmlns:c16="http://schemas.microsoft.com/office/drawing/2014/chart" uri="{C3380CC4-5D6E-409C-BE32-E72D297353CC}">
              <c16:uniqueId val="{00000006-8B4C-42AB-9CDF-E73A3F71FFCD}"/>
            </c:ext>
          </c:extLst>
        </c:ser>
        <c:ser>
          <c:idx val="7"/>
          <c:order val="7"/>
          <c:tx>
            <c:strRef>
              <c:f>'Grafiki + dati'!$Z$207</c:f>
              <c:strCache>
                <c:ptCount val="1"/>
                <c:pt idx="0">
                  <c:v>Musulmaņi</c:v>
                </c:pt>
              </c:strCache>
            </c:strRef>
          </c:tx>
          <c:spPr>
            <a:solidFill>
              <a:srgbClr val="38808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dati'!$R$208:$R$253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dati'!$Z$208:$Z$253</c:f>
              <c:numCache>
                <c:formatCode>General</c:formatCode>
                <c:ptCount val="46"/>
                <c:pt idx="0" formatCode="0">
                  <c:v>15</c:v>
                </c:pt>
                <c:pt idx="2" formatCode="0">
                  <c:v>14.3</c:v>
                </c:pt>
                <c:pt idx="3" formatCode="0">
                  <c:v>15.7</c:v>
                </c:pt>
                <c:pt idx="5" formatCode="0">
                  <c:v>15.9</c:v>
                </c:pt>
                <c:pt idx="6" formatCode="0">
                  <c:v>17.3</c:v>
                </c:pt>
                <c:pt idx="7" formatCode="0">
                  <c:v>15.6</c:v>
                </c:pt>
                <c:pt idx="8" formatCode="0">
                  <c:v>18</c:v>
                </c:pt>
                <c:pt idx="9" formatCode="0">
                  <c:v>14.2</c:v>
                </c:pt>
                <c:pt idx="10" formatCode="0">
                  <c:v>9.1</c:v>
                </c:pt>
                <c:pt idx="12" formatCode="0">
                  <c:v>18.2</c:v>
                </c:pt>
                <c:pt idx="13" formatCode="0">
                  <c:v>9.6999999999999993</c:v>
                </c:pt>
                <c:pt idx="15" formatCode="0">
                  <c:v>12.9</c:v>
                </c:pt>
                <c:pt idx="16" formatCode="0">
                  <c:v>16.7</c:v>
                </c:pt>
                <c:pt idx="18" formatCode="0">
                  <c:v>18.3</c:v>
                </c:pt>
                <c:pt idx="19" formatCode="0">
                  <c:v>14.4</c:v>
                </c:pt>
                <c:pt idx="20" formatCode="0">
                  <c:v>12.5</c:v>
                </c:pt>
                <c:pt idx="22" formatCode="0">
                  <c:v>17.5</c:v>
                </c:pt>
                <c:pt idx="23" formatCode="0">
                  <c:v>16.7</c:v>
                </c:pt>
                <c:pt idx="24" formatCode="0">
                  <c:v>14.7</c:v>
                </c:pt>
                <c:pt idx="25" formatCode="0">
                  <c:v>13.4</c:v>
                </c:pt>
                <c:pt idx="26" formatCode="0">
                  <c:v>7.8</c:v>
                </c:pt>
                <c:pt idx="27" formatCode="0">
                  <c:v>17.399999999999999</c:v>
                </c:pt>
                <c:pt idx="28" formatCode="0">
                  <c:v>19.8</c:v>
                </c:pt>
                <c:pt idx="29" formatCode="0">
                  <c:v>13.6</c:v>
                </c:pt>
                <c:pt idx="31" formatCode="0">
                  <c:v>16</c:v>
                </c:pt>
                <c:pt idx="32" formatCode="0">
                  <c:v>14.4</c:v>
                </c:pt>
                <c:pt idx="33" formatCode="0">
                  <c:v>15.3</c:v>
                </c:pt>
                <c:pt idx="34" formatCode="0">
                  <c:v>16.2</c:v>
                </c:pt>
                <c:pt idx="35" formatCode="0">
                  <c:v>15.2</c:v>
                </c:pt>
                <c:pt idx="37" formatCode="0">
                  <c:v>10.3</c:v>
                </c:pt>
                <c:pt idx="38" formatCode="0">
                  <c:v>19.3</c:v>
                </c:pt>
                <c:pt idx="39" formatCode="0">
                  <c:v>20.2</c:v>
                </c:pt>
                <c:pt idx="40" formatCode="0">
                  <c:v>14.4</c:v>
                </c:pt>
                <c:pt idx="41" formatCode="0">
                  <c:v>14</c:v>
                </c:pt>
                <c:pt idx="43" formatCode="0">
                  <c:v>10.3</c:v>
                </c:pt>
                <c:pt idx="44" formatCode="0">
                  <c:v>17.7</c:v>
                </c:pt>
                <c:pt idx="45" formatCode="0">
                  <c:v>16.8</c:v>
                </c:pt>
              </c:numCache>
            </c:numRef>
          </c:val>
          <c:extLst>
            <c:ext xmlns:c16="http://schemas.microsoft.com/office/drawing/2014/chart" uri="{C3380CC4-5D6E-409C-BE32-E72D297353CC}">
              <c16:uniqueId val="{00000007-8B4C-42AB-9CDF-E73A3F71FFCD}"/>
            </c:ext>
          </c:extLst>
        </c:ser>
        <c:ser>
          <c:idx val="8"/>
          <c:order val="8"/>
          <c:tx>
            <c:strRef>
              <c:f>'Grafiki + dati'!$AA$207</c:f>
              <c:strCache>
                <c:ptCount val="1"/>
                <c:pt idx="0">
                  <c:v>x</c:v>
                </c:pt>
              </c:strCache>
            </c:strRef>
          </c:tx>
          <c:spPr>
            <a:noFill/>
            <a:ln>
              <a:noFill/>
            </a:ln>
            <a:effectLst/>
          </c:spPr>
          <c:invertIfNegative val="0"/>
          <c:cat>
            <c:strRef>
              <c:f>'Grafiki + dati'!$R$208:$R$253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dati'!$AA$208:$AA$253</c:f>
              <c:numCache>
                <c:formatCode>General</c:formatCode>
                <c:ptCount val="46"/>
                <c:pt idx="0" formatCode="0">
                  <c:v>9.8000000000000007</c:v>
                </c:pt>
                <c:pt idx="2" formatCode="0">
                  <c:v>10.5</c:v>
                </c:pt>
                <c:pt idx="3" formatCode="0">
                  <c:v>9.1000000000000014</c:v>
                </c:pt>
                <c:pt idx="5" formatCode="0">
                  <c:v>8.9</c:v>
                </c:pt>
                <c:pt idx="6" formatCode="0">
                  <c:v>7.5</c:v>
                </c:pt>
                <c:pt idx="7" formatCode="0">
                  <c:v>9.2000000000000011</c:v>
                </c:pt>
                <c:pt idx="8" formatCode="0">
                  <c:v>6.8000000000000007</c:v>
                </c:pt>
                <c:pt idx="9" formatCode="0">
                  <c:v>10.600000000000001</c:v>
                </c:pt>
                <c:pt idx="10" formatCode="0">
                  <c:v>15.700000000000001</c:v>
                </c:pt>
                <c:pt idx="12" formatCode="0">
                  <c:v>6.6000000000000014</c:v>
                </c:pt>
                <c:pt idx="13" formatCode="0">
                  <c:v>15.100000000000001</c:v>
                </c:pt>
                <c:pt idx="15" formatCode="0">
                  <c:v>11.9</c:v>
                </c:pt>
                <c:pt idx="16" formatCode="0">
                  <c:v>8.1000000000000014</c:v>
                </c:pt>
                <c:pt idx="18" formatCode="0">
                  <c:v>6.5</c:v>
                </c:pt>
                <c:pt idx="19" formatCode="0">
                  <c:v>10.4</c:v>
                </c:pt>
                <c:pt idx="20" formatCode="0">
                  <c:v>12.3</c:v>
                </c:pt>
                <c:pt idx="22" formatCode="0">
                  <c:v>7.3000000000000007</c:v>
                </c:pt>
                <c:pt idx="23" formatCode="0">
                  <c:v>8.1000000000000014</c:v>
                </c:pt>
                <c:pt idx="24" formatCode="0">
                  <c:v>10.100000000000001</c:v>
                </c:pt>
                <c:pt idx="25" formatCode="0">
                  <c:v>11.4</c:v>
                </c:pt>
                <c:pt idx="26" formatCode="0">
                  <c:v>17</c:v>
                </c:pt>
                <c:pt idx="27" formatCode="0">
                  <c:v>7.4000000000000021</c:v>
                </c:pt>
                <c:pt idx="28" formatCode="0">
                  <c:v>5</c:v>
                </c:pt>
                <c:pt idx="29" formatCode="0">
                  <c:v>11.200000000000001</c:v>
                </c:pt>
                <c:pt idx="31" formatCode="0">
                  <c:v>8.8000000000000007</c:v>
                </c:pt>
                <c:pt idx="32" formatCode="0">
                  <c:v>10.4</c:v>
                </c:pt>
                <c:pt idx="33" formatCode="0">
                  <c:v>9.5</c:v>
                </c:pt>
                <c:pt idx="34" formatCode="0">
                  <c:v>8.6000000000000014</c:v>
                </c:pt>
                <c:pt idx="35" formatCode="0">
                  <c:v>9.6000000000000014</c:v>
                </c:pt>
                <c:pt idx="37" formatCode="0">
                  <c:v>14.5</c:v>
                </c:pt>
                <c:pt idx="38" formatCode="0">
                  <c:v>5.5</c:v>
                </c:pt>
                <c:pt idx="39" formatCode="0">
                  <c:v>4.6000000000000014</c:v>
                </c:pt>
                <c:pt idx="40" formatCode="0">
                  <c:v>10.4</c:v>
                </c:pt>
                <c:pt idx="41" formatCode="0">
                  <c:v>10.8</c:v>
                </c:pt>
                <c:pt idx="43" formatCode="0">
                  <c:v>14.5</c:v>
                </c:pt>
                <c:pt idx="44" formatCode="0">
                  <c:v>7.1000000000000014</c:v>
                </c:pt>
                <c:pt idx="45" formatCode="0">
                  <c:v>8</c:v>
                </c:pt>
              </c:numCache>
            </c:numRef>
          </c:val>
          <c:extLst>
            <c:ext xmlns:c16="http://schemas.microsoft.com/office/drawing/2014/chart" uri="{C3380CC4-5D6E-409C-BE32-E72D297353CC}">
              <c16:uniqueId val="{00000008-8B4C-42AB-9CDF-E73A3F71FFCD}"/>
            </c:ext>
          </c:extLst>
        </c:ser>
        <c:ser>
          <c:idx val="9"/>
          <c:order val="9"/>
          <c:tx>
            <c:strRef>
              <c:f>'Grafiki + dati'!$AB$207</c:f>
              <c:strCache>
                <c:ptCount val="1"/>
                <c:pt idx="0">
                  <c:v>Bēgļi un/vai patvēruma meklētāji</c:v>
                </c:pt>
              </c:strCache>
            </c:strRef>
          </c:tx>
          <c:spPr>
            <a:solidFill>
              <a:srgbClr val="00B0F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dati'!$R$208:$R$253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dati'!$AB$208:$AB$253</c:f>
              <c:numCache>
                <c:formatCode>General</c:formatCode>
                <c:ptCount val="46"/>
                <c:pt idx="0" formatCode="0">
                  <c:v>8.1999999999999993</c:v>
                </c:pt>
                <c:pt idx="2" formatCode="0">
                  <c:v>9.1999999999999993</c:v>
                </c:pt>
                <c:pt idx="3" formatCode="0">
                  <c:v>7.3</c:v>
                </c:pt>
                <c:pt idx="5" formatCode="0">
                  <c:v>9.6999999999999993</c:v>
                </c:pt>
                <c:pt idx="6" formatCode="0">
                  <c:v>8.8000000000000007</c:v>
                </c:pt>
                <c:pt idx="7" formatCode="0">
                  <c:v>10.7</c:v>
                </c:pt>
                <c:pt idx="8" formatCode="0">
                  <c:v>6.7</c:v>
                </c:pt>
                <c:pt idx="9" formatCode="0">
                  <c:v>8.1</c:v>
                </c:pt>
                <c:pt idx="10" formatCode="0">
                  <c:v>5.6</c:v>
                </c:pt>
                <c:pt idx="12" formatCode="0">
                  <c:v>5.3</c:v>
                </c:pt>
                <c:pt idx="13" formatCode="0">
                  <c:v>12.7</c:v>
                </c:pt>
                <c:pt idx="15" formatCode="0">
                  <c:v>9.3000000000000007</c:v>
                </c:pt>
                <c:pt idx="16" formatCode="0">
                  <c:v>7.3</c:v>
                </c:pt>
                <c:pt idx="18" formatCode="0">
                  <c:v>6.3</c:v>
                </c:pt>
                <c:pt idx="19" formatCode="0">
                  <c:v>10.4</c:v>
                </c:pt>
                <c:pt idx="20" formatCode="0">
                  <c:v>6.6</c:v>
                </c:pt>
                <c:pt idx="22" formatCode="0">
                  <c:v>8.1</c:v>
                </c:pt>
                <c:pt idx="23" formatCode="0">
                  <c:v>7.7</c:v>
                </c:pt>
                <c:pt idx="24" formatCode="0">
                  <c:v>13.2</c:v>
                </c:pt>
                <c:pt idx="25" formatCode="0">
                  <c:v>6.5</c:v>
                </c:pt>
                <c:pt idx="26" formatCode="0">
                  <c:v>4.8</c:v>
                </c:pt>
                <c:pt idx="27" formatCode="0">
                  <c:v>8.1</c:v>
                </c:pt>
                <c:pt idx="28" formatCode="0">
                  <c:v>13.2</c:v>
                </c:pt>
                <c:pt idx="29" formatCode="0">
                  <c:v>4.2</c:v>
                </c:pt>
                <c:pt idx="31" formatCode="0">
                  <c:v>6</c:v>
                </c:pt>
                <c:pt idx="32" formatCode="0">
                  <c:v>6.5</c:v>
                </c:pt>
                <c:pt idx="33" formatCode="0">
                  <c:v>10.1</c:v>
                </c:pt>
                <c:pt idx="34" formatCode="0">
                  <c:v>6.6</c:v>
                </c:pt>
                <c:pt idx="35" formatCode="0">
                  <c:v>8.9</c:v>
                </c:pt>
                <c:pt idx="37" formatCode="0">
                  <c:v>8.3000000000000007</c:v>
                </c:pt>
                <c:pt idx="38" formatCode="0">
                  <c:v>7.2</c:v>
                </c:pt>
                <c:pt idx="39" formatCode="0">
                  <c:v>10.3</c:v>
                </c:pt>
                <c:pt idx="40" formatCode="0">
                  <c:v>6.2</c:v>
                </c:pt>
                <c:pt idx="41" formatCode="0">
                  <c:v>10.199999999999999</c:v>
                </c:pt>
                <c:pt idx="43" formatCode="0">
                  <c:v>8.3000000000000007</c:v>
                </c:pt>
                <c:pt idx="44" formatCode="0">
                  <c:v>9.3000000000000007</c:v>
                </c:pt>
                <c:pt idx="45" formatCode="0">
                  <c:v>6.2</c:v>
                </c:pt>
              </c:numCache>
            </c:numRef>
          </c:val>
          <c:extLst>
            <c:ext xmlns:c16="http://schemas.microsoft.com/office/drawing/2014/chart" uri="{C3380CC4-5D6E-409C-BE32-E72D297353CC}">
              <c16:uniqueId val="{00000009-8B4C-42AB-9CDF-E73A3F71FFCD}"/>
            </c:ext>
          </c:extLst>
        </c:ser>
        <c:ser>
          <c:idx val="10"/>
          <c:order val="10"/>
          <c:tx>
            <c:strRef>
              <c:f>'Grafiki + dati'!$AC$207</c:f>
              <c:strCache>
                <c:ptCount val="1"/>
                <c:pt idx="0">
                  <c:v>x</c:v>
                </c:pt>
              </c:strCache>
            </c:strRef>
          </c:tx>
          <c:spPr>
            <a:noFill/>
            <a:ln>
              <a:noFill/>
            </a:ln>
            <a:effectLst/>
          </c:spPr>
          <c:invertIfNegative val="0"/>
          <c:cat>
            <c:strRef>
              <c:f>'Grafiki + dati'!$R$208:$R$253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dati'!$AC$208:$AC$253</c:f>
              <c:numCache>
                <c:formatCode>General</c:formatCode>
                <c:ptCount val="46"/>
                <c:pt idx="0" formatCode="0">
                  <c:v>10</c:v>
                </c:pt>
                <c:pt idx="2" formatCode="0">
                  <c:v>9</c:v>
                </c:pt>
                <c:pt idx="3" formatCode="0">
                  <c:v>10.899999999999999</c:v>
                </c:pt>
                <c:pt idx="5" formatCode="0">
                  <c:v>8.5</c:v>
                </c:pt>
                <c:pt idx="6" formatCode="0">
                  <c:v>9.3999999999999986</c:v>
                </c:pt>
                <c:pt idx="7" formatCode="0">
                  <c:v>7.5</c:v>
                </c:pt>
                <c:pt idx="8" formatCode="0">
                  <c:v>11.5</c:v>
                </c:pt>
                <c:pt idx="9" formatCode="0">
                  <c:v>10.1</c:v>
                </c:pt>
                <c:pt idx="10" formatCode="0">
                  <c:v>12.6</c:v>
                </c:pt>
                <c:pt idx="12" formatCode="0">
                  <c:v>12.899999999999999</c:v>
                </c:pt>
                <c:pt idx="13" formatCode="0">
                  <c:v>5.5</c:v>
                </c:pt>
                <c:pt idx="15" formatCode="0">
                  <c:v>8.8999999999999986</c:v>
                </c:pt>
                <c:pt idx="16" formatCode="0">
                  <c:v>10.899999999999999</c:v>
                </c:pt>
                <c:pt idx="18" formatCode="0">
                  <c:v>11.899999999999999</c:v>
                </c:pt>
                <c:pt idx="19" formatCode="0">
                  <c:v>7.7999999999999989</c:v>
                </c:pt>
                <c:pt idx="20" formatCode="0">
                  <c:v>11.6</c:v>
                </c:pt>
                <c:pt idx="22" formatCode="0">
                  <c:v>10.1</c:v>
                </c:pt>
                <c:pt idx="23" formatCode="0">
                  <c:v>10.5</c:v>
                </c:pt>
                <c:pt idx="24" formatCode="0">
                  <c:v>5</c:v>
                </c:pt>
                <c:pt idx="25" formatCode="0">
                  <c:v>11.7</c:v>
                </c:pt>
                <c:pt idx="26" formatCode="0">
                  <c:v>13.399999999999999</c:v>
                </c:pt>
                <c:pt idx="27" formatCode="0">
                  <c:v>10.1</c:v>
                </c:pt>
                <c:pt idx="28" formatCode="0">
                  <c:v>5</c:v>
                </c:pt>
                <c:pt idx="29" formatCode="0">
                  <c:v>14</c:v>
                </c:pt>
                <c:pt idx="31" formatCode="0">
                  <c:v>12.2</c:v>
                </c:pt>
                <c:pt idx="32" formatCode="0">
                  <c:v>11.7</c:v>
                </c:pt>
                <c:pt idx="33" formatCode="0">
                  <c:v>8.1</c:v>
                </c:pt>
                <c:pt idx="34" formatCode="0">
                  <c:v>11.6</c:v>
                </c:pt>
                <c:pt idx="35" formatCode="0">
                  <c:v>9.2999999999999989</c:v>
                </c:pt>
                <c:pt idx="37" formatCode="0">
                  <c:v>9.8999999999999986</c:v>
                </c:pt>
                <c:pt idx="38" formatCode="0">
                  <c:v>11</c:v>
                </c:pt>
                <c:pt idx="39" formatCode="0">
                  <c:v>7.8999999999999986</c:v>
                </c:pt>
                <c:pt idx="40" formatCode="0">
                  <c:v>12</c:v>
                </c:pt>
                <c:pt idx="41" formatCode="0">
                  <c:v>8</c:v>
                </c:pt>
                <c:pt idx="43" formatCode="0">
                  <c:v>9.8999999999999986</c:v>
                </c:pt>
                <c:pt idx="44" formatCode="0">
                  <c:v>8.8999999999999986</c:v>
                </c:pt>
                <c:pt idx="45" formatCode="0">
                  <c:v>12</c:v>
                </c:pt>
              </c:numCache>
            </c:numRef>
          </c:val>
          <c:extLst>
            <c:ext xmlns:c16="http://schemas.microsoft.com/office/drawing/2014/chart" uri="{C3380CC4-5D6E-409C-BE32-E72D297353CC}">
              <c16:uniqueId val="{0000000A-8B4C-42AB-9CDF-E73A3F71FFCD}"/>
            </c:ext>
          </c:extLst>
        </c:ser>
        <c:ser>
          <c:idx val="11"/>
          <c:order val="11"/>
          <c:tx>
            <c:strRef>
              <c:f>'Grafiki + dati'!$AD$207</c:f>
              <c:strCache>
                <c:ptCount val="1"/>
                <c:pt idx="0">
                  <c:v>Cilvēki ar funkcionāliem traucējumiem (piem., kustību, redzes, dzirdes traucējumi)</c:v>
                </c:pt>
              </c:strCache>
            </c:strRef>
          </c:tx>
          <c:spPr>
            <a:solidFill>
              <a:srgbClr val="7030A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dati'!$R$208:$R$253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dati'!$AD$208:$AD$253</c:f>
              <c:numCache>
                <c:formatCode>General</c:formatCode>
                <c:ptCount val="46"/>
                <c:pt idx="0" formatCode="0">
                  <c:v>6.6</c:v>
                </c:pt>
                <c:pt idx="2" formatCode="0">
                  <c:v>8.1</c:v>
                </c:pt>
                <c:pt idx="3" formatCode="0">
                  <c:v>5.2</c:v>
                </c:pt>
                <c:pt idx="5" formatCode="0">
                  <c:v>9.3000000000000007</c:v>
                </c:pt>
                <c:pt idx="6" formatCode="0">
                  <c:v>6.1</c:v>
                </c:pt>
                <c:pt idx="7" formatCode="0">
                  <c:v>7.7</c:v>
                </c:pt>
                <c:pt idx="8" formatCode="0">
                  <c:v>4.9000000000000004</c:v>
                </c:pt>
                <c:pt idx="9" formatCode="0">
                  <c:v>8.1</c:v>
                </c:pt>
                <c:pt idx="10" formatCode="0">
                  <c:v>5</c:v>
                </c:pt>
                <c:pt idx="12" formatCode="0">
                  <c:v>5.3</c:v>
                </c:pt>
                <c:pt idx="13" formatCode="0">
                  <c:v>8.9</c:v>
                </c:pt>
                <c:pt idx="15" formatCode="0">
                  <c:v>8.9</c:v>
                </c:pt>
                <c:pt idx="16" formatCode="0">
                  <c:v>4.7</c:v>
                </c:pt>
                <c:pt idx="18" formatCode="0">
                  <c:v>6.2</c:v>
                </c:pt>
                <c:pt idx="19" formatCode="0">
                  <c:v>7</c:v>
                </c:pt>
                <c:pt idx="20" formatCode="0">
                  <c:v>6.4</c:v>
                </c:pt>
                <c:pt idx="22" formatCode="0">
                  <c:v>4.4000000000000004</c:v>
                </c:pt>
                <c:pt idx="23" formatCode="0">
                  <c:v>6.7</c:v>
                </c:pt>
                <c:pt idx="24" formatCode="0">
                  <c:v>8.6999999999999993</c:v>
                </c:pt>
                <c:pt idx="25" formatCode="0">
                  <c:v>6.5</c:v>
                </c:pt>
                <c:pt idx="26" formatCode="0">
                  <c:v>3.5</c:v>
                </c:pt>
                <c:pt idx="27" formatCode="0">
                  <c:v>14.2</c:v>
                </c:pt>
                <c:pt idx="28" formatCode="0">
                  <c:v>4.5</c:v>
                </c:pt>
                <c:pt idx="29" formatCode="0">
                  <c:v>6.2</c:v>
                </c:pt>
                <c:pt idx="31" formatCode="0">
                  <c:v>6</c:v>
                </c:pt>
                <c:pt idx="32" formatCode="0">
                  <c:v>4.0999999999999996</c:v>
                </c:pt>
                <c:pt idx="33" formatCode="0">
                  <c:v>9.5</c:v>
                </c:pt>
                <c:pt idx="34" formatCode="0">
                  <c:v>5.9</c:v>
                </c:pt>
                <c:pt idx="35" formatCode="0">
                  <c:v>8</c:v>
                </c:pt>
                <c:pt idx="37" formatCode="0">
                  <c:v>8.6999999999999993</c:v>
                </c:pt>
                <c:pt idx="38" formatCode="0">
                  <c:v>4.8</c:v>
                </c:pt>
                <c:pt idx="39" formatCode="0">
                  <c:v>8.6999999999999993</c:v>
                </c:pt>
                <c:pt idx="40" formatCode="0">
                  <c:v>4.4000000000000004</c:v>
                </c:pt>
                <c:pt idx="41" formatCode="0">
                  <c:v>5.5</c:v>
                </c:pt>
                <c:pt idx="43" formatCode="0">
                  <c:v>8.6999999999999993</c:v>
                </c:pt>
                <c:pt idx="44" formatCode="0">
                  <c:v>6.3</c:v>
                </c:pt>
                <c:pt idx="45" formatCode="0">
                  <c:v>4.4000000000000004</c:v>
                </c:pt>
              </c:numCache>
            </c:numRef>
          </c:val>
          <c:extLst>
            <c:ext xmlns:c16="http://schemas.microsoft.com/office/drawing/2014/chart" uri="{C3380CC4-5D6E-409C-BE32-E72D297353CC}">
              <c16:uniqueId val="{0000000B-8B4C-42AB-9CDF-E73A3F71FFCD}"/>
            </c:ext>
          </c:extLst>
        </c:ser>
        <c:ser>
          <c:idx val="12"/>
          <c:order val="12"/>
          <c:tx>
            <c:strRef>
              <c:f>'Grafiki + dati'!$AE$207</c:f>
              <c:strCache>
                <c:ptCount val="1"/>
                <c:pt idx="0">
                  <c:v>x</c:v>
                </c:pt>
              </c:strCache>
            </c:strRef>
          </c:tx>
          <c:spPr>
            <a:noFill/>
            <a:ln>
              <a:noFill/>
            </a:ln>
            <a:effectLst/>
          </c:spPr>
          <c:invertIfNegative val="0"/>
          <c:cat>
            <c:strRef>
              <c:f>'Grafiki + dati'!$R$208:$R$253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dati'!$AE$208:$AE$253</c:f>
              <c:numCache>
                <c:formatCode>General</c:formatCode>
                <c:ptCount val="46"/>
                <c:pt idx="0" formatCode="0">
                  <c:v>12.6</c:v>
                </c:pt>
                <c:pt idx="2" formatCode="0">
                  <c:v>11.1</c:v>
                </c:pt>
                <c:pt idx="3" formatCode="0">
                  <c:v>14</c:v>
                </c:pt>
                <c:pt idx="5" formatCode="0">
                  <c:v>9.8999999999999986</c:v>
                </c:pt>
                <c:pt idx="6" formatCode="0">
                  <c:v>13.1</c:v>
                </c:pt>
                <c:pt idx="7" formatCode="0">
                  <c:v>11.5</c:v>
                </c:pt>
                <c:pt idx="8" formatCode="0">
                  <c:v>14.299999999999999</c:v>
                </c:pt>
                <c:pt idx="9" formatCode="0">
                  <c:v>11.1</c:v>
                </c:pt>
                <c:pt idx="10" formatCode="0">
                  <c:v>14.2</c:v>
                </c:pt>
                <c:pt idx="12" formatCode="0">
                  <c:v>13.899999999999999</c:v>
                </c:pt>
                <c:pt idx="13" formatCode="0">
                  <c:v>10.299999999999999</c:v>
                </c:pt>
                <c:pt idx="15" formatCode="0">
                  <c:v>10.299999999999999</c:v>
                </c:pt>
                <c:pt idx="16" formatCode="0">
                  <c:v>14.5</c:v>
                </c:pt>
                <c:pt idx="18" formatCode="0">
                  <c:v>13</c:v>
                </c:pt>
                <c:pt idx="19" formatCode="0">
                  <c:v>12.2</c:v>
                </c:pt>
                <c:pt idx="20" formatCode="0">
                  <c:v>12.799999999999999</c:v>
                </c:pt>
                <c:pt idx="22" formatCode="0">
                  <c:v>14.799999999999999</c:v>
                </c:pt>
                <c:pt idx="23" formatCode="0">
                  <c:v>12.5</c:v>
                </c:pt>
                <c:pt idx="24" formatCode="0">
                  <c:v>10.5</c:v>
                </c:pt>
                <c:pt idx="25" formatCode="0">
                  <c:v>12.7</c:v>
                </c:pt>
                <c:pt idx="26" formatCode="0">
                  <c:v>15.7</c:v>
                </c:pt>
                <c:pt idx="27" formatCode="0">
                  <c:v>5</c:v>
                </c:pt>
                <c:pt idx="28" formatCode="0">
                  <c:v>14.7</c:v>
                </c:pt>
                <c:pt idx="29" formatCode="0">
                  <c:v>13</c:v>
                </c:pt>
                <c:pt idx="31" formatCode="0">
                  <c:v>13.2</c:v>
                </c:pt>
                <c:pt idx="32" formatCode="0">
                  <c:v>15.1</c:v>
                </c:pt>
                <c:pt idx="33" formatCode="0">
                  <c:v>9.6999999999999993</c:v>
                </c:pt>
                <c:pt idx="34" formatCode="0">
                  <c:v>13.299999999999999</c:v>
                </c:pt>
                <c:pt idx="35" formatCode="0">
                  <c:v>11.2</c:v>
                </c:pt>
                <c:pt idx="37" formatCode="0">
                  <c:v>10.5</c:v>
                </c:pt>
                <c:pt idx="38" formatCode="0">
                  <c:v>14.399999999999999</c:v>
                </c:pt>
                <c:pt idx="39" formatCode="0">
                  <c:v>10.5</c:v>
                </c:pt>
                <c:pt idx="40" formatCode="0">
                  <c:v>14.799999999999999</c:v>
                </c:pt>
                <c:pt idx="41" formatCode="0">
                  <c:v>13.7</c:v>
                </c:pt>
                <c:pt idx="43" formatCode="0">
                  <c:v>10.5</c:v>
                </c:pt>
                <c:pt idx="44" formatCode="0">
                  <c:v>12.899999999999999</c:v>
                </c:pt>
                <c:pt idx="45" formatCode="0">
                  <c:v>14.799999999999999</c:v>
                </c:pt>
              </c:numCache>
            </c:numRef>
          </c:val>
          <c:extLst>
            <c:ext xmlns:c16="http://schemas.microsoft.com/office/drawing/2014/chart" uri="{C3380CC4-5D6E-409C-BE32-E72D297353CC}">
              <c16:uniqueId val="{0000000C-8B4C-42AB-9CDF-E73A3F71FFCD}"/>
            </c:ext>
          </c:extLst>
        </c:ser>
        <c:ser>
          <c:idx val="13"/>
          <c:order val="13"/>
          <c:tx>
            <c:strRef>
              <c:f>'Grafiki + dati'!$AF$207</c:f>
              <c:strCache>
                <c:ptCount val="1"/>
                <c:pt idx="0">
                  <c:v>Citu etnisko minoritāšu pārstāvji</c:v>
                </c:pt>
              </c:strCache>
            </c:strRef>
          </c:tx>
          <c:spPr>
            <a:solidFill>
              <a:srgbClr val="FFC000"/>
            </a:solidFill>
            <a:ln>
              <a:noFill/>
            </a:ln>
            <a:effectLst/>
          </c:spPr>
          <c:invertIfNegative val="0"/>
          <c:dLbls>
            <c:dLbl>
              <c:idx val="10"/>
              <c:layout>
                <c:manualLayout>
                  <c:x val="1.0416666666666557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8B4C-42AB-9CDF-E73A3F71FFCD}"/>
                </c:ext>
              </c:extLst>
            </c:dLbl>
            <c:dLbl>
              <c:idx val="24"/>
              <c:layout>
                <c:manualLayout>
                  <c:x val="1.4880952380953473E-3"/>
                  <c:y val="1.555626803263145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8B4C-42AB-9CDF-E73A3F71FFCD}"/>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dati'!$R$208:$R$253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dati'!$AF$208:$AF$253</c:f>
              <c:numCache>
                <c:formatCode>General</c:formatCode>
                <c:ptCount val="46"/>
                <c:pt idx="0" formatCode="0">
                  <c:v>4.9000000000000004</c:v>
                </c:pt>
                <c:pt idx="2" formatCode="0">
                  <c:v>6.7</c:v>
                </c:pt>
                <c:pt idx="3" formatCode="0">
                  <c:v>3.2</c:v>
                </c:pt>
                <c:pt idx="5" formatCode="0">
                  <c:v>8.1</c:v>
                </c:pt>
                <c:pt idx="6" formatCode="0">
                  <c:v>4.9000000000000004</c:v>
                </c:pt>
                <c:pt idx="7" formatCode="0">
                  <c:v>4.8</c:v>
                </c:pt>
                <c:pt idx="8" formatCode="0">
                  <c:v>4</c:v>
                </c:pt>
                <c:pt idx="9" formatCode="0">
                  <c:v>8</c:v>
                </c:pt>
                <c:pt idx="10" formatCode="0">
                  <c:v>1.1000000000000001</c:v>
                </c:pt>
                <c:pt idx="12" formatCode="0">
                  <c:v>5.3</c:v>
                </c:pt>
                <c:pt idx="13" formatCode="0">
                  <c:v>4</c:v>
                </c:pt>
                <c:pt idx="15" formatCode="0">
                  <c:v>5.9</c:v>
                </c:pt>
                <c:pt idx="16" formatCode="0">
                  <c:v>4</c:v>
                </c:pt>
                <c:pt idx="18" formatCode="0">
                  <c:v>3.3</c:v>
                </c:pt>
                <c:pt idx="19" formatCode="0">
                  <c:v>5</c:v>
                </c:pt>
                <c:pt idx="20" formatCode="0">
                  <c:v>5.4</c:v>
                </c:pt>
                <c:pt idx="22" formatCode="0">
                  <c:v>4.8</c:v>
                </c:pt>
                <c:pt idx="23" formatCode="0">
                  <c:v>4.9000000000000004</c:v>
                </c:pt>
                <c:pt idx="24" formatCode="0">
                  <c:v>4.9000000000000004</c:v>
                </c:pt>
                <c:pt idx="25" formatCode="0">
                  <c:v>2.5</c:v>
                </c:pt>
                <c:pt idx="26" formatCode="0">
                  <c:v>2.2000000000000002</c:v>
                </c:pt>
                <c:pt idx="27" formatCode="0">
                  <c:v>11.2</c:v>
                </c:pt>
                <c:pt idx="28" formatCode="0">
                  <c:v>8.9</c:v>
                </c:pt>
                <c:pt idx="29" formatCode="0">
                  <c:v>4</c:v>
                </c:pt>
                <c:pt idx="31" formatCode="0">
                  <c:v>6.1</c:v>
                </c:pt>
                <c:pt idx="32" formatCode="0">
                  <c:v>3</c:v>
                </c:pt>
                <c:pt idx="33" formatCode="0">
                  <c:v>1.4</c:v>
                </c:pt>
                <c:pt idx="34" formatCode="0">
                  <c:v>7.3</c:v>
                </c:pt>
                <c:pt idx="35" formatCode="0">
                  <c:v>7.6</c:v>
                </c:pt>
                <c:pt idx="37" formatCode="0">
                  <c:v>4</c:v>
                </c:pt>
                <c:pt idx="38" formatCode="0">
                  <c:v>6.4</c:v>
                </c:pt>
                <c:pt idx="39" formatCode="0">
                  <c:v>5.9</c:v>
                </c:pt>
                <c:pt idx="40" formatCode="0">
                  <c:v>5.4</c:v>
                </c:pt>
                <c:pt idx="41" formatCode="0">
                  <c:v>2.4</c:v>
                </c:pt>
                <c:pt idx="43" formatCode="0">
                  <c:v>4</c:v>
                </c:pt>
                <c:pt idx="44" formatCode="0">
                  <c:v>6.1</c:v>
                </c:pt>
                <c:pt idx="45" formatCode="0">
                  <c:v>3.9</c:v>
                </c:pt>
              </c:numCache>
            </c:numRef>
          </c:val>
          <c:extLst>
            <c:ext xmlns:c16="http://schemas.microsoft.com/office/drawing/2014/chart" uri="{C3380CC4-5D6E-409C-BE32-E72D297353CC}">
              <c16:uniqueId val="{0000000F-8B4C-42AB-9CDF-E73A3F71FFCD}"/>
            </c:ext>
          </c:extLst>
        </c:ser>
        <c:dLbls>
          <c:showLegendKey val="0"/>
          <c:showVal val="0"/>
          <c:showCatName val="0"/>
          <c:showSerName val="0"/>
          <c:showPercent val="0"/>
          <c:showBubbleSize val="0"/>
        </c:dLbls>
        <c:gapWidth val="40"/>
        <c:overlap val="100"/>
        <c:axId val="597152088"/>
        <c:axId val="597139624"/>
      </c:barChart>
      <c:catAx>
        <c:axId val="597152088"/>
        <c:scaling>
          <c:orientation val="maxMin"/>
        </c:scaling>
        <c:delete val="0"/>
        <c:axPos val="l"/>
        <c:numFmt formatCode="General" sourceLinked="1"/>
        <c:majorTickMark val="none"/>
        <c:minorTickMark val="none"/>
        <c:tickLblPos val="nextTo"/>
        <c:spPr>
          <a:noFill/>
          <a:ln w="6350" cap="flat" cmpd="sng" algn="ctr">
            <a:solidFill>
              <a:schemeClr val="bg2">
                <a:lumMod val="50000"/>
              </a:schemeClr>
            </a:solidFill>
            <a:round/>
          </a:ln>
          <a:effectLst/>
        </c:spPr>
        <c:txPr>
          <a:bodyPr rot="0" spcFirstLastPara="1" vertOverflow="ellipsis" wrap="square" anchor="ctr" anchorCtr="0"/>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97139624"/>
        <c:crosses val="autoZero"/>
        <c:auto val="1"/>
        <c:lblAlgn val="ctr"/>
        <c:lblOffset val="100"/>
        <c:noMultiLvlLbl val="0"/>
      </c:catAx>
      <c:valAx>
        <c:axId val="597139624"/>
        <c:scaling>
          <c:orientation val="minMax"/>
          <c:max val="190"/>
          <c:min val="0"/>
        </c:scaling>
        <c:delete val="1"/>
        <c:axPos val="b"/>
        <c:numFmt formatCode="0" sourceLinked="1"/>
        <c:majorTickMark val="out"/>
        <c:minorTickMark val="none"/>
        <c:tickLblPos val="nextTo"/>
        <c:crossAx val="597152088"/>
        <c:crosses val="max"/>
        <c:crossBetween val="between"/>
        <c:majorUnit val="20"/>
      </c:valAx>
      <c:spPr>
        <a:noFill/>
        <a:ln>
          <a:noFill/>
        </a:ln>
        <a:effectLst/>
      </c:spPr>
    </c:plotArea>
    <c:legend>
      <c:legendPos val="b"/>
      <c:legendEntry>
        <c:idx val="0"/>
        <c:delete val="1"/>
      </c:legendEntry>
      <c:legendEntry>
        <c:idx val="2"/>
        <c:delete val="1"/>
      </c:legendEntry>
      <c:legendEntry>
        <c:idx val="4"/>
        <c:delete val="1"/>
      </c:legendEntry>
      <c:legendEntry>
        <c:idx val="6"/>
        <c:delete val="1"/>
      </c:legendEntry>
      <c:legendEntry>
        <c:idx val="8"/>
        <c:delete val="1"/>
      </c:legendEntry>
      <c:legendEntry>
        <c:idx val="10"/>
        <c:delete val="1"/>
      </c:legendEntry>
      <c:legendEntry>
        <c:idx val="12"/>
        <c:delete val="1"/>
      </c:legendEntry>
      <c:layout>
        <c:manualLayout>
          <c:xMode val="edge"/>
          <c:yMode val="edge"/>
          <c:x val="0.26119533391659377"/>
          <c:y val="4.1525380595444271E-2"/>
          <c:w val="0.69436022163896183"/>
          <c:h val="0.13457388426609271"/>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legend>
    <c:plotVisOnly val="1"/>
    <c:dispBlanksAs val="gap"/>
    <c:showDLblsOverMax val="0"/>
  </c:chart>
  <c:spPr>
    <a:noFill/>
    <a:ln w="6350"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434763590638553"/>
          <c:y val="0.20800332655235609"/>
          <c:w val="0.7779854744106296"/>
          <c:h val="0.74039886582361025"/>
        </c:manualLayout>
      </c:layout>
      <c:barChart>
        <c:barDir val="bar"/>
        <c:grouping val="stacked"/>
        <c:varyColors val="0"/>
        <c:ser>
          <c:idx val="3"/>
          <c:order val="0"/>
          <c:tx>
            <c:strRef>
              <c:f>'Grafiki + dati'!$S$257</c:f>
              <c:strCache>
                <c:ptCount val="1"/>
                <c:pt idx="0">
                  <c:v>x</c:v>
                </c:pt>
              </c:strCache>
            </c:strRef>
          </c:tx>
          <c:spPr>
            <a:noFill/>
            <a:ln>
              <a:noFill/>
            </a:ln>
            <a:effectLst/>
          </c:spPr>
          <c:invertIfNegative val="0"/>
          <c:cat>
            <c:strRef>
              <c:f>'Grafiki + dati'!$R$258:$R$303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dati'!$S$258:$S$303</c:f>
              <c:numCache>
                <c:formatCode>General</c:formatCode>
                <c:ptCount val="46"/>
                <c:pt idx="0" formatCode="0">
                  <c:v>5</c:v>
                </c:pt>
                <c:pt idx="2" formatCode="0">
                  <c:v>5</c:v>
                </c:pt>
                <c:pt idx="3" formatCode="0">
                  <c:v>5</c:v>
                </c:pt>
                <c:pt idx="5" formatCode="0">
                  <c:v>5</c:v>
                </c:pt>
                <c:pt idx="6" formatCode="0">
                  <c:v>5</c:v>
                </c:pt>
                <c:pt idx="7" formatCode="0">
                  <c:v>5</c:v>
                </c:pt>
                <c:pt idx="8" formatCode="0">
                  <c:v>5</c:v>
                </c:pt>
                <c:pt idx="9" formatCode="0">
                  <c:v>5</c:v>
                </c:pt>
                <c:pt idx="10" formatCode="0">
                  <c:v>5</c:v>
                </c:pt>
                <c:pt idx="12" formatCode="0">
                  <c:v>5</c:v>
                </c:pt>
                <c:pt idx="13" formatCode="0">
                  <c:v>5</c:v>
                </c:pt>
                <c:pt idx="15" formatCode="0">
                  <c:v>5</c:v>
                </c:pt>
                <c:pt idx="16" formatCode="0">
                  <c:v>5</c:v>
                </c:pt>
                <c:pt idx="18" formatCode="0">
                  <c:v>5</c:v>
                </c:pt>
                <c:pt idx="19" formatCode="0">
                  <c:v>5</c:v>
                </c:pt>
                <c:pt idx="20" formatCode="0">
                  <c:v>5</c:v>
                </c:pt>
                <c:pt idx="22" formatCode="0">
                  <c:v>5</c:v>
                </c:pt>
                <c:pt idx="23" formatCode="0">
                  <c:v>5</c:v>
                </c:pt>
                <c:pt idx="24" formatCode="0">
                  <c:v>5</c:v>
                </c:pt>
                <c:pt idx="25" formatCode="0">
                  <c:v>5</c:v>
                </c:pt>
                <c:pt idx="26" formatCode="0">
                  <c:v>5</c:v>
                </c:pt>
                <c:pt idx="27" formatCode="0">
                  <c:v>5</c:v>
                </c:pt>
                <c:pt idx="28" formatCode="0">
                  <c:v>5</c:v>
                </c:pt>
                <c:pt idx="29" formatCode="0">
                  <c:v>5</c:v>
                </c:pt>
                <c:pt idx="31" formatCode="0">
                  <c:v>5</c:v>
                </c:pt>
                <c:pt idx="32" formatCode="0">
                  <c:v>5</c:v>
                </c:pt>
                <c:pt idx="33" formatCode="0">
                  <c:v>5</c:v>
                </c:pt>
                <c:pt idx="34" formatCode="0">
                  <c:v>5</c:v>
                </c:pt>
                <c:pt idx="35" formatCode="0">
                  <c:v>5</c:v>
                </c:pt>
                <c:pt idx="37" formatCode="0">
                  <c:v>5</c:v>
                </c:pt>
                <c:pt idx="38" formatCode="0">
                  <c:v>5</c:v>
                </c:pt>
                <c:pt idx="39" formatCode="0">
                  <c:v>5</c:v>
                </c:pt>
                <c:pt idx="40" formatCode="0">
                  <c:v>5</c:v>
                </c:pt>
                <c:pt idx="41" formatCode="0">
                  <c:v>5</c:v>
                </c:pt>
                <c:pt idx="43" formatCode="0">
                  <c:v>5</c:v>
                </c:pt>
                <c:pt idx="44" formatCode="0">
                  <c:v>5</c:v>
                </c:pt>
                <c:pt idx="45" formatCode="0">
                  <c:v>5</c:v>
                </c:pt>
              </c:numCache>
            </c:numRef>
          </c:val>
          <c:extLst>
            <c:ext xmlns:c16="http://schemas.microsoft.com/office/drawing/2014/chart" uri="{C3380CC4-5D6E-409C-BE32-E72D297353CC}">
              <c16:uniqueId val="{00000000-20AD-4359-9F04-1E4F530760FD}"/>
            </c:ext>
          </c:extLst>
        </c:ser>
        <c:ser>
          <c:idx val="0"/>
          <c:order val="1"/>
          <c:tx>
            <c:strRef>
              <c:f>'Grafiki + dati'!$T$257</c:f>
              <c:strCache>
                <c:ptCount val="1"/>
                <c:pt idx="0">
                  <c:v>Cilvēki vecumā virs 50 gadiem</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dati'!$R$258:$R$303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dati'!$T$258:$T$303</c:f>
              <c:numCache>
                <c:formatCode>General</c:formatCode>
                <c:ptCount val="46"/>
                <c:pt idx="0" formatCode="0">
                  <c:v>4.5999999999999996</c:v>
                </c:pt>
                <c:pt idx="2" formatCode="0">
                  <c:v>6.3</c:v>
                </c:pt>
                <c:pt idx="3" formatCode="0">
                  <c:v>3</c:v>
                </c:pt>
                <c:pt idx="5" formatCode="0">
                  <c:v>7.9</c:v>
                </c:pt>
                <c:pt idx="6" formatCode="0">
                  <c:v>3.2</c:v>
                </c:pt>
                <c:pt idx="7" formatCode="0">
                  <c:v>4.3</c:v>
                </c:pt>
                <c:pt idx="8" formatCode="0">
                  <c:v>6.9</c:v>
                </c:pt>
                <c:pt idx="9" formatCode="0">
                  <c:v>3.9</c:v>
                </c:pt>
                <c:pt idx="10" formatCode="0">
                  <c:v>2.7</c:v>
                </c:pt>
                <c:pt idx="12" formatCode="0">
                  <c:v>3.7</c:v>
                </c:pt>
                <c:pt idx="13" formatCode="0">
                  <c:v>6</c:v>
                </c:pt>
                <c:pt idx="15" formatCode="0">
                  <c:v>6</c:v>
                </c:pt>
                <c:pt idx="16" formatCode="0">
                  <c:v>3.4</c:v>
                </c:pt>
                <c:pt idx="18" formatCode="0">
                  <c:v>2.5</c:v>
                </c:pt>
                <c:pt idx="19" formatCode="0">
                  <c:v>4.9000000000000004</c:v>
                </c:pt>
                <c:pt idx="20" formatCode="0">
                  <c:v>6</c:v>
                </c:pt>
                <c:pt idx="22" formatCode="0">
                  <c:v>5.7</c:v>
                </c:pt>
                <c:pt idx="23" formatCode="0">
                  <c:v>2.5</c:v>
                </c:pt>
                <c:pt idx="24" formatCode="0">
                  <c:v>6.3</c:v>
                </c:pt>
                <c:pt idx="25" formatCode="0">
                  <c:v>4</c:v>
                </c:pt>
                <c:pt idx="26" formatCode="0">
                  <c:v>3.5</c:v>
                </c:pt>
                <c:pt idx="27" formatCode="0">
                  <c:v>11.6</c:v>
                </c:pt>
                <c:pt idx="28" formatCode="0">
                  <c:v>8.8000000000000007</c:v>
                </c:pt>
                <c:pt idx="29" formatCode="0">
                  <c:v>3.9</c:v>
                </c:pt>
                <c:pt idx="31" formatCode="0">
                  <c:v>6.1</c:v>
                </c:pt>
                <c:pt idx="32" formatCode="0">
                  <c:v>2.2999999999999998</c:v>
                </c:pt>
                <c:pt idx="33" formatCode="0">
                  <c:v>6</c:v>
                </c:pt>
                <c:pt idx="34" formatCode="0">
                  <c:v>5.2</c:v>
                </c:pt>
                <c:pt idx="35" formatCode="0">
                  <c:v>5.9</c:v>
                </c:pt>
                <c:pt idx="37" formatCode="0">
                  <c:v>6</c:v>
                </c:pt>
                <c:pt idx="38" formatCode="0">
                  <c:v>5.0999999999999996</c:v>
                </c:pt>
                <c:pt idx="39" formatCode="0">
                  <c:v>1.7</c:v>
                </c:pt>
                <c:pt idx="40" formatCode="0">
                  <c:v>4</c:v>
                </c:pt>
                <c:pt idx="41" formatCode="0">
                  <c:v>3.1</c:v>
                </c:pt>
                <c:pt idx="43" formatCode="0">
                  <c:v>6</c:v>
                </c:pt>
                <c:pt idx="44" formatCode="0">
                  <c:v>4.3</c:v>
                </c:pt>
                <c:pt idx="45" formatCode="0">
                  <c:v>3.2</c:v>
                </c:pt>
              </c:numCache>
            </c:numRef>
          </c:val>
          <c:extLst>
            <c:ext xmlns:c16="http://schemas.microsoft.com/office/drawing/2014/chart" uri="{C3380CC4-5D6E-409C-BE32-E72D297353CC}">
              <c16:uniqueId val="{00000001-20AD-4359-9F04-1E4F530760FD}"/>
            </c:ext>
          </c:extLst>
        </c:ser>
        <c:ser>
          <c:idx val="2"/>
          <c:order val="2"/>
          <c:tx>
            <c:strRef>
              <c:f>'Grafiki + dati'!$U$257</c:f>
              <c:strCache>
                <c:ptCount val="1"/>
                <c:pt idx="0">
                  <c:v>x</c:v>
                </c:pt>
              </c:strCache>
            </c:strRef>
          </c:tx>
          <c:spPr>
            <a:noFill/>
            <a:ln>
              <a:noFill/>
            </a:ln>
            <a:effectLst/>
          </c:spPr>
          <c:invertIfNegative val="0"/>
          <c:cat>
            <c:strRef>
              <c:f>'Grafiki + dati'!$R$258:$R$303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dati'!$U$258:$U$303</c:f>
              <c:numCache>
                <c:formatCode>0</c:formatCode>
                <c:ptCount val="46"/>
                <c:pt idx="0">
                  <c:v>12</c:v>
                </c:pt>
                <c:pt idx="1">
                  <c:v>16.600000000000001</c:v>
                </c:pt>
                <c:pt idx="2">
                  <c:v>10.3</c:v>
                </c:pt>
                <c:pt idx="3">
                  <c:v>13.6</c:v>
                </c:pt>
                <c:pt idx="4">
                  <c:v>16.600000000000001</c:v>
                </c:pt>
                <c:pt idx="5">
                  <c:v>8.6999999999999993</c:v>
                </c:pt>
                <c:pt idx="6">
                  <c:v>13.399999999999999</c:v>
                </c:pt>
                <c:pt idx="7">
                  <c:v>12.3</c:v>
                </c:pt>
                <c:pt idx="8">
                  <c:v>9.6999999999999993</c:v>
                </c:pt>
                <c:pt idx="9">
                  <c:v>12.7</c:v>
                </c:pt>
                <c:pt idx="10">
                  <c:v>13.899999999999999</c:v>
                </c:pt>
                <c:pt idx="11">
                  <c:v>16.600000000000001</c:v>
                </c:pt>
                <c:pt idx="12">
                  <c:v>12.899999999999999</c:v>
                </c:pt>
                <c:pt idx="13">
                  <c:v>10.6</c:v>
                </c:pt>
                <c:pt idx="14">
                  <c:v>16.600000000000001</c:v>
                </c:pt>
                <c:pt idx="15">
                  <c:v>10.6</c:v>
                </c:pt>
                <c:pt idx="16">
                  <c:v>13.2</c:v>
                </c:pt>
                <c:pt idx="17">
                  <c:v>16.600000000000001</c:v>
                </c:pt>
                <c:pt idx="18">
                  <c:v>14.1</c:v>
                </c:pt>
                <c:pt idx="19">
                  <c:v>11.7</c:v>
                </c:pt>
                <c:pt idx="20">
                  <c:v>10.6</c:v>
                </c:pt>
                <c:pt idx="21">
                  <c:v>16.600000000000001</c:v>
                </c:pt>
                <c:pt idx="22">
                  <c:v>10.899999999999999</c:v>
                </c:pt>
                <c:pt idx="23">
                  <c:v>14.1</c:v>
                </c:pt>
                <c:pt idx="24">
                  <c:v>10.3</c:v>
                </c:pt>
                <c:pt idx="25">
                  <c:v>12.6</c:v>
                </c:pt>
                <c:pt idx="26">
                  <c:v>13.1</c:v>
                </c:pt>
                <c:pt idx="27">
                  <c:v>5</c:v>
                </c:pt>
                <c:pt idx="28">
                  <c:v>7.7999999999999989</c:v>
                </c:pt>
                <c:pt idx="29">
                  <c:v>12.7</c:v>
                </c:pt>
                <c:pt idx="31">
                  <c:v>10.5</c:v>
                </c:pt>
                <c:pt idx="32">
                  <c:v>14.3</c:v>
                </c:pt>
                <c:pt idx="33">
                  <c:v>10.6</c:v>
                </c:pt>
                <c:pt idx="34">
                  <c:v>11.399999999999999</c:v>
                </c:pt>
                <c:pt idx="35">
                  <c:v>10.7</c:v>
                </c:pt>
                <c:pt idx="36">
                  <c:v>16.600000000000001</c:v>
                </c:pt>
                <c:pt idx="37">
                  <c:v>10.6</c:v>
                </c:pt>
                <c:pt idx="38">
                  <c:v>11.5</c:v>
                </c:pt>
                <c:pt idx="39">
                  <c:v>14.9</c:v>
                </c:pt>
                <c:pt idx="40">
                  <c:v>12.6</c:v>
                </c:pt>
                <c:pt idx="41">
                  <c:v>13.5</c:v>
                </c:pt>
                <c:pt idx="42">
                  <c:v>16.600000000000001</c:v>
                </c:pt>
                <c:pt idx="43">
                  <c:v>10.6</c:v>
                </c:pt>
                <c:pt idx="44">
                  <c:v>12.3</c:v>
                </c:pt>
                <c:pt idx="45">
                  <c:v>13.399999999999999</c:v>
                </c:pt>
              </c:numCache>
            </c:numRef>
          </c:val>
          <c:extLst>
            <c:ext xmlns:c16="http://schemas.microsoft.com/office/drawing/2014/chart" uri="{C3380CC4-5D6E-409C-BE32-E72D297353CC}">
              <c16:uniqueId val="{00000002-20AD-4359-9F04-1E4F530760FD}"/>
            </c:ext>
          </c:extLst>
        </c:ser>
        <c:ser>
          <c:idx val="1"/>
          <c:order val="3"/>
          <c:tx>
            <c:strRef>
              <c:f>'Grafiki + dati'!$V$257</c:f>
              <c:strCache>
                <c:ptCount val="1"/>
                <c:pt idx="0">
                  <c:v>Cilvēki, kas audzina mazu/-s bērnu/-s (līdz 2 gadu vecumam)</c:v>
                </c:pt>
              </c:strCache>
            </c:strRef>
          </c:tx>
          <c:spPr>
            <a:solidFill>
              <a:srgbClr val="F4B183"/>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dati'!$R$258:$R$303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dati'!$V$258:$V$303</c:f>
              <c:numCache>
                <c:formatCode>General</c:formatCode>
                <c:ptCount val="46"/>
                <c:pt idx="0" formatCode="0">
                  <c:v>4.0999999999999996</c:v>
                </c:pt>
                <c:pt idx="2" formatCode="0">
                  <c:v>4.8</c:v>
                </c:pt>
                <c:pt idx="3" formatCode="0">
                  <c:v>3.4</c:v>
                </c:pt>
                <c:pt idx="5" formatCode="0">
                  <c:v>9.4</c:v>
                </c:pt>
                <c:pt idx="6" formatCode="0">
                  <c:v>2.7</c:v>
                </c:pt>
                <c:pt idx="7" formatCode="0">
                  <c:v>3.7</c:v>
                </c:pt>
                <c:pt idx="8" formatCode="0">
                  <c:v>4</c:v>
                </c:pt>
                <c:pt idx="9" formatCode="0">
                  <c:v>2.9</c:v>
                </c:pt>
                <c:pt idx="10" formatCode="0">
                  <c:v>4.5</c:v>
                </c:pt>
                <c:pt idx="12" formatCode="0">
                  <c:v>3.7</c:v>
                </c:pt>
                <c:pt idx="13" formatCode="0">
                  <c:v>4.5999999999999996</c:v>
                </c:pt>
                <c:pt idx="15" formatCode="0">
                  <c:v>4.4000000000000004</c:v>
                </c:pt>
                <c:pt idx="16" formatCode="0">
                  <c:v>3.8</c:v>
                </c:pt>
                <c:pt idx="18" formatCode="0">
                  <c:v>4</c:v>
                </c:pt>
                <c:pt idx="19" formatCode="0">
                  <c:v>3.3</c:v>
                </c:pt>
                <c:pt idx="20" formatCode="0">
                  <c:v>4.7</c:v>
                </c:pt>
                <c:pt idx="22" formatCode="0">
                  <c:v>4.7</c:v>
                </c:pt>
                <c:pt idx="23" formatCode="0">
                  <c:v>3.4</c:v>
                </c:pt>
                <c:pt idx="24" formatCode="0">
                  <c:v>4.0999999999999996</c:v>
                </c:pt>
                <c:pt idx="25" formatCode="0">
                  <c:v>4</c:v>
                </c:pt>
                <c:pt idx="26" formatCode="0">
                  <c:v>4.3</c:v>
                </c:pt>
                <c:pt idx="27" formatCode="0">
                  <c:v>6.3</c:v>
                </c:pt>
                <c:pt idx="28" formatCode="0">
                  <c:v>4.3</c:v>
                </c:pt>
                <c:pt idx="29" formatCode="0">
                  <c:v>4.0999999999999996</c:v>
                </c:pt>
                <c:pt idx="31" formatCode="0">
                  <c:v>7.1</c:v>
                </c:pt>
                <c:pt idx="32" formatCode="0">
                  <c:v>3.7</c:v>
                </c:pt>
                <c:pt idx="33" formatCode="0">
                  <c:v>3.6</c:v>
                </c:pt>
                <c:pt idx="34" formatCode="0">
                  <c:v>2.6</c:v>
                </c:pt>
                <c:pt idx="35" formatCode="0">
                  <c:v>5.0999999999999996</c:v>
                </c:pt>
                <c:pt idx="37" formatCode="0">
                  <c:v>5.5</c:v>
                </c:pt>
                <c:pt idx="38" formatCode="0">
                  <c:v>3.6</c:v>
                </c:pt>
                <c:pt idx="39" formatCode="0">
                  <c:v>2.5</c:v>
                </c:pt>
                <c:pt idx="40" formatCode="0">
                  <c:v>3.2</c:v>
                </c:pt>
                <c:pt idx="41" formatCode="0">
                  <c:v>3.9</c:v>
                </c:pt>
                <c:pt idx="43" formatCode="0">
                  <c:v>5.5</c:v>
                </c:pt>
                <c:pt idx="44" formatCode="0">
                  <c:v>3.8</c:v>
                </c:pt>
                <c:pt idx="45" formatCode="0">
                  <c:v>2.7</c:v>
                </c:pt>
              </c:numCache>
            </c:numRef>
          </c:val>
          <c:extLst>
            <c:ext xmlns:c16="http://schemas.microsoft.com/office/drawing/2014/chart" uri="{C3380CC4-5D6E-409C-BE32-E72D297353CC}">
              <c16:uniqueId val="{00000003-20AD-4359-9F04-1E4F530760FD}"/>
            </c:ext>
          </c:extLst>
        </c:ser>
        <c:ser>
          <c:idx val="4"/>
          <c:order val="4"/>
          <c:tx>
            <c:strRef>
              <c:f>'Grafiki + dati'!$W$257</c:f>
              <c:strCache>
                <c:ptCount val="1"/>
                <c:pt idx="0">
                  <c:v>x</c:v>
                </c:pt>
              </c:strCache>
            </c:strRef>
          </c:tx>
          <c:spPr>
            <a:noFill/>
            <a:ln>
              <a:noFill/>
            </a:ln>
            <a:effectLst/>
          </c:spPr>
          <c:invertIfNegative val="0"/>
          <c:cat>
            <c:strRef>
              <c:f>'Grafiki + dati'!$R$258:$R$303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dati'!$W$258:$W$303</c:f>
              <c:numCache>
                <c:formatCode>0</c:formatCode>
                <c:ptCount val="46"/>
                <c:pt idx="0">
                  <c:v>10.3</c:v>
                </c:pt>
                <c:pt idx="1">
                  <c:v>14.4</c:v>
                </c:pt>
                <c:pt idx="2">
                  <c:v>9.6000000000000014</c:v>
                </c:pt>
                <c:pt idx="3">
                  <c:v>11</c:v>
                </c:pt>
                <c:pt idx="4">
                  <c:v>14.4</c:v>
                </c:pt>
                <c:pt idx="5">
                  <c:v>5</c:v>
                </c:pt>
                <c:pt idx="6">
                  <c:v>11.7</c:v>
                </c:pt>
                <c:pt idx="7">
                  <c:v>10.7</c:v>
                </c:pt>
                <c:pt idx="8">
                  <c:v>10.4</c:v>
                </c:pt>
                <c:pt idx="9">
                  <c:v>11.5</c:v>
                </c:pt>
                <c:pt idx="10">
                  <c:v>9.9</c:v>
                </c:pt>
                <c:pt idx="11">
                  <c:v>14.4</c:v>
                </c:pt>
                <c:pt idx="12">
                  <c:v>10.7</c:v>
                </c:pt>
                <c:pt idx="13">
                  <c:v>9.8000000000000007</c:v>
                </c:pt>
                <c:pt idx="14">
                  <c:v>14.4</c:v>
                </c:pt>
                <c:pt idx="15">
                  <c:v>10</c:v>
                </c:pt>
                <c:pt idx="16">
                  <c:v>10.600000000000001</c:v>
                </c:pt>
                <c:pt idx="17">
                  <c:v>14.4</c:v>
                </c:pt>
                <c:pt idx="18">
                  <c:v>10.4</c:v>
                </c:pt>
                <c:pt idx="19">
                  <c:v>11.100000000000001</c:v>
                </c:pt>
                <c:pt idx="20">
                  <c:v>9.6999999999999993</c:v>
                </c:pt>
                <c:pt idx="21">
                  <c:v>14.4</c:v>
                </c:pt>
                <c:pt idx="22">
                  <c:v>9.6999999999999993</c:v>
                </c:pt>
                <c:pt idx="23">
                  <c:v>11</c:v>
                </c:pt>
                <c:pt idx="24">
                  <c:v>10.3</c:v>
                </c:pt>
                <c:pt idx="25">
                  <c:v>10.4</c:v>
                </c:pt>
                <c:pt idx="26">
                  <c:v>10.100000000000001</c:v>
                </c:pt>
                <c:pt idx="27">
                  <c:v>8.1000000000000014</c:v>
                </c:pt>
                <c:pt idx="28">
                  <c:v>10.100000000000001</c:v>
                </c:pt>
                <c:pt idx="29">
                  <c:v>10.3</c:v>
                </c:pt>
                <c:pt idx="31">
                  <c:v>7.3000000000000007</c:v>
                </c:pt>
                <c:pt idx="32">
                  <c:v>10.7</c:v>
                </c:pt>
                <c:pt idx="33">
                  <c:v>10.8</c:v>
                </c:pt>
                <c:pt idx="34">
                  <c:v>11.8</c:v>
                </c:pt>
                <c:pt idx="35">
                  <c:v>9.3000000000000007</c:v>
                </c:pt>
                <c:pt idx="36">
                  <c:v>14.4</c:v>
                </c:pt>
                <c:pt idx="37">
                  <c:v>8.9</c:v>
                </c:pt>
                <c:pt idx="38">
                  <c:v>10.8</c:v>
                </c:pt>
                <c:pt idx="39">
                  <c:v>11.9</c:v>
                </c:pt>
                <c:pt idx="40">
                  <c:v>11.2</c:v>
                </c:pt>
                <c:pt idx="41">
                  <c:v>10.5</c:v>
                </c:pt>
                <c:pt idx="42">
                  <c:v>14.4</c:v>
                </c:pt>
                <c:pt idx="43">
                  <c:v>8.9</c:v>
                </c:pt>
                <c:pt idx="44">
                  <c:v>10.600000000000001</c:v>
                </c:pt>
                <c:pt idx="45">
                  <c:v>11.7</c:v>
                </c:pt>
              </c:numCache>
            </c:numRef>
          </c:val>
          <c:extLst>
            <c:ext xmlns:c16="http://schemas.microsoft.com/office/drawing/2014/chart" uri="{C3380CC4-5D6E-409C-BE32-E72D297353CC}">
              <c16:uniqueId val="{00000004-20AD-4359-9F04-1E4F530760FD}"/>
            </c:ext>
          </c:extLst>
        </c:ser>
        <c:ser>
          <c:idx val="5"/>
          <c:order val="5"/>
          <c:tx>
            <c:strRef>
              <c:f>'Grafiki + dati'!$X$257</c:f>
              <c:strCache>
                <c:ptCount val="1"/>
                <c:pt idx="0">
                  <c:v>Cilvēki, kas kopj citu ģimenes locekli (piem., vecus cilvēkus, cilvēkus ar invaliditāti (t.sk. bērnus) u.tml.)</c:v>
                </c:pt>
              </c:strCache>
            </c:strRef>
          </c:tx>
          <c:spPr>
            <a:solidFill>
              <a:srgbClr val="C7A1E3"/>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dati'!$R$258:$R$303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dati'!$X$258:$X$303</c:f>
              <c:numCache>
                <c:formatCode>General</c:formatCode>
                <c:ptCount val="46"/>
                <c:pt idx="0" formatCode="0">
                  <c:v>3.1</c:v>
                </c:pt>
                <c:pt idx="2" formatCode="0">
                  <c:v>3.6</c:v>
                </c:pt>
                <c:pt idx="3" formatCode="0">
                  <c:v>2.6</c:v>
                </c:pt>
                <c:pt idx="5" formatCode="0">
                  <c:v>1.5</c:v>
                </c:pt>
                <c:pt idx="6" formatCode="0">
                  <c:v>3.7</c:v>
                </c:pt>
                <c:pt idx="7" formatCode="0">
                  <c:v>3.2</c:v>
                </c:pt>
                <c:pt idx="8" formatCode="0">
                  <c:v>3.6</c:v>
                </c:pt>
                <c:pt idx="9" formatCode="0">
                  <c:v>3.9</c:v>
                </c:pt>
                <c:pt idx="10" formatCode="0">
                  <c:v>1.8</c:v>
                </c:pt>
                <c:pt idx="12" formatCode="0">
                  <c:v>2.8</c:v>
                </c:pt>
                <c:pt idx="13" formatCode="0">
                  <c:v>3.5</c:v>
                </c:pt>
                <c:pt idx="15" formatCode="0">
                  <c:v>3.1</c:v>
                </c:pt>
                <c:pt idx="16" formatCode="0">
                  <c:v>3.1</c:v>
                </c:pt>
                <c:pt idx="18" formatCode="0">
                  <c:v>1.7</c:v>
                </c:pt>
                <c:pt idx="19" formatCode="0">
                  <c:v>3.8</c:v>
                </c:pt>
                <c:pt idx="20" formatCode="0">
                  <c:v>3.5</c:v>
                </c:pt>
                <c:pt idx="22" formatCode="0">
                  <c:v>0.8</c:v>
                </c:pt>
                <c:pt idx="23" formatCode="0">
                  <c:v>3.7</c:v>
                </c:pt>
                <c:pt idx="24" formatCode="0">
                  <c:v>1.9</c:v>
                </c:pt>
                <c:pt idx="25" formatCode="0">
                  <c:v>4</c:v>
                </c:pt>
                <c:pt idx="26" formatCode="0">
                  <c:v>2.9</c:v>
                </c:pt>
                <c:pt idx="27" formatCode="0">
                  <c:v>3.7</c:v>
                </c:pt>
                <c:pt idx="28" formatCode="0">
                  <c:v>4.3</c:v>
                </c:pt>
                <c:pt idx="29" formatCode="0">
                  <c:v>4.0999999999999996</c:v>
                </c:pt>
                <c:pt idx="31" formatCode="0">
                  <c:v>4.5</c:v>
                </c:pt>
                <c:pt idx="32" formatCode="0">
                  <c:v>1.1000000000000001</c:v>
                </c:pt>
                <c:pt idx="33" formatCode="0">
                  <c:v>2.8</c:v>
                </c:pt>
                <c:pt idx="34" formatCode="0">
                  <c:v>2.8</c:v>
                </c:pt>
                <c:pt idx="35" formatCode="0">
                  <c:v>4.9000000000000004</c:v>
                </c:pt>
                <c:pt idx="37" formatCode="0">
                  <c:v>4.2</c:v>
                </c:pt>
                <c:pt idx="38" formatCode="0">
                  <c:v>3.2</c:v>
                </c:pt>
                <c:pt idx="39" formatCode="0">
                  <c:v>1.7</c:v>
                </c:pt>
                <c:pt idx="40" formatCode="0">
                  <c:v>2.2000000000000002</c:v>
                </c:pt>
                <c:pt idx="41" formatCode="0">
                  <c:v>2.2999999999999998</c:v>
                </c:pt>
                <c:pt idx="43" formatCode="0">
                  <c:v>4.2</c:v>
                </c:pt>
                <c:pt idx="44" formatCode="0">
                  <c:v>2.7</c:v>
                </c:pt>
                <c:pt idx="45" formatCode="0">
                  <c:v>2.2999999999999998</c:v>
                </c:pt>
              </c:numCache>
            </c:numRef>
          </c:val>
          <c:extLst>
            <c:ext xmlns:c16="http://schemas.microsoft.com/office/drawing/2014/chart" uri="{C3380CC4-5D6E-409C-BE32-E72D297353CC}">
              <c16:uniqueId val="{00000005-20AD-4359-9F04-1E4F530760FD}"/>
            </c:ext>
          </c:extLst>
        </c:ser>
        <c:ser>
          <c:idx val="6"/>
          <c:order val="6"/>
          <c:tx>
            <c:strRef>
              <c:f>'Grafiki + dati'!$Y$257</c:f>
              <c:strCache>
                <c:ptCount val="1"/>
                <c:pt idx="0">
                  <c:v>x</c:v>
                </c:pt>
              </c:strCache>
            </c:strRef>
          </c:tx>
          <c:spPr>
            <a:noFill/>
            <a:ln>
              <a:noFill/>
            </a:ln>
            <a:effectLst/>
          </c:spPr>
          <c:invertIfNegative val="0"/>
          <c:cat>
            <c:strRef>
              <c:f>'Grafiki + dati'!$R$258:$R$303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dati'!$Y$258:$Y$303</c:f>
              <c:numCache>
                <c:formatCode>0</c:formatCode>
                <c:ptCount val="46"/>
                <c:pt idx="0">
                  <c:v>6.1999999999999993</c:v>
                </c:pt>
                <c:pt idx="1">
                  <c:v>9.3000000000000007</c:v>
                </c:pt>
                <c:pt idx="2">
                  <c:v>5.6999999999999993</c:v>
                </c:pt>
                <c:pt idx="3">
                  <c:v>6.6999999999999993</c:v>
                </c:pt>
                <c:pt idx="4">
                  <c:v>9.3000000000000007</c:v>
                </c:pt>
                <c:pt idx="5">
                  <c:v>7.8</c:v>
                </c:pt>
                <c:pt idx="6">
                  <c:v>5.6</c:v>
                </c:pt>
                <c:pt idx="7">
                  <c:v>6.1</c:v>
                </c:pt>
                <c:pt idx="8">
                  <c:v>5.6999999999999993</c:v>
                </c:pt>
                <c:pt idx="9">
                  <c:v>5.4</c:v>
                </c:pt>
                <c:pt idx="10">
                  <c:v>7.5</c:v>
                </c:pt>
                <c:pt idx="11">
                  <c:v>9.3000000000000007</c:v>
                </c:pt>
                <c:pt idx="12">
                  <c:v>6.5</c:v>
                </c:pt>
                <c:pt idx="13">
                  <c:v>5.8</c:v>
                </c:pt>
                <c:pt idx="14">
                  <c:v>9.3000000000000007</c:v>
                </c:pt>
                <c:pt idx="15">
                  <c:v>6.1999999999999993</c:v>
                </c:pt>
                <c:pt idx="16">
                  <c:v>6.1999999999999993</c:v>
                </c:pt>
                <c:pt idx="17">
                  <c:v>9.3000000000000007</c:v>
                </c:pt>
                <c:pt idx="18">
                  <c:v>7.6</c:v>
                </c:pt>
                <c:pt idx="19">
                  <c:v>5.5</c:v>
                </c:pt>
                <c:pt idx="20">
                  <c:v>5.8</c:v>
                </c:pt>
                <c:pt idx="21">
                  <c:v>9.3000000000000007</c:v>
                </c:pt>
                <c:pt idx="22">
                  <c:v>8.5</c:v>
                </c:pt>
                <c:pt idx="23">
                  <c:v>5.6</c:v>
                </c:pt>
                <c:pt idx="24">
                  <c:v>7.4</c:v>
                </c:pt>
                <c:pt idx="25">
                  <c:v>5.3</c:v>
                </c:pt>
                <c:pt idx="26">
                  <c:v>6.4</c:v>
                </c:pt>
                <c:pt idx="27">
                  <c:v>5.6</c:v>
                </c:pt>
                <c:pt idx="28">
                  <c:v>5</c:v>
                </c:pt>
                <c:pt idx="29">
                  <c:v>5.2</c:v>
                </c:pt>
                <c:pt idx="31">
                  <c:v>4.8</c:v>
                </c:pt>
                <c:pt idx="32">
                  <c:v>8.1999999999999993</c:v>
                </c:pt>
                <c:pt idx="33">
                  <c:v>6.5</c:v>
                </c:pt>
                <c:pt idx="34">
                  <c:v>6.5</c:v>
                </c:pt>
                <c:pt idx="35">
                  <c:v>4.3999999999999995</c:v>
                </c:pt>
                <c:pt idx="36">
                  <c:v>9.3000000000000007</c:v>
                </c:pt>
                <c:pt idx="37">
                  <c:v>5.0999999999999996</c:v>
                </c:pt>
                <c:pt idx="38">
                  <c:v>6.1</c:v>
                </c:pt>
                <c:pt idx="39">
                  <c:v>7.6</c:v>
                </c:pt>
                <c:pt idx="40">
                  <c:v>7.1</c:v>
                </c:pt>
                <c:pt idx="41">
                  <c:v>7</c:v>
                </c:pt>
                <c:pt idx="42">
                  <c:v>9.3000000000000007</c:v>
                </c:pt>
                <c:pt idx="43">
                  <c:v>5.0999999999999996</c:v>
                </c:pt>
                <c:pt idx="44">
                  <c:v>6.6</c:v>
                </c:pt>
                <c:pt idx="45">
                  <c:v>7</c:v>
                </c:pt>
              </c:numCache>
            </c:numRef>
          </c:val>
          <c:extLst>
            <c:ext xmlns:c16="http://schemas.microsoft.com/office/drawing/2014/chart" uri="{C3380CC4-5D6E-409C-BE32-E72D297353CC}">
              <c16:uniqueId val="{00000006-20AD-4359-9F04-1E4F530760FD}"/>
            </c:ext>
          </c:extLst>
        </c:ser>
        <c:ser>
          <c:idx val="7"/>
          <c:order val="7"/>
          <c:tx>
            <c:strRef>
              <c:f>'Grafiki + dati'!$Z$257</c:f>
              <c:strCache>
                <c:ptCount val="1"/>
                <c:pt idx="0">
                  <c:v>Cilvēki, kas vieni audzina bērnu/-s (t.s. vientuļā māte, vientuļais tēvs)</c:v>
                </c:pt>
              </c:strCache>
            </c:strRef>
          </c:tx>
          <c:spPr>
            <a:solidFill>
              <a:srgbClr val="BDD7EE"/>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dati'!$R$258:$R$303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dati'!$Z$258:$Z$303</c:f>
              <c:numCache>
                <c:formatCode>General</c:formatCode>
                <c:ptCount val="46"/>
                <c:pt idx="0" formatCode="0">
                  <c:v>3</c:v>
                </c:pt>
                <c:pt idx="2" formatCode="0">
                  <c:v>3.2</c:v>
                </c:pt>
                <c:pt idx="3" formatCode="0">
                  <c:v>2.7</c:v>
                </c:pt>
                <c:pt idx="5" formatCode="0">
                  <c:v>1.5</c:v>
                </c:pt>
                <c:pt idx="6" formatCode="0">
                  <c:v>2.1</c:v>
                </c:pt>
                <c:pt idx="7" formatCode="0">
                  <c:v>4.0999999999999996</c:v>
                </c:pt>
                <c:pt idx="8" formatCode="0">
                  <c:v>3.6</c:v>
                </c:pt>
                <c:pt idx="9" formatCode="0">
                  <c:v>1.7</c:v>
                </c:pt>
                <c:pt idx="10" formatCode="0">
                  <c:v>3.9</c:v>
                </c:pt>
                <c:pt idx="12" formatCode="0">
                  <c:v>2.6</c:v>
                </c:pt>
                <c:pt idx="13" formatCode="0">
                  <c:v>3.5</c:v>
                </c:pt>
                <c:pt idx="15" formatCode="0">
                  <c:v>2.9</c:v>
                </c:pt>
                <c:pt idx="16" formatCode="0">
                  <c:v>3.1</c:v>
                </c:pt>
                <c:pt idx="18" formatCode="0">
                  <c:v>1.3</c:v>
                </c:pt>
                <c:pt idx="19" formatCode="0">
                  <c:v>3.9</c:v>
                </c:pt>
                <c:pt idx="20" formatCode="0">
                  <c:v>3.4</c:v>
                </c:pt>
                <c:pt idx="22" formatCode="0">
                  <c:v>1.7</c:v>
                </c:pt>
                <c:pt idx="23" formatCode="0">
                  <c:v>3</c:v>
                </c:pt>
                <c:pt idx="24" formatCode="0">
                  <c:v>3.2</c:v>
                </c:pt>
                <c:pt idx="25" formatCode="0">
                  <c:v>2.7</c:v>
                </c:pt>
                <c:pt idx="26" formatCode="0">
                  <c:v>4.8</c:v>
                </c:pt>
                <c:pt idx="27" formatCode="0">
                  <c:v>2.1</c:v>
                </c:pt>
                <c:pt idx="28" formatCode="0">
                  <c:v>4.3</c:v>
                </c:pt>
                <c:pt idx="29" formatCode="0">
                  <c:v>0</c:v>
                </c:pt>
                <c:pt idx="31" formatCode="0">
                  <c:v>3.8</c:v>
                </c:pt>
                <c:pt idx="32" formatCode="0">
                  <c:v>1.1000000000000001</c:v>
                </c:pt>
                <c:pt idx="33" formatCode="0">
                  <c:v>2.7</c:v>
                </c:pt>
                <c:pt idx="34" formatCode="0">
                  <c:v>2.8</c:v>
                </c:pt>
                <c:pt idx="35" formatCode="0">
                  <c:v>3.7</c:v>
                </c:pt>
                <c:pt idx="37" formatCode="0">
                  <c:v>4.2</c:v>
                </c:pt>
                <c:pt idx="38" formatCode="0">
                  <c:v>3.2</c:v>
                </c:pt>
                <c:pt idx="39" formatCode="0">
                  <c:v>2.5</c:v>
                </c:pt>
                <c:pt idx="40" formatCode="0">
                  <c:v>0.7</c:v>
                </c:pt>
                <c:pt idx="41" formatCode="0">
                  <c:v>2.2999999999999998</c:v>
                </c:pt>
                <c:pt idx="43" formatCode="0">
                  <c:v>4.2</c:v>
                </c:pt>
                <c:pt idx="44" formatCode="0">
                  <c:v>2.7</c:v>
                </c:pt>
                <c:pt idx="45" formatCode="0">
                  <c:v>1.9</c:v>
                </c:pt>
              </c:numCache>
            </c:numRef>
          </c:val>
          <c:extLst>
            <c:ext xmlns:c16="http://schemas.microsoft.com/office/drawing/2014/chart" uri="{C3380CC4-5D6E-409C-BE32-E72D297353CC}">
              <c16:uniqueId val="{00000007-20AD-4359-9F04-1E4F530760FD}"/>
            </c:ext>
          </c:extLst>
        </c:ser>
        <c:ser>
          <c:idx val="8"/>
          <c:order val="8"/>
          <c:tx>
            <c:strRef>
              <c:f>'Grafiki + dati'!$AA$257</c:f>
              <c:strCache>
                <c:ptCount val="1"/>
                <c:pt idx="0">
                  <c:v>x</c:v>
                </c:pt>
              </c:strCache>
            </c:strRef>
          </c:tx>
          <c:spPr>
            <a:noFill/>
            <a:ln>
              <a:noFill/>
            </a:ln>
            <a:effectLst/>
          </c:spPr>
          <c:invertIfNegative val="0"/>
          <c:cat>
            <c:strRef>
              <c:f>'Grafiki + dati'!$R$258:$R$303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dati'!$AA$258:$AA$303</c:f>
              <c:numCache>
                <c:formatCode>0</c:formatCode>
                <c:ptCount val="46"/>
                <c:pt idx="0">
                  <c:v>6.8</c:v>
                </c:pt>
                <c:pt idx="1">
                  <c:v>9.8000000000000007</c:v>
                </c:pt>
                <c:pt idx="2">
                  <c:v>6.6</c:v>
                </c:pt>
                <c:pt idx="3">
                  <c:v>7.1</c:v>
                </c:pt>
                <c:pt idx="4">
                  <c:v>9.8000000000000007</c:v>
                </c:pt>
                <c:pt idx="5">
                  <c:v>8.3000000000000007</c:v>
                </c:pt>
                <c:pt idx="6">
                  <c:v>7.6999999999999993</c:v>
                </c:pt>
                <c:pt idx="7">
                  <c:v>5.7</c:v>
                </c:pt>
                <c:pt idx="8">
                  <c:v>6.1999999999999993</c:v>
                </c:pt>
                <c:pt idx="9">
                  <c:v>8.1</c:v>
                </c:pt>
                <c:pt idx="10">
                  <c:v>5.9</c:v>
                </c:pt>
                <c:pt idx="11">
                  <c:v>9.8000000000000007</c:v>
                </c:pt>
                <c:pt idx="12">
                  <c:v>7.1999999999999993</c:v>
                </c:pt>
                <c:pt idx="13">
                  <c:v>6.3</c:v>
                </c:pt>
                <c:pt idx="14">
                  <c:v>9.8000000000000007</c:v>
                </c:pt>
                <c:pt idx="15">
                  <c:v>6.9</c:v>
                </c:pt>
                <c:pt idx="16">
                  <c:v>6.6999999999999993</c:v>
                </c:pt>
                <c:pt idx="17">
                  <c:v>9.8000000000000007</c:v>
                </c:pt>
                <c:pt idx="18">
                  <c:v>8.5</c:v>
                </c:pt>
                <c:pt idx="19">
                  <c:v>5.9</c:v>
                </c:pt>
                <c:pt idx="20">
                  <c:v>6.4</c:v>
                </c:pt>
                <c:pt idx="21">
                  <c:v>9.8000000000000007</c:v>
                </c:pt>
                <c:pt idx="22">
                  <c:v>8.1</c:v>
                </c:pt>
                <c:pt idx="23">
                  <c:v>6.8</c:v>
                </c:pt>
                <c:pt idx="24">
                  <c:v>6.6</c:v>
                </c:pt>
                <c:pt idx="25">
                  <c:v>7.1</c:v>
                </c:pt>
                <c:pt idx="26">
                  <c:v>5</c:v>
                </c:pt>
                <c:pt idx="27">
                  <c:v>7.6999999999999993</c:v>
                </c:pt>
                <c:pt idx="28">
                  <c:v>5.5</c:v>
                </c:pt>
                <c:pt idx="29">
                  <c:v>9.8000000000000007</c:v>
                </c:pt>
                <c:pt idx="31">
                  <c:v>6</c:v>
                </c:pt>
                <c:pt idx="32">
                  <c:v>8.6999999999999993</c:v>
                </c:pt>
                <c:pt idx="33">
                  <c:v>7.1</c:v>
                </c:pt>
                <c:pt idx="34">
                  <c:v>7</c:v>
                </c:pt>
                <c:pt idx="35">
                  <c:v>6.1</c:v>
                </c:pt>
                <c:pt idx="36">
                  <c:v>9.8000000000000007</c:v>
                </c:pt>
                <c:pt idx="37">
                  <c:v>5.6</c:v>
                </c:pt>
                <c:pt idx="38">
                  <c:v>6.6</c:v>
                </c:pt>
                <c:pt idx="39">
                  <c:v>7.3</c:v>
                </c:pt>
                <c:pt idx="40">
                  <c:v>9.1</c:v>
                </c:pt>
                <c:pt idx="41">
                  <c:v>7.5</c:v>
                </c:pt>
                <c:pt idx="42">
                  <c:v>9.8000000000000007</c:v>
                </c:pt>
                <c:pt idx="43">
                  <c:v>5.6</c:v>
                </c:pt>
                <c:pt idx="44">
                  <c:v>7.1</c:v>
                </c:pt>
                <c:pt idx="45">
                  <c:v>7.9</c:v>
                </c:pt>
              </c:numCache>
            </c:numRef>
          </c:val>
          <c:extLst>
            <c:ext xmlns:c16="http://schemas.microsoft.com/office/drawing/2014/chart" uri="{C3380CC4-5D6E-409C-BE32-E72D297353CC}">
              <c16:uniqueId val="{00000008-20AD-4359-9F04-1E4F530760FD}"/>
            </c:ext>
          </c:extLst>
        </c:ser>
        <c:ser>
          <c:idx val="9"/>
          <c:order val="9"/>
          <c:tx>
            <c:strRef>
              <c:f>'Grafiki + dati'!$AB$257</c:f>
              <c:strCache>
                <c:ptCount val="1"/>
                <c:pt idx="0">
                  <c:v>Cilvēki, kas cietuši no vardarbības (t.sk. seksuālas, psiholoģiskas u.c. vardarbības ģimenē vai ārpus tās)</c:v>
                </c:pt>
              </c:strCache>
            </c:strRef>
          </c:tx>
          <c:spPr>
            <a:solidFill>
              <a:srgbClr val="548235"/>
            </a:solidFill>
            <a:ln>
              <a:noFill/>
            </a:ln>
            <a:effectLst/>
          </c:spPr>
          <c:invertIfNegative val="0"/>
          <c:dLbls>
            <c:dLbl>
              <c:idx val="5"/>
              <c:layout>
                <c:manualLayout>
                  <c:x val="1.0416666666666666E-2"/>
                  <c:y val="1.9756460401441941E-3"/>
                </c:manualLayout>
              </c:layout>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0AD-4359-9F04-1E4F530760FD}"/>
                </c:ext>
              </c:extLst>
            </c:dLbl>
            <c:dLbl>
              <c:idx val="12"/>
              <c:layout>
                <c:manualLayout>
                  <c:x val="8.9285714285714281E-3"/>
                  <c:y val="7.2439517977793933E-17"/>
                </c:manualLayout>
              </c:layout>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20AD-4359-9F04-1E4F530760FD}"/>
                </c:ext>
              </c:extLst>
            </c:dLbl>
            <c:dLbl>
              <c:idx val="22"/>
              <c:layout>
                <c:manualLayout>
                  <c:x val="7.4404761904761901E-3"/>
                  <c:y val="0"/>
                </c:manualLayout>
              </c:layout>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0AD-4359-9F04-1E4F530760FD}"/>
                </c:ext>
              </c:extLst>
            </c:dLbl>
            <c:dLbl>
              <c:idx val="32"/>
              <c:layout>
                <c:manualLayout>
                  <c:x val="8.9285714285714281E-3"/>
                  <c:y val="0"/>
                </c:manualLayout>
              </c:layout>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20AD-4359-9F04-1E4F530760FD}"/>
                </c:ext>
              </c:extLst>
            </c:dLbl>
            <c:dLbl>
              <c:idx val="38"/>
              <c:layout>
                <c:manualLayout>
                  <c:x val="8.9285714285714281E-3"/>
                  <c:y val="1.4487903595558787E-16"/>
                </c:manualLayout>
              </c:layout>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20AD-4359-9F04-1E4F530760FD}"/>
                </c:ext>
              </c:extLst>
            </c:dLbl>
            <c:dLbl>
              <c:idx val="40"/>
              <c:layout>
                <c:manualLayout>
                  <c:x val="8.9285714285714281E-3"/>
                  <c:y val="0"/>
                </c:manualLayout>
              </c:layout>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20AD-4359-9F04-1E4F530760FD}"/>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dati'!$R$258:$R$303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dati'!$AB$258:$AB$303</c:f>
              <c:numCache>
                <c:formatCode>General</c:formatCode>
                <c:ptCount val="46"/>
                <c:pt idx="0" formatCode="0">
                  <c:v>2.6</c:v>
                </c:pt>
                <c:pt idx="2" formatCode="0">
                  <c:v>2.6</c:v>
                </c:pt>
                <c:pt idx="3" formatCode="0">
                  <c:v>2.6</c:v>
                </c:pt>
                <c:pt idx="5" formatCode="0">
                  <c:v>1.5</c:v>
                </c:pt>
                <c:pt idx="6" formatCode="0">
                  <c:v>3.2</c:v>
                </c:pt>
                <c:pt idx="7" formatCode="0">
                  <c:v>3.3</c:v>
                </c:pt>
                <c:pt idx="8" formatCode="0">
                  <c:v>1.9</c:v>
                </c:pt>
                <c:pt idx="9" formatCode="0">
                  <c:v>2.8</c:v>
                </c:pt>
                <c:pt idx="10" formatCode="0">
                  <c:v>2.2000000000000002</c:v>
                </c:pt>
                <c:pt idx="12" formatCode="0">
                  <c:v>1.9</c:v>
                </c:pt>
                <c:pt idx="13" formatCode="0">
                  <c:v>3.7</c:v>
                </c:pt>
                <c:pt idx="15" formatCode="0">
                  <c:v>2.6</c:v>
                </c:pt>
                <c:pt idx="16" formatCode="0">
                  <c:v>2.6</c:v>
                </c:pt>
                <c:pt idx="18" formatCode="0">
                  <c:v>1.7</c:v>
                </c:pt>
                <c:pt idx="19" formatCode="0">
                  <c:v>3.1</c:v>
                </c:pt>
                <c:pt idx="20" formatCode="0">
                  <c:v>2.4</c:v>
                </c:pt>
                <c:pt idx="22" formatCode="0">
                  <c:v>0.8</c:v>
                </c:pt>
                <c:pt idx="23" formatCode="0">
                  <c:v>3.3</c:v>
                </c:pt>
                <c:pt idx="24" formatCode="0">
                  <c:v>2</c:v>
                </c:pt>
                <c:pt idx="25" formatCode="0">
                  <c:v>3.8</c:v>
                </c:pt>
                <c:pt idx="26" formatCode="0">
                  <c:v>2.8</c:v>
                </c:pt>
                <c:pt idx="27" formatCode="0">
                  <c:v>2.1</c:v>
                </c:pt>
                <c:pt idx="28" formatCode="0">
                  <c:v>4.3</c:v>
                </c:pt>
                <c:pt idx="29" formatCode="0">
                  <c:v>0</c:v>
                </c:pt>
                <c:pt idx="31" formatCode="0">
                  <c:v>5.2</c:v>
                </c:pt>
                <c:pt idx="32" formatCode="0">
                  <c:v>1.5</c:v>
                </c:pt>
                <c:pt idx="33" formatCode="0">
                  <c:v>2.6</c:v>
                </c:pt>
                <c:pt idx="34" formatCode="0">
                  <c:v>2.1</c:v>
                </c:pt>
                <c:pt idx="35" formatCode="0">
                  <c:v>3.1</c:v>
                </c:pt>
                <c:pt idx="37" formatCode="0">
                  <c:v>4.5</c:v>
                </c:pt>
                <c:pt idx="38" formatCode="0">
                  <c:v>1.1000000000000001</c:v>
                </c:pt>
                <c:pt idx="39" formatCode="0">
                  <c:v>2.5</c:v>
                </c:pt>
                <c:pt idx="40" formatCode="0">
                  <c:v>1.4</c:v>
                </c:pt>
                <c:pt idx="41" formatCode="0">
                  <c:v>2.4</c:v>
                </c:pt>
                <c:pt idx="43" formatCode="0">
                  <c:v>4.5</c:v>
                </c:pt>
                <c:pt idx="44" formatCode="0">
                  <c:v>1.8</c:v>
                </c:pt>
                <c:pt idx="45" formatCode="0">
                  <c:v>1.6</c:v>
                </c:pt>
              </c:numCache>
            </c:numRef>
          </c:val>
          <c:extLst>
            <c:ext xmlns:c16="http://schemas.microsoft.com/office/drawing/2014/chart" uri="{C3380CC4-5D6E-409C-BE32-E72D297353CC}">
              <c16:uniqueId val="{0000000F-20AD-4359-9F04-1E4F530760FD}"/>
            </c:ext>
          </c:extLst>
        </c:ser>
        <c:ser>
          <c:idx val="10"/>
          <c:order val="10"/>
          <c:tx>
            <c:strRef>
              <c:f>'Grafiki + dati'!$AC$257</c:f>
              <c:strCache>
                <c:ptCount val="1"/>
                <c:pt idx="0">
                  <c:v>x</c:v>
                </c:pt>
              </c:strCache>
            </c:strRef>
          </c:tx>
          <c:spPr>
            <a:noFill/>
            <a:ln>
              <a:noFill/>
            </a:ln>
            <a:effectLst/>
          </c:spPr>
          <c:invertIfNegative val="0"/>
          <c:cat>
            <c:strRef>
              <c:f>'Grafiki + dati'!$R$258:$R$303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dati'!$AC$258:$AC$303</c:f>
              <c:numCache>
                <c:formatCode>0</c:formatCode>
                <c:ptCount val="46"/>
                <c:pt idx="0">
                  <c:v>6.6999999999999993</c:v>
                </c:pt>
                <c:pt idx="1">
                  <c:v>9.3000000000000007</c:v>
                </c:pt>
                <c:pt idx="2">
                  <c:v>6.6999999999999993</c:v>
                </c:pt>
                <c:pt idx="3">
                  <c:v>6.6999999999999993</c:v>
                </c:pt>
                <c:pt idx="4">
                  <c:v>9.3000000000000007</c:v>
                </c:pt>
                <c:pt idx="5">
                  <c:v>7.8</c:v>
                </c:pt>
                <c:pt idx="6">
                  <c:v>6.1</c:v>
                </c:pt>
                <c:pt idx="7">
                  <c:v>6</c:v>
                </c:pt>
                <c:pt idx="8">
                  <c:v>7.4</c:v>
                </c:pt>
                <c:pt idx="9">
                  <c:v>6.5</c:v>
                </c:pt>
                <c:pt idx="10">
                  <c:v>7.1</c:v>
                </c:pt>
                <c:pt idx="11">
                  <c:v>9.3000000000000007</c:v>
                </c:pt>
                <c:pt idx="12">
                  <c:v>7.4</c:v>
                </c:pt>
                <c:pt idx="13">
                  <c:v>5.6</c:v>
                </c:pt>
                <c:pt idx="14">
                  <c:v>9.3000000000000007</c:v>
                </c:pt>
                <c:pt idx="15">
                  <c:v>6.6999999999999993</c:v>
                </c:pt>
                <c:pt idx="16">
                  <c:v>6.6999999999999993</c:v>
                </c:pt>
                <c:pt idx="17">
                  <c:v>9.3000000000000007</c:v>
                </c:pt>
                <c:pt idx="18">
                  <c:v>7.6</c:v>
                </c:pt>
                <c:pt idx="19">
                  <c:v>6.1999999999999993</c:v>
                </c:pt>
                <c:pt idx="20">
                  <c:v>6.9</c:v>
                </c:pt>
                <c:pt idx="21">
                  <c:v>9.3000000000000007</c:v>
                </c:pt>
                <c:pt idx="22">
                  <c:v>8.5</c:v>
                </c:pt>
                <c:pt idx="23">
                  <c:v>6</c:v>
                </c:pt>
                <c:pt idx="24">
                  <c:v>7.3</c:v>
                </c:pt>
                <c:pt idx="25">
                  <c:v>5.5</c:v>
                </c:pt>
                <c:pt idx="26">
                  <c:v>6.5</c:v>
                </c:pt>
                <c:pt idx="27">
                  <c:v>7.1999999999999993</c:v>
                </c:pt>
                <c:pt idx="28">
                  <c:v>5</c:v>
                </c:pt>
                <c:pt idx="29">
                  <c:v>9.3000000000000007</c:v>
                </c:pt>
                <c:pt idx="31">
                  <c:v>4.0999999999999996</c:v>
                </c:pt>
                <c:pt idx="32">
                  <c:v>7.8</c:v>
                </c:pt>
                <c:pt idx="33">
                  <c:v>6.6999999999999993</c:v>
                </c:pt>
                <c:pt idx="34">
                  <c:v>7.1999999999999993</c:v>
                </c:pt>
                <c:pt idx="35">
                  <c:v>6.1999999999999993</c:v>
                </c:pt>
                <c:pt idx="36">
                  <c:v>9.3000000000000007</c:v>
                </c:pt>
                <c:pt idx="37">
                  <c:v>4.8</c:v>
                </c:pt>
                <c:pt idx="38">
                  <c:v>8.1999999999999993</c:v>
                </c:pt>
                <c:pt idx="39">
                  <c:v>6.8</c:v>
                </c:pt>
                <c:pt idx="40">
                  <c:v>7.9</c:v>
                </c:pt>
                <c:pt idx="41">
                  <c:v>6.9</c:v>
                </c:pt>
                <c:pt idx="42">
                  <c:v>9.3000000000000007</c:v>
                </c:pt>
                <c:pt idx="43">
                  <c:v>4.8</c:v>
                </c:pt>
                <c:pt idx="44">
                  <c:v>7.5</c:v>
                </c:pt>
                <c:pt idx="45">
                  <c:v>7.6999999999999993</c:v>
                </c:pt>
              </c:numCache>
            </c:numRef>
          </c:val>
          <c:extLst>
            <c:ext xmlns:c16="http://schemas.microsoft.com/office/drawing/2014/chart" uri="{C3380CC4-5D6E-409C-BE32-E72D297353CC}">
              <c16:uniqueId val="{00000010-20AD-4359-9F04-1E4F530760FD}"/>
            </c:ext>
          </c:extLst>
        </c:ser>
        <c:ser>
          <c:idx val="11"/>
          <c:order val="11"/>
          <c:tx>
            <c:strRef>
              <c:f>'Grafiki + dati'!$AD$257</c:f>
              <c:strCache>
                <c:ptCount val="1"/>
                <c:pt idx="0">
                  <c:v>Ir kāda cita cilvēku grupa</c:v>
                </c:pt>
              </c:strCache>
            </c:strRef>
          </c:tx>
          <c:spPr>
            <a:solidFill>
              <a:srgbClr val="FFC000">
                <a:lumMod val="40000"/>
                <a:lumOff val="60000"/>
              </a:srgb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dati'!$R$258:$R$303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dati'!$AD$258:$AD$303</c:f>
              <c:numCache>
                <c:formatCode>General</c:formatCode>
                <c:ptCount val="46"/>
                <c:pt idx="0" formatCode="0">
                  <c:v>6.6</c:v>
                </c:pt>
                <c:pt idx="2" formatCode="0">
                  <c:v>7</c:v>
                </c:pt>
                <c:pt idx="3" formatCode="0">
                  <c:v>6.3</c:v>
                </c:pt>
                <c:pt idx="5" formatCode="0">
                  <c:v>7.7</c:v>
                </c:pt>
                <c:pt idx="6" formatCode="0">
                  <c:v>10.7</c:v>
                </c:pt>
                <c:pt idx="7" formatCode="0">
                  <c:v>7.2</c:v>
                </c:pt>
                <c:pt idx="8" formatCode="0">
                  <c:v>6.7</c:v>
                </c:pt>
                <c:pt idx="9" formatCode="0">
                  <c:v>3.2</c:v>
                </c:pt>
                <c:pt idx="10" formatCode="0">
                  <c:v>4.4000000000000004</c:v>
                </c:pt>
                <c:pt idx="12" formatCode="0">
                  <c:v>7.1</c:v>
                </c:pt>
                <c:pt idx="13" formatCode="0">
                  <c:v>6.1</c:v>
                </c:pt>
                <c:pt idx="15" formatCode="0">
                  <c:v>6.9</c:v>
                </c:pt>
                <c:pt idx="16" formatCode="0">
                  <c:v>6.4</c:v>
                </c:pt>
                <c:pt idx="18" formatCode="0">
                  <c:v>6</c:v>
                </c:pt>
                <c:pt idx="19" formatCode="0">
                  <c:v>8.1</c:v>
                </c:pt>
                <c:pt idx="20" formatCode="0">
                  <c:v>4.8</c:v>
                </c:pt>
                <c:pt idx="22" formatCode="0">
                  <c:v>6.2</c:v>
                </c:pt>
                <c:pt idx="23" formatCode="0">
                  <c:v>8</c:v>
                </c:pt>
                <c:pt idx="24" formatCode="0">
                  <c:v>7.9</c:v>
                </c:pt>
                <c:pt idx="25" formatCode="0">
                  <c:v>5.3</c:v>
                </c:pt>
                <c:pt idx="26" formatCode="0">
                  <c:v>2.7</c:v>
                </c:pt>
                <c:pt idx="27" formatCode="0">
                  <c:v>7.8</c:v>
                </c:pt>
                <c:pt idx="28" formatCode="0">
                  <c:v>4.0999999999999996</c:v>
                </c:pt>
                <c:pt idx="29" formatCode="0">
                  <c:v>7.4</c:v>
                </c:pt>
                <c:pt idx="31" formatCode="0">
                  <c:v>7.6</c:v>
                </c:pt>
                <c:pt idx="32" formatCode="0">
                  <c:v>5</c:v>
                </c:pt>
                <c:pt idx="33" formatCode="0">
                  <c:v>8.1999999999999993</c:v>
                </c:pt>
                <c:pt idx="34" formatCode="0">
                  <c:v>4.4000000000000004</c:v>
                </c:pt>
                <c:pt idx="35" formatCode="0">
                  <c:v>7.3</c:v>
                </c:pt>
                <c:pt idx="37" formatCode="0">
                  <c:v>9.6</c:v>
                </c:pt>
                <c:pt idx="38" formatCode="0">
                  <c:v>6.6</c:v>
                </c:pt>
                <c:pt idx="39" formatCode="0">
                  <c:v>0.8</c:v>
                </c:pt>
                <c:pt idx="40" formatCode="0">
                  <c:v>6.6</c:v>
                </c:pt>
                <c:pt idx="41" formatCode="0">
                  <c:v>4.7</c:v>
                </c:pt>
                <c:pt idx="43" formatCode="0">
                  <c:v>9.6</c:v>
                </c:pt>
                <c:pt idx="44" formatCode="0">
                  <c:v>5</c:v>
                </c:pt>
                <c:pt idx="45" formatCode="0">
                  <c:v>5.4</c:v>
                </c:pt>
              </c:numCache>
            </c:numRef>
          </c:val>
          <c:extLst>
            <c:ext xmlns:c16="http://schemas.microsoft.com/office/drawing/2014/chart" uri="{C3380CC4-5D6E-409C-BE32-E72D297353CC}">
              <c16:uniqueId val="{00000011-20AD-4359-9F04-1E4F530760FD}"/>
            </c:ext>
          </c:extLst>
        </c:ser>
        <c:ser>
          <c:idx val="12"/>
          <c:order val="12"/>
          <c:tx>
            <c:strRef>
              <c:f>'Grafiki + dati'!$AE$257</c:f>
              <c:strCache>
                <c:ptCount val="1"/>
                <c:pt idx="0">
                  <c:v>x</c:v>
                </c:pt>
              </c:strCache>
            </c:strRef>
          </c:tx>
          <c:spPr>
            <a:noFill/>
            <a:ln>
              <a:noFill/>
            </a:ln>
            <a:effectLst/>
          </c:spPr>
          <c:invertIfNegative val="0"/>
          <c:cat>
            <c:strRef>
              <c:f>'Grafiki + dati'!$R$258:$R$303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dati'!$AE$258:$AE$303</c:f>
              <c:numCache>
                <c:formatCode>0</c:formatCode>
                <c:ptCount val="46"/>
                <c:pt idx="0">
                  <c:v>9.1</c:v>
                </c:pt>
                <c:pt idx="1">
                  <c:v>15.7</c:v>
                </c:pt>
                <c:pt idx="2">
                  <c:v>8.6999999999999993</c:v>
                </c:pt>
                <c:pt idx="3">
                  <c:v>9.3999999999999986</c:v>
                </c:pt>
                <c:pt idx="4">
                  <c:v>15.7</c:v>
                </c:pt>
                <c:pt idx="5">
                  <c:v>7.9999999999999991</c:v>
                </c:pt>
                <c:pt idx="6">
                  <c:v>5</c:v>
                </c:pt>
                <c:pt idx="7">
                  <c:v>8.5</c:v>
                </c:pt>
                <c:pt idx="8">
                  <c:v>9</c:v>
                </c:pt>
                <c:pt idx="9">
                  <c:v>12.5</c:v>
                </c:pt>
                <c:pt idx="10">
                  <c:v>11.299999999999999</c:v>
                </c:pt>
                <c:pt idx="11">
                  <c:v>15.7</c:v>
                </c:pt>
                <c:pt idx="12">
                  <c:v>8.6</c:v>
                </c:pt>
                <c:pt idx="13">
                  <c:v>9.6</c:v>
                </c:pt>
                <c:pt idx="14">
                  <c:v>15.7</c:v>
                </c:pt>
                <c:pt idx="15">
                  <c:v>8.7999999999999989</c:v>
                </c:pt>
                <c:pt idx="16">
                  <c:v>9.2999999999999989</c:v>
                </c:pt>
                <c:pt idx="17">
                  <c:v>15.7</c:v>
                </c:pt>
                <c:pt idx="18">
                  <c:v>9.6999999999999993</c:v>
                </c:pt>
                <c:pt idx="19">
                  <c:v>7.6</c:v>
                </c:pt>
                <c:pt idx="20">
                  <c:v>10.899999999999999</c:v>
                </c:pt>
                <c:pt idx="21">
                  <c:v>15.7</c:v>
                </c:pt>
                <c:pt idx="22">
                  <c:v>9.5</c:v>
                </c:pt>
                <c:pt idx="23">
                  <c:v>7.6999999999999993</c:v>
                </c:pt>
                <c:pt idx="24">
                  <c:v>7.7999999999999989</c:v>
                </c:pt>
                <c:pt idx="25">
                  <c:v>10.399999999999999</c:v>
                </c:pt>
                <c:pt idx="26">
                  <c:v>13</c:v>
                </c:pt>
                <c:pt idx="27">
                  <c:v>7.8999999999999995</c:v>
                </c:pt>
                <c:pt idx="28">
                  <c:v>11.6</c:v>
                </c:pt>
                <c:pt idx="29">
                  <c:v>8.2999999999999989</c:v>
                </c:pt>
                <c:pt idx="31">
                  <c:v>8.1</c:v>
                </c:pt>
                <c:pt idx="32">
                  <c:v>10.7</c:v>
                </c:pt>
                <c:pt idx="33">
                  <c:v>7.5</c:v>
                </c:pt>
                <c:pt idx="34">
                  <c:v>11.299999999999999</c:v>
                </c:pt>
                <c:pt idx="35">
                  <c:v>8.3999999999999986</c:v>
                </c:pt>
                <c:pt idx="36">
                  <c:v>15.7</c:v>
                </c:pt>
                <c:pt idx="37">
                  <c:v>6.1</c:v>
                </c:pt>
                <c:pt idx="38">
                  <c:v>9.1</c:v>
                </c:pt>
                <c:pt idx="39">
                  <c:v>14.899999999999999</c:v>
                </c:pt>
                <c:pt idx="40">
                  <c:v>9.1</c:v>
                </c:pt>
                <c:pt idx="41">
                  <c:v>11</c:v>
                </c:pt>
                <c:pt idx="42">
                  <c:v>15.7</c:v>
                </c:pt>
                <c:pt idx="43">
                  <c:v>6.1</c:v>
                </c:pt>
                <c:pt idx="44">
                  <c:v>10.7</c:v>
                </c:pt>
                <c:pt idx="45">
                  <c:v>10.299999999999999</c:v>
                </c:pt>
              </c:numCache>
            </c:numRef>
          </c:val>
          <c:extLst>
            <c:ext xmlns:c16="http://schemas.microsoft.com/office/drawing/2014/chart" uri="{C3380CC4-5D6E-409C-BE32-E72D297353CC}">
              <c16:uniqueId val="{00000012-20AD-4359-9F04-1E4F530760FD}"/>
            </c:ext>
          </c:extLst>
        </c:ser>
        <c:ser>
          <c:idx val="13"/>
          <c:order val="13"/>
          <c:tx>
            <c:strRef>
              <c:f>'Grafiki + dati'!$AF$257</c:f>
              <c:strCache>
                <c:ptCount val="1"/>
                <c:pt idx="0">
                  <c:v>Nav tādu cilvēku</c:v>
                </c:pt>
              </c:strCache>
            </c:strRef>
          </c:tx>
          <c:spPr>
            <a:solidFill>
              <a:srgbClr val="CF3939"/>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dati'!$R$258:$R$303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dati'!$AF$258:$AF$303</c:f>
              <c:numCache>
                <c:formatCode>General</c:formatCode>
                <c:ptCount val="46"/>
                <c:pt idx="0" formatCode="0">
                  <c:v>32.9</c:v>
                </c:pt>
                <c:pt idx="2" formatCode="0">
                  <c:v>31.9</c:v>
                </c:pt>
                <c:pt idx="3" formatCode="0">
                  <c:v>33.700000000000003</c:v>
                </c:pt>
                <c:pt idx="5" formatCode="0">
                  <c:v>40.799999999999997</c:v>
                </c:pt>
                <c:pt idx="6" formatCode="0">
                  <c:v>39.6</c:v>
                </c:pt>
                <c:pt idx="7" formatCode="0">
                  <c:v>32.1</c:v>
                </c:pt>
                <c:pt idx="8" formatCode="0">
                  <c:v>29.9</c:v>
                </c:pt>
                <c:pt idx="9" formatCode="0">
                  <c:v>27.3</c:v>
                </c:pt>
                <c:pt idx="10" formatCode="0">
                  <c:v>31.6</c:v>
                </c:pt>
                <c:pt idx="12" formatCode="0">
                  <c:v>35.700000000000003</c:v>
                </c:pt>
                <c:pt idx="13" formatCode="0">
                  <c:v>28.1</c:v>
                </c:pt>
                <c:pt idx="15" formatCode="0">
                  <c:v>31.5</c:v>
                </c:pt>
                <c:pt idx="16" formatCode="0">
                  <c:v>34</c:v>
                </c:pt>
                <c:pt idx="18" formatCode="0">
                  <c:v>31.1</c:v>
                </c:pt>
                <c:pt idx="19" formatCode="0">
                  <c:v>32.700000000000003</c:v>
                </c:pt>
                <c:pt idx="20" formatCode="0">
                  <c:v>35.1</c:v>
                </c:pt>
                <c:pt idx="22" formatCode="0">
                  <c:v>37.200000000000003</c:v>
                </c:pt>
                <c:pt idx="23" formatCode="0">
                  <c:v>31.6</c:v>
                </c:pt>
                <c:pt idx="24" formatCode="0">
                  <c:v>24.4</c:v>
                </c:pt>
                <c:pt idx="25" formatCode="0">
                  <c:v>41.2</c:v>
                </c:pt>
                <c:pt idx="26" formatCode="0">
                  <c:v>32.299999999999997</c:v>
                </c:pt>
                <c:pt idx="27" formatCode="0">
                  <c:v>48.4</c:v>
                </c:pt>
                <c:pt idx="28" formatCode="0">
                  <c:v>35.299999999999997</c:v>
                </c:pt>
                <c:pt idx="29" formatCode="0">
                  <c:v>26.2</c:v>
                </c:pt>
                <c:pt idx="31" formatCode="0">
                  <c:v>27.2</c:v>
                </c:pt>
                <c:pt idx="32" formatCode="0">
                  <c:v>30.5</c:v>
                </c:pt>
                <c:pt idx="33" formatCode="0">
                  <c:v>28.2</c:v>
                </c:pt>
                <c:pt idx="34" formatCode="0">
                  <c:v>37.799999999999997</c:v>
                </c:pt>
                <c:pt idx="35" formatCode="0">
                  <c:v>39.5</c:v>
                </c:pt>
                <c:pt idx="37" formatCode="0">
                  <c:v>34.9</c:v>
                </c:pt>
                <c:pt idx="38" formatCode="0">
                  <c:v>34.200000000000003</c:v>
                </c:pt>
                <c:pt idx="39" formatCode="0">
                  <c:v>31.2</c:v>
                </c:pt>
                <c:pt idx="40" formatCode="0">
                  <c:v>35.6</c:v>
                </c:pt>
                <c:pt idx="41" formatCode="0">
                  <c:v>23.8</c:v>
                </c:pt>
                <c:pt idx="43" formatCode="0">
                  <c:v>34.9</c:v>
                </c:pt>
                <c:pt idx="44" formatCode="0">
                  <c:v>29.4</c:v>
                </c:pt>
                <c:pt idx="45" formatCode="0">
                  <c:v>35.799999999999997</c:v>
                </c:pt>
              </c:numCache>
            </c:numRef>
          </c:val>
          <c:extLst>
            <c:ext xmlns:c16="http://schemas.microsoft.com/office/drawing/2014/chart" uri="{C3380CC4-5D6E-409C-BE32-E72D297353CC}">
              <c16:uniqueId val="{00000013-20AD-4359-9F04-1E4F530760FD}"/>
            </c:ext>
          </c:extLst>
        </c:ser>
        <c:ser>
          <c:idx val="14"/>
          <c:order val="14"/>
          <c:tx>
            <c:strRef>
              <c:f>'Grafiki + dati'!$AG$257</c:f>
              <c:strCache>
                <c:ptCount val="1"/>
                <c:pt idx="0">
                  <c:v>x</c:v>
                </c:pt>
              </c:strCache>
            </c:strRef>
          </c:tx>
          <c:spPr>
            <a:noFill/>
            <a:ln>
              <a:noFill/>
            </a:ln>
            <a:effectLst/>
          </c:spPr>
          <c:invertIfNegative val="0"/>
          <c:cat>
            <c:strRef>
              <c:f>'Grafiki + dati'!$R$258:$R$303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dati'!$AG$258:$AG$303</c:f>
              <c:numCache>
                <c:formatCode>0</c:formatCode>
                <c:ptCount val="46"/>
                <c:pt idx="0">
                  <c:v>20.5</c:v>
                </c:pt>
                <c:pt idx="1">
                  <c:v>53.4</c:v>
                </c:pt>
                <c:pt idx="2">
                  <c:v>21.5</c:v>
                </c:pt>
                <c:pt idx="3">
                  <c:v>19.699999999999996</c:v>
                </c:pt>
                <c:pt idx="4">
                  <c:v>53.4</c:v>
                </c:pt>
                <c:pt idx="5">
                  <c:v>12.600000000000001</c:v>
                </c:pt>
                <c:pt idx="6">
                  <c:v>13.799999999999997</c:v>
                </c:pt>
                <c:pt idx="7">
                  <c:v>21.299999999999997</c:v>
                </c:pt>
                <c:pt idx="8">
                  <c:v>23.5</c:v>
                </c:pt>
                <c:pt idx="9">
                  <c:v>26.099999999999998</c:v>
                </c:pt>
                <c:pt idx="10">
                  <c:v>21.799999999999997</c:v>
                </c:pt>
                <c:pt idx="11">
                  <c:v>53.4</c:v>
                </c:pt>
                <c:pt idx="12">
                  <c:v>17.699999999999996</c:v>
                </c:pt>
                <c:pt idx="13">
                  <c:v>25.299999999999997</c:v>
                </c:pt>
                <c:pt idx="14">
                  <c:v>53.4</c:v>
                </c:pt>
                <c:pt idx="15">
                  <c:v>21.9</c:v>
                </c:pt>
                <c:pt idx="16">
                  <c:v>19.399999999999999</c:v>
                </c:pt>
                <c:pt idx="17">
                  <c:v>53.4</c:v>
                </c:pt>
                <c:pt idx="18">
                  <c:v>22.299999999999997</c:v>
                </c:pt>
                <c:pt idx="19">
                  <c:v>20.699999999999996</c:v>
                </c:pt>
                <c:pt idx="20">
                  <c:v>18.299999999999997</c:v>
                </c:pt>
                <c:pt idx="21">
                  <c:v>53.4</c:v>
                </c:pt>
                <c:pt idx="22">
                  <c:v>16.199999999999996</c:v>
                </c:pt>
                <c:pt idx="23">
                  <c:v>21.799999999999997</c:v>
                </c:pt>
                <c:pt idx="24">
                  <c:v>29</c:v>
                </c:pt>
                <c:pt idx="25">
                  <c:v>12.199999999999996</c:v>
                </c:pt>
                <c:pt idx="26">
                  <c:v>21.1</c:v>
                </c:pt>
                <c:pt idx="27">
                  <c:v>5</c:v>
                </c:pt>
                <c:pt idx="28">
                  <c:v>18.100000000000001</c:v>
                </c:pt>
                <c:pt idx="29">
                  <c:v>27.2</c:v>
                </c:pt>
                <c:pt idx="31">
                  <c:v>26.2</c:v>
                </c:pt>
                <c:pt idx="32">
                  <c:v>22.9</c:v>
                </c:pt>
                <c:pt idx="33">
                  <c:v>25.2</c:v>
                </c:pt>
                <c:pt idx="34">
                  <c:v>15.600000000000001</c:v>
                </c:pt>
                <c:pt idx="35">
                  <c:v>13.899999999999999</c:v>
                </c:pt>
                <c:pt idx="36">
                  <c:v>53.4</c:v>
                </c:pt>
                <c:pt idx="37">
                  <c:v>18.5</c:v>
                </c:pt>
                <c:pt idx="38">
                  <c:v>19.199999999999996</c:v>
                </c:pt>
                <c:pt idx="39">
                  <c:v>22.2</c:v>
                </c:pt>
                <c:pt idx="40">
                  <c:v>17.799999999999997</c:v>
                </c:pt>
                <c:pt idx="41">
                  <c:v>29.599999999999998</c:v>
                </c:pt>
                <c:pt idx="42">
                  <c:v>53.4</c:v>
                </c:pt>
                <c:pt idx="43">
                  <c:v>18.5</c:v>
                </c:pt>
                <c:pt idx="44">
                  <c:v>24</c:v>
                </c:pt>
                <c:pt idx="45">
                  <c:v>17.600000000000001</c:v>
                </c:pt>
              </c:numCache>
            </c:numRef>
          </c:val>
          <c:extLst>
            <c:ext xmlns:c16="http://schemas.microsoft.com/office/drawing/2014/chart" uri="{C3380CC4-5D6E-409C-BE32-E72D297353CC}">
              <c16:uniqueId val="{00000014-20AD-4359-9F04-1E4F530760FD}"/>
            </c:ext>
          </c:extLst>
        </c:ser>
        <c:ser>
          <c:idx val="15"/>
          <c:order val="15"/>
          <c:tx>
            <c:strRef>
              <c:f>'Grafiki + dati'!$AH$257</c:f>
              <c:strCache>
                <c:ptCount val="1"/>
                <c:pt idx="0">
                  <c:v>Grūti pateikt</c:v>
                </c:pt>
              </c:strCache>
            </c:strRef>
          </c:tx>
          <c:spPr>
            <a:solidFill>
              <a:sysClr val="window" lastClr="FFFFFF">
                <a:lumMod val="75000"/>
              </a:sys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'Grafiki + dati'!$R$258:$R$303</c:f>
              <c:strCache>
                <c:ptCount val="46"/>
                <c:pt idx="0">
                  <c:v>Visi respondenti</c:v>
                </c:pt>
                <c:pt idx="2">
                  <c:v>Vīrietis</c:v>
                </c:pt>
                <c:pt idx="3">
                  <c:v>Sieviete</c:v>
                </c:pt>
                <c:pt idx="5">
                  <c:v>18 - 24 g.v.</c:v>
                </c:pt>
                <c:pt idx="6">
                  <c:v>25 - 34 g.v.</c:v>
                </c:pt>
                <c:pt idx="7">
                  <c:v>35 - 44 g.v.</c:v>
                </c:pt>
                <c:pt idx="8">
                  <c:v>45 - 54 g.v.</c:v>
                </c:pt>
                <c:pt idx="9">
                  <c:v>55 - 63 g.v.</c:v>
                </c:pt>
                <c:pt idx="10">
                  <c:v>64 - 75 g.v.</c:v>
                </c:pt>
                <c:pt idx="12">
                  <c:v>Latviešu</c:v>
                </c:pt>
                <c:pt idx="13">
                  <c:v>Krievu</c:v>
                </c:pt>
                <c:pt idx="15">
                  <c:v>Vidējā vai pamata</c:v>
                </c:pt>
                <c:pt idx="16">
                  <c:v>Augstākā</c:v>
                </c:pt>
                <c:pt idx="18">
                  <c:v>Publiskais sektors</c:v>
                </c:pt>
                <c:pt idx="19">
                  <c:v>Privātais sektors</c:v>
                </c:pt>
                <c:pt idx="20">
                  <c:v>Nestrādā</c:v>
                </c:pt>
                <c:pt idx="22">
                  <c:v>Vadītājs/-a</c:v>
                </c:pt>
                <c:pt idx="23">
                  <c:v>Speciālists/-e</c:v>
                </c:pt>
                <c:pt idx="24">
                  <c:v>Strādnieks/-ce</c:v>
                </c:pt>
                <c:pt idx="25">
                  <c:v>Ir savs uzņēmums, individuālais darbs</c:v>
                </c:pt>
                <c:pt idx="26">
                  <c:v>Pensionārs/-e</c:v>
                </c:pt>
                <c:pt idx="27">
                  <c:v>Skolnieks/-ce, students/-e</c:v>
                </c:pt>
                <c:pt idx="28">
                  <c:v>Mājsaimniece/-ks</c:v>
                </c:pt>
                <c:pt idx="29">
                  <c:v>Bezdarbnieks/-ce</c:v>
                </c:pt>
                <c:pt idx="31">
                  <c:v>Zemi</c:v>
                </c:pt>
                <c:pt idx="32">
                  <c:v>Vidēji zemi</c:v>
                </c:pt>
                <c:pt idx="33">
                  <c:v>Vidēji</c:v>
                </c:pt>
                <c:pt idx="34">
                  <c:v>Vidēji augsti</c:v>
                </c:pt>
                <c:pt idx="35">
                  <c:v>Augsti</c:v>
                </c:pt>
                <c:pt idx="37">
                  <c:v> Rīga</c:v>
                </c:pt>
                <c:pt idx="38">
                  <c:v> Vidzeme</c:v>
                </c:pt>
                <c:pt idx="39">
                  <c:v> Kurzeme</c:v>
                </c:pt>
                <c:pt idx="40">
                  <c:v> Zemgale</c:v>
                </c:pt>
                <c:pt idx="41">
                  <c:v> Latgale</c:v>
                </c:pt>
                <c:pt idx="43">
                  <c:v> Rīga</c:v>
                </c:pt>
                <c:pt idx="44">
                  <c:v> Cita pilsēta</c:v>
                </c:pt>
                <c:pt idx="45">
                  <c:v> Lauki</c:v>
                </c:pt>
              </c:strCache>
            </c:strRef>
          </c:cat>
          <c:val>
            <c:numRef>
              <c:f>'Grafiki + dati'!$AH$258:$AH$303</c:f>
              <c:numCache>
                <c:formatCode>General</c:formatCode>
                <c:ptCount val="46"/>
                <c:pt idx="0" formatCode="0">
                  <c:v>11.8</c:v>
                </c:pt>
                <c:pt idx="2" formatCode="0">
                  <c:v>11.4</c:v>
                </c:pt>
                <c:pt idx="3" formatCode="0">
                  <c:v>12.3</c:v>
                </c:pt>
                <c:pt idx="5" formatCode="0">
                  <c:v>5.2</c:v>
                </c:pt>
                <c:pt idx="6" formatCode="0">
                  <c:v>8.6</c:v>
                </c:pt>
                <c:pt idx="7" formatCode="0">
                  <c:v>9.8000000000000007</c:v>
                </c:pt>
                <c:pt idx="8" formatCode="0">
                  <c:v>14.6</c:v>
                </c:pt>
                <c:pt idx="9" formatCode="0">
                  <c:v>13.5</c:v>
                </c:pt>
                <c:pt idx="10" formatCode="0">
                  <c:v>16.2</c:v>
                </c:pt>
                <c:pt idx="12" formatCode="0">
                  <c:v>11.6</c:v>
                </c:pt>
                <c:pt idx="13" formatCode="0">
                  <c:v>11.7</c:v>
                </c:pt>
                <c:pt idx="15" formatCode="0">
                  <c:v>13.9</c:v>
                </c:pt>
                <c:pt idx="16" formatCode="0">
                  <c:v>10.199999999999999</c:v>
                </c:pt>
                <c:pt idx="18" formatCode="0">
                  <c:v>9.9</c:v>
                </c:pt>
                <c:pt idx="19" formatCode="0">
                  <c:v>10.8</c:v>
                </c:pt>
                <c:pt idx="20" formatCode="0">
                  <c:v>14.7</c:v>
                </c:pt>
                <c:pt idx="22" formatCode="0">
                  <c:v>5.5</c:v>
                </c:pt>
                <c:pt idx="23" formatCode="0">
                  <c:v>9.9</c:v>
                </c:pt>
                <c:pt idx="24" formatCode="0">
                  <c:v>15.9</c:v>
                </c:pt>
                <c:pt idx="25" formatCode="0">
                  <c:v>11.2</c:v>
                </c:pt>
                <c:pt idx="26" formatCode="0">
                  <c:v>20.6</c:v>
                </c:pt>
                <c:pt idx="27" formatCode="0">
                  <c:v>2.4</c:v>
                </c:pt>
                <c:pt idx="28" formatCode="0">
                  <c:v>9.4</c:v>
                </c:pt>
                <c:pt idx="29" formatCode="0">
                  <c:v>17.600000000000001</c:v>
                </c:pt>
                <c:pt idx="31" formatCode="0">
                  <c:v>14.6</c:v>
                </c:pt>
                <c:pt idx="32" formatCode="0">
                  <c:v>14.9</c:v>
                </c:pt>
                <c:pt idx="33" formatCode="0">
                  <c:v>10.9</c:v>
                </c:pt>
                <c:pt idx="34" formatCode="0">
                  <c:v>5.7</c:v>
                </c:pt>
                <c:pt idx="35" formatCode="0">
                  <c:v>4.5999999999999996</c:v>
                </c:pt>
                <c:pt idx="37" formatCode="0">
                  <c:v>7</c:v>
                </c:pt>
                <c:pt idx="38" formatCode="0">
                  <c:v>10.4</c:v>
                </c:pt>
                <c:pt idx="39" formatCode="0">
                  <c:v>13.9</c:v>
                </c:pt>
                <c:pt idx="40" formatCode="0">
                  <c:v>14.8</c:v>
                </c:pt>
                <c:pt idx="41" formatCode="0">
                  <c:v>21.5</c:v>
                </c:pt>
                <c:pt idx="43" formatCode="0">
                  <c:v>7</c:v>
                </c:pt>
                <c:pt idx="44" formatCode="0">
                  <c:v>14.7</c:v>
                </c:pt>
                <c:pt idx="45" formatCode="0">
                  <c:v>13.5</c:v>
                </c:pt>
              </c:numCache>
            </c:numRef>
          </c:val>
          <c:extLst>
            <c:ext xmlns:c16="http://schemas.microsoft.com/office/drawing/2014/chart" uri="{C3380CC4-5D6E-409C-BE32-E72D297353CC}">
              <c16:uniqueId val="{00000015-20AD-4359-9F04-1E4F530760FD}"/>
            </c:ext>
          </c:extLst>
        </c:ser>
        <c:dLbls>
          <c:showLegendKey val="0"/>
          <c:showVal val="0"/>
          <c:showCatName val="0"/>
          <c:showSerName val="0"/>
          <c:showPercent val="0"/>
          <c:showBubbleSize val="0"/>
        </c:dLbls>
        <c:gapWidth val="40"/>
        <c:overlap val="100"/>
        <c:axId val="597152088"/>
        <c:axId val="597139624"/>
      </c:barChart>
      <c:catAx>
        <c:axId val="597152088"/>
        <c:scaling>
          <c:orientation val="maxMin"/>
        </c:scaling>
        <c:delete val="0"/>
        <c:axPos val="l"/>
        <c:numFmt formatCode="General" sourceLinked="1"/>
        <c:majorTickMark val="none"/>
        <c:minorTickMark val="none"/>
        <c:tickLblPos val="nextTo"/>
        <c:spPr>
          <a:noFill/>
          <a:ln w="6350" cap="flat" cmpd="sng" algn="ctr">
            <a:solidFill>
              <a:schemeClr val="bg2">
                <a:lumMod val="50000"/>
              </a:schemeClr>
            </a:solidFill>
            <a:round/>
          </a:ln>
          <a:effectLst/>
        </c:spPr>
        <c:txPr>
          <a:bodyPr rot="0" spcFirstLastPara="1" vertOverflow="ellipsis" wrap="square" anchor="ctr" anchorCtr="0"/>
          <a:lstStyle/>
          <a:p>
            <a:pPr>
              <a:defRPr sz="8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crossAx val="597139624"/>
        <c:crosses val="autoZero"/>
        <c:auto val="1"/>
        <c:lblAlgn val="ctr"/>
        <c:lblOffset val="100"/>
        <c:noMultiLvlLbl val="0"/>
      </c:catAx>
      <c:valAx>
        <c:axId val="597139624"/>
        <c:scaling>
          <c:orientation val="minMax"/>
          <c:max val="157"/>
          <c:min val="0"/>
        </c:scaling>
        <c:delete val="1"/>
        <c:axPos val="b"/>
        <c:numFmt formatCode="0" sourceLinked="1"/>
        <c:majorTickMark val="out"/>
        <c:minorTickMark val="none"/>
        <c:tickLblPos val="nextTo"/>
        <c:crossAx val="597152088"/>
        <c:crosses val="max"/>
        <c:crossBetween val="between"/>
        <c:majorUnit val="20"/>
      </c:valAx>
      <c:spPr>
        <a:noFill/>
        <a:ln>
          <a:noFill/>
        </a:ln>
        <a:effectLst/>
      </c:spPr>
    </c:plotArea>
    <c:legend>
      <c:legendPos val="b"/>
      <c:legendEntry>
        <c:idx val="0"/>
        <c:delete val="1"/>
      </c:legendEntry>
      <c:legendEntry>
        <c:idx val="2"/>
        <c:delete val="1"/>
      </c:legendEntry>
      <c:legendEntry>
        <c:idx val="4"/>
        <c:delete val="1"/>
      </c:legendEntry>
      <c:legendEntry>
        <c:idx val="6"/>
        <c:delete val="1"/>
      </c:legendEntry>
      <c:legendEntry>
        <c:idx val="8"/>
        <c:delete val="1"/>
      </c:legendEntry>
      <c:legendEntry>
        <c:idx val="10"/>
        <c:delete val="1"/>
      </c:legendEntry>
      <c:legendEntry>
        <c:idx val="12"/>
        <c:delete val="1"/>
      </c:legendEntry>
      <c:legendEntry>
        <c:idx val="14"/>
        <c:delete val="1"/>
      </c:legendEntry>
      <c:layout>
        <c:manualLayout>
          <c:xMode val="edge"/>
          <c:yMode val="edge"/>
          <c:x val="0.26048099456317958"/>
          <c:y val="4.1076636865523999E-2"/>
          <c:w val="0.69820959880014999"/>
          <c:h val="0.15429048872660589"/>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lv-LV"/>
        </a:p>
      </c:txPr>
    </c:legend>
    <c:plotVisOnly val="1"/>
    <c:dispBlanksAs val="gap"/>
    <c:showDLblsOverMax val="0"/>
  </c:chart>
  <c:spPr>
    <a:noFill/>
    <a:ln w="6350" cap="flat" cmpd="sng" algn="ctr">
      <a:noFill/>
      <a:round/>
    </a:ln>
    <a:effectLst/>
  </c:spPr>
  <c:txPr>
    <a:bodyPr/>
    <a:lstStyle/>
    <a:p>
      <a:pPr>
        <a:defRPr sz="800">
          <a:solidFill>
            <a:sysClr val="windowText" lastClr="000000"/>
          </a:solidFill>
          <a:latin typeface="Arial" panose="020B0604020202020204" pitchFamily="34" charset="0"/>
          <a:cs typeface="Arial" panose="020B0604020202020204" pitchFamily="34" charset="0"/>
        </a:defRPr>
      </a:pPr>
      <a:endParaRPr lang="lv-LV"/>
    </a:p>
  </c:txPr>
  <c:externalData r:id="rId4">
    <c:autoUpdate val="0"/>
  </c:externalData>
  <c:userShapes r:id="rId5"/>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2729088126828524"/>
          <c:y val="0.10217800047721308"/>
          <c:w val="0.54605097296568383"/>
          <c:h val="0.81741465044142214"/>
        </c:manualLayout>
      </c:layout>
      <c:barChart>
        <c:barDir val="bar"/>
        <c:grouping val="clustered"/>
        <c:varyColors val="0"/>
        <c:ser>
          <c:idx val="1"/>
          <c:order val="0"/>
          <c:spPr>
            <a:solidFill>
              <a:srgbClr val="ED7D31">
                <a:lumMod val="60000"/>
                <a:lumOff val="40000"/>
              </a:srgbClr>
            </a:solidFill>
          </c:spPr>
          <c:invertIfNegative val="0"/>
          <c:dPt>
            <c:idx val="0"/>
            <c:invertIfNegative val="0"/>
            <c:bubble3D val="0"/>
            <c:spPr>
              <a:solidFill>
                <a:srgbClr val="ED7D31">
                  <a:lumMod val="60000"/>
                  <a:lumOff val="40000"/>
                </a:srgbClr>
              </a:solidFill>
              <a:ln>
                <a:noFill/>
              </a:ln>
            </c:spPr>
            <c:extLst>
              <c:ext xmlns:c16="http://schemas.microsoft.com/office/drawing/2014/chart" uri="{C3380CC4-5D6E-409C-BE32-E72D297353CC}">
                <c16:uniqueId val="{00000001-FC84-4D5A-B695-D557437B110A}"/>
              </c:ext>
            </c:extLst>
          </c:dPt>
          <c:dPt>
            <c:idx val="1"/>
            <c:invertIfNegative val="0"/>
            <c:bubble3D val="0"/>
            <c:extLst>
              <c:ext xmlns:c16="http://schemas.microsoft.com/office/drawing/2014/chart" uri="{C3380CC4-5D6E-409C-BE32-E72D297353CC}">
                <c16:uniqueId val="{00000002-FC84-4D5A-B695-D557437B110A}"/>
              </c:ext>
            </c:extLst>
          </c:dPt>
          <c:dPt>
            <c:idx val="2"/>
            <c:invertIfNegative val="0"/>
            <c:bubble3D val="0"/>
            <c:extLst>
              <c:ext xmlns:c16="http://schemas.microsoft.com/office/drawing/2014/chart" uri="{C3380CC4-5D6E-409C-BE32-E72D297353CC}">
                <c16:uniqueId val="{00000003-FC84-4D5A-B695-D557437B110A}"/>
              </c:ext>
            </c:extLst>
          </c:dPt>
          <c:dPt>
            <c:idx val="3"/>
            <c:invertIfNegative val="0"/>
            <c:bubble3D val="0"/>
            <c:extLst>
              <c:ext xmlns:c16="http://schemas.microsoft.com/office/drawing/2014/chart" uri="{C3380CC4-5D6E-409C-BE32-E72D297353CC}">
                <c16:uniqueId val="{00000004-FC84-4D5A-B695-D557437B110A}"/>
              </c:ext>
            </c:extLst>
          </c:dPt>
          <c:dPt>
            <c:idx val="4"/>
            <c:invertIfNegative val="0"/>
            <c:bubble3D val="0"/>
            <c:extLst>
              <c:ext xmlns:c16="http://schemas.microsoft.com/office/drawing/2014/chart" uri="{C3380CC4-5D6E-409C-BE32-E72D297353CC}">
                <c16:uniqueId val="{00000005-FC84-4D5A-B695-D557437B110A}"/>
              </c:ext>
            </c:extLst>
          </c:dPt>
          <c:dPt>
            <c:idx val="5"/>
            <c:invertIfNegative val="0"/>
            <c:bubble3D val="0"/>
            <c:extLst>
              <c:ext xmlns:c16="http://schemas.microsoft.com/office/drawing/2014/chart" uri="{C3380CC4-5D6E-409C-BE32-E72D297353CC}">
                <c16:uniqueId val="{00000006-FC84-4D5A-B695-D557437B110A}"/>
              </c:ext>
            </c:extLst>
          </c:dPt>
          <c:dPt>
            <c:idx val="6"/>
            <c:invertIfNegative val="0"/>
            <c:bubble3D val="0"/>
            <c:extLst>
              <c:ext xmlns:c16="http://schemas.microsoft.com/office/drawing/2014/chart" uri="{C3380CC4-5D6E-409C-BE32-E72D297353CC}">
                <c16:uniqueId val="{00000007-FC84-4D5A-B695-D557437B110A}"/>
              </c:ext>
            </c:extLst>
          </c:dPt>
          <c:dPt>
            <c:idx val="7"/>
            <c:invertIfNegative val="0"/>
            <c:bubble3D val="0"/>
            <c:extLst>
              <c:ext xmlns:c16="http://schemas.microsoft.com/office/drawing/2014/chart" uri="{C3380CC4-5D6E-409C-BE32-E72D297353CC}">
                <c16:uniqueId val="{00000008-FC84-4D5A-B695-D557437B110A}"/>
              </c:ext>
            </c:extLst>
          </c:dPt>
          <c:dPt>
            <c:idx val="8"/>
            <c:invertIfNegative val="0"/>
            <c:bubble3D val="0"/>
            <c:extLst>
              <c:ext xmlns:c16="http://schemas.microsoft.com/office/drawing/2014/chart" uri="{C3380CC4-5D6E-409C-BE32-E72D297353CC}">
                <c16:uniqueId val="{00000009-FC84-4D5A-B695-D557437B110A}"/>
              </c:ext>
            </c:extLst>
          </c:dPt>
          <c:dPt>
            <c:idx val="9"/>
            <c:invertIfNegative val="0"/>
            <c:bubble3D val="0"/>
            <c:extLst>
              <c:ext xmlns:c16="http://schemas.microsoft.com/office/drawing/2014/chart" uri="{C3380CC4-5D6E-409C-BE32-E72D297353CC}">
                <c16:uniqueId val="{0000000A-FC84-4D5A-B695-D557437B110A}"/>
              </c:ext>
            </c:extLst>
          </c:dPt>
          <c:dPt>
            <c:idx val="10"/>
            <c:invertIfNegative val="0"/>
            <c:bubble3D val="0"/>
            <c:extLst>
              <c:ext xmlns:c16="http://schemas.microsoft.com/office/drawing/2014/chart" uri="{C3380CC4-5D6E-409C-BE32-E72D297353CC}">
                <c16:uniqueId val="{0000000B-FC84-4D5A-B695-D557437B110A}"/>
              </c:ext>
            </c:extLst>
          </c:dPt>
          <c:dPt>
            <c:idx val="11"/>
            <c:invertIfNegative val="0"/>
            <c:bubble3D val="0"/>
            <c:extLst>
              <c:ext xmlns:c16="http://schemas.microsoft.com/office/drawing/2014/chart" uri="{C3380CC4-5D6E-409C-BE32-E72D297353CC}">
                <c16:uniqueId val="{0000000C-FC84-4D5A-B695-D557437B110A}"/>
              </c:ext>
            </c:extLst>
          </c:dPt>
          <c:dPt>
            <c:idx val="12"/>
            <c:invertIfNegative val="0"/>
            <c:bubble3D val="0"/>
            <c:extLst>
              <c:ext xmlns:c16="http://schemas.microsoft.com/office/drawing/2014/chart" uri="{C3380CC4-5D6E-409C-BE32-E72D297353CC}">
                <c16:uniqueId val="{0000000D-FC84-4D5A-B695-D557437B110A}"/>
              </c:ext>
            </c:extLst>
          </c:dPt>
          <c:dPt>
            <c:idx val="13"/>
            <c:invertIfNegative val="0"/>
            <c:bubble3D val="0"/>
            <c:spPr>
              <a:solidFill>
                <a:srgbClr val="00B0F0"/>
              </a:solidFill>
            </c:spPr>
            <c:extLst>
              <c:ext xmlns:c16="http://schemas.microsoft.com/office/drawing/2014/chart" uri="{C3380CC4-5D6E-409C-BE32-E72D297353CC}">
                <c16:uniqueId val="{0000000F-FC84-4D5A-B695-D557437B110A}"/>
              </c:ext>
            </c:extLst>
          </c:dPt>
          <c:dPt>
            <c:idx val="14"/>
            <c:invertIfNegative val="0"/>
            <c:bubble3D val="0"/>
            <c:spPr>
              <a:solidFill>
                <a:sysClr val="window" lastClr="FFFFFF">
                  <a:lumMod val="75000"/>
                </a:sysClr>
              </a:solidFill>
            </c:spPr>
            <c:extLst>
              <c:ext xmlns:c16="http://schemas.microsoft.com/office/drawing/2014/chart" uri="{C3380CC4-5D6E-409C-BE32-E72D297353CC}">
                <c16:uniqueId val="{00000011-FC84-4D5A-B695-D557437B110A}"/>
              </c:ext>
            </c:extLst>
          </c:dPt>
          <c:dPt>
            <c:idx val="15"/>
            <c:invertIfNegative val="0"/>
            <c:bubble3D val="0"/>
            <c:extLst>
              <c:ext xmlns:c16="http://schemas.microsoft.com/office/drawing/2014/chart" uri="{C3380CC4-5D6E-409C-BE32-E72D297353CC}">
                <c16:uniqueId val="{00000012-FC84-4D5A-B695-D557437B110A}"/>
              </c:ext>
            </c:extLst>
          </c:dPt>
          <c:dPt>
            <c:idx val="18"/>
            <c:invertIfNegative val="0"/>
            <c:bubble3D val="0"/>
            <c:extLst>
              <c:ext xmlns:c16="http://schemas.microsoft.com/office/drawing/2014/chart" uri="{C3380CC4-5D6E-409C-BE32-E72D297353CC}">
                <c16:uniqueId val="{00000013-FC84-4D5A-B695-D557437B110A}"/>
              </c:ext>
            </c:extLst>
          </c:dPt>
          <c:dLbls>
            <c:spPr>
              <a:noFill/>
              <a:ln>
                <a:noFill/>
              </a:ln>
              <a:effectLst/>
            </c:spPr>
            <c:txPr>
              <a:bodyPr wrap="square" lIns="38100" tIns="19050" rIns="38100" bIns="19050" anchor="ctr">
                <a:spAutoFit/>
              </a:bodyPr>
              <a:lstStyle/>
              <a:p>
                <a:pPr>
                  <a:defRPr b="1"/>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'Grafiki + dati'!$R$309:$R$323</c:f>
              <c:strCache>
                <c:ptCount val="15"/>
                <c:pt idx="0">
                  <c:v>Cilvēki ar garīga rakstura traucējumiem (t.sk. psihiskām slimībām, attīstības traucējumiem)</c:v>
                </c:pt>
                <c:pt idx="1">
                  <c:v>Romi (čigāni)</c:v>
                </c:pt>
                <c:pt idx="2">
                  <c:v>Cilvēki ar citu seksuālu orientāciju (piem., gejs, lesbiete, biseksuālis)</c:v>
                </c:pt>
                <c:pt idx="3">
                  <c:v>Musulmaņi</c:v>
                </c:pt>
                <c:pt idx="4">
                  <c:v>Bēgļi un/vai patvēruma meklētāji</c:v>
                </c:pt>
                <c:pt idx="5">
                  <c:v>Citu etnisko minoritāšu pārstāvji</c:v>
                </c:pt>
                <c:pt idx="6">
                  <c:v>Cilvēki vecumā virs 50 gadiem</c:v>
                </c:pt>
                <c:pt idx="7">
                  <c:v>Cilvēki ar funkcionāliem traucējumiem (piem., kustību, redzes, dzirdes traucējumi)</c:v>
                </c:pt>
                <c:pt idx="8">
                  <c:v>Cilvēki, kas audzina mazu/-s bērnu/-s (līdz 2 gadu vecumam)</c:v>
                </c:pt>
                <c:pt idx="9">
                  <c:v>Cilvēki, kas cietuši no vardarbības (t.sk. seksuālas, psiholoģiskas u.c. vardarbības ģimenē vai ārpus tās)</c:v>
                </c:pt>
                <c:pt idx="10">
                  <c:v>Cilvēki, kas kopj citu ģimenes locekli (piem., vecus cilvēkus, cilvēkus ar invaliditāti (t.sk. bērnus) u.tml.)</c:v>
                </c:pt>
                <c:pt idx="11">
                  <c:v>Cilvēki, kas vieni audzina bērnu/-s (t.s. vientuļā māte, vientuļais tēvs)</c:v>
                </c:pt>
                <c:pt idx="12">
                  <c:v>Ir kāda cita cilvēku grupa</c:v>
                </c:pt>
                <c:pt idx="13">
                  <c:v>Nav tādu cilvēku</c:v>
                </c:pt>
                <c:pt idx="14">
                  <c:v>Grūti pateikt</c:v>
                </c:pt>
              </c:strCache>
            </c:strRef>
          </c:cat>
          <c:val>
            <c:numRef>
              <c:f>'Grafiki + dati'!$S$309:$S$323</c:f>
              <c:numCache>
                <c:formatCode>0.0</c:formatCode>
                <c:ptCount val="15"/>
                <c:pt idx="0">
                  <c:v>23.4</c:v>
                </c:pt>
                <c:pt idx="1">
                  <c:v>22.3</c:v>
                </c:pt>
                <c:pt idx="2">
                  <c:v>19.100000000000001</c:v>
                </c:pt>
                <c:pt idx="3">
                  <c:v>18.8</c:v>
                </c:pt>
                <c:pt idx="4">
                  <c:v>8.1999999999999993</c:v>
                </c:pt>
                <c:pt idx="5">
                  <c:v>4.9000000000000004</c:v>
                </c:pt>
                <c:pt idx="6">
                  <c:v>4.7</c:v>
                </c:pt>
                <c:pt idx="7">
                  <c:v>4.2</c:v>
                </c:pt>
                <c:pt idx="8">
                  <c:v>2.7</c:v>
                </c:pt>
                <c:pt idx="9">
                  <c:v>2.1</c:v>
                </c:pt>
                <c:pt idx="10">
                  <c:v>1.8</c:v>
                </c:pt>
                <c:pt idx="11">
                  <c:v>1.7</c:v>
                </c:pt>
                <c:pt idx="12">
                  <c:v>7.6</c:v>
                </c:pt>
                <c:pt idx="13">
                  <c:v>33.4</c:v>
                </c:pt>
                <c:pt idx="14">
                  <c:v>12.8</c:v>
                </c:pt>
              </c:numCache>
            </c:numRef>
          </c:val>
          <c:extLst>
            <c:ext xmlns:c16="http://schemas.microsoft.com/office/drawing/2014/chart" uri="{C3380CC4-5D6E-409C-BE32-E72D297353CC}">
              <c16:uniqueId val="{00000014-FC84-4D5A-B695-D557437B110A}"/>
            </c:ext>
          </c:extLst>
        </c:ser>
        <c:dLbls>
          <c:showLegendKey val="0"/>
          <c:showVal val="0"/>
          <c:showCatName val="0"/>
          <c:showSerName val="0"/>
          <c:showPercent val="0"/>
          <c:showBubbleSize val="0"/>
        </c:dLbls>
        <c:gapWidth val="45"/>
        <c:overlap val="30"/>
        <c:axId val="582184656"/>
        <c:axId val="1"/>
      </c:barChart>
      <c:catAx>
        <c:axId val="582184656"/>
        <c:scaling>
          <c:orientation val="maxMin"/>
        </c:scaling>
        <c:delete val="0"/>
        <c:axPos val="l"/>
        <c:numFmt formatCode="General" sourceLinked="1"/>
        <c:majorTickMark val="none"/>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panose="020B0604020202020204" pitchFamily="34" charset="0"/>
                <a:ea typeface="Arial"/>
                <a:cs typeface="Arial" panose="020B0604020202020204" pitchFamily="34" charset="0"/>
              </a:defRPr>
            </a:pPr>
            <a:endParaRPr lang="lv-LV"/>
          </a:p>
        </c:txPr>
        <c:crossAx val="1"/>
        <c:crosses val="autoZero"/>
        <c:auto val="1"/>
        <c:lblAlgn val="ctr"/>
        <c:lblOffset val="100"/>
        <c:tickLblSkip val="1"/>
        <c:tickMarkSkip val="1"/>
        <c:noMultiLvlLbl val="0"/>
      </c:catAx>
      <c:valAx>
        <c:axId val="1"/>
        <c:scaling>
          <c:orientation val="minMax"/>
          <c:max val="40"/>
          <c:min val="0"/>
        </c:scaling>
        <c:delete val="0"/>
        <c:axPos val="b"/>
        <c:title>
          <c:tx>
            <c:rich>
              <a:bodyPr/>
              <a:lstStyle/>
              <a:p>
                <a:pPr>
                  <a:defRPr sz="800" b="0" i="0" u="none" strike="noStrike" baseline="0">
                    <a:solidFill>
                      <a:srgbClr val="000000"/>
                    </a:solidFill>
                    <a:latin typeface="Arial"/>
                    <a:ea typeface="Arial"/>
                    <a:cs typeface="Arial"/>
                  </a:defRPr>
                </a:pPr>
                <a:r>
                  <a:rPr lang="lv-LV"/>
                  <a:t>%</a:t>
                </a:r>
              </a:p>
            </c:rich>
          </c:tx>
          <c:layout>
            <c:manualLayout>
              <c:xMode val="edge"/>
              <c:yMode val="edge"/>
              <c:x val="0.89474006367223458"/>
              <c:y val="0.92687503224557921"/>
            </c:manualLayout>
          </c:layout>
          <c:overlay val="0"/>
          <c:spPr>
            <a:solidFill>
              <a:srgbClr val="FFFFFF"/>
            </a:solidFill>
            <a:ln w="3175">
              <a:solidFill>
                <a:srgbClr val="000000"/>
              </a:solidFill>
              <a:prstDash val="solid"/>
            </a:ln>
            <a:effectLst>
              <a:outerShdw dist="35921" dir="2700000" algn="br">
                <a:srgbClr val="000000"/>
              </a:outerShdw>
            </a:effectLst>
          </c:spPr>
        </c:title>
        <c:numFmt formatCode="0" sourceLinked="0"/>
        <c:majorTickMark val="out"/>
        <c:min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lv-LV"/>
          </a:p>
        </c:txPr>
        <c:crossAx val="582184656"/>
        <c:crosses val="max"/>
        <c:crossBetween val="between"/>
        <c:majorUnit val="10"/>
      </c:valAx>
      <c:spPr>
        <a:noFill/>
        <a:ln w="25400">
          <a:noFill/>
        </a:ln>
      </c:spPr>
    </c:plotArea>
    <c:plotVisOnly val="1"/>
    <c:dispBlanksAs val="gap"/>
    <c:showDLblsOverMax val="0"/>
  </c:chart>
  <c:spPr>
    <a:noFill/>
    <a:ln w="6350">
      <a:noFill/>
    </a:ln>
  </c:spPr>
  <c:txPr>
    <a:bodyPr/>
    <a:lstStyle/>
    <a:p>
      <a:pPr>
        <a:defRPr sz="1000" b="0" i="0" u="none" strike="noStrike" baseline="0">
          <a:solidFill>
            <a:srgbClr val="000000"/>
          </a:solidFill>
          <a:latin typeface="Arial"/>
          <a:ea typeface="Arial"/>
          <a:cs typeface="Arial"/>
        </a:defRPr>
      </a:pPr>
      <a:endParaRPr lang="lv-LV"/>
    </a:p>
  </c:txPr>
  <c:externalData r:id="rId2">
    <c:autoUpdate val="0"/>
  </c:externalData>
  <c:userShapes r:id="rId3"/>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0.01603</cdr:y>
    </cdr:from>
    <cdr:to>
      <cdr:x>0.10957</cdr:x>
      <cdr:y>0.04348</cdr:y>
    </cdr:to>
    <cdr:sp macro="" textlink="">
      <cdr:nvSpPr>
        <cdr:cNvPr id="3288065" name="Text Box 2049"/>
        <cdr:cNvSpPr txBox="1">
          <a:spLocks xmlns:a="http://schemas.openxmlformats.org/drawingml/2006/main" noChangeArrowheads="1"/>
        </cdr:cNvSpPr>
      </cdr:nvSpPr>
      <cdr:spPr bwMode="auto">
        <a:xfrm xmlns:a="http://schemas.openxmlformats.org/drawingml/2006/main">
          <a:off x="0" y="139890"/>
          <a:ext cx="626193" cy="23949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a:solidFill>
                <a:srgbClr val="000000"/>
              </a:solidFill>
              <a:latin typeface="Arial"/>
              <a:cs typeface="Arial"/>
            </a:rPr>
            <a:t>Dzimums</a:t>
          </a:r>
        </a:p>
      </cdr:txBody>
    </cdr:sp>
  </cdr:relSizeAnchor>
  <cdr:relSizeAnchor xmlns:cdr="http://schemas.openxmlformats.org/drawingml/2006/chartDrawing">
    <cdr:from>
      <cdr:x>0</cdr:x>
      <cdr:y>0.91593</cdr:y>
    </cdr:from>
    <cdr:to>
      <cdr:x>0.17246</cdr:x>
      <cdr:y>0.94239</cdr:y>
    </cdr:to>
    <cdr:sp macro="" textlink="">
      <cdr:nvSpPr>
        <cdr:cNvPr id="3288066" name="Text Box 2050"/>
        <cdr:cNvSpPr txBox="1">
          <a:spLocks xmlns:a="http://schemas.openxmlformats.org/drawingml/2006/main" noChangeArrowheads="1"/>
        </cdr:cNvSpPr>
      </cdr:nvSpPr>
      <cdr:spPr bwMode="auto">
        <a:xfrm xmlns:a="http://schemas.openxmlformats.org/drawingml/2006/main">
          <a:off x="0" y="4981547"/>
          <a:ext cx="985609" cy="14391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a:solidFill>
                <a:srgbClr val="000000"/>
              </a:solidFill>
              <a:latin typeface="Arial"/>
              <a:cs typeface="Arial"/>
            </a:rPr>
            <a:t>Apdzīvota vieta</a:t>
          </a:r>
        </a:p>
      </cdr:txBody>
    </cdr:sp>
  </cdr:relSizeAnchor>
  <cdr:relSizeAnchor xmlns:cdr="http://schemas.openxmlformats.org/drawingml/2006/chartDrawing">
    <cdr:from>
      <cdr:x>0</cdr:x>
      <cdr:y>0.78106</cdr:y>
    </cdr:from>
    <cdr:to>
      <cdr:x>0.10001</cdr:x>
      <cdr:y>0.81715</cdr:y>
    </cdr:to>
    <cdr:sp macro="" textlink="">
      <cdr:nvSpPr>
        <cdr:cNvPr id="3949571" name="Text Box 2051">
          <a:extLst xmlns:a="http://schemas.openxmlformats.org/drawingml/2006/main">
            <a:ext uri="{FF2B5EF4-FFF2-40B4-BE49-F238E27FC236}">
              <a16:creationId xmlns:a16="http://schemas.microsoft.com/office/drawing/2014/main" id="{44271942-9778-4031-86A8-1D7EDB391D31}"/>
            </a:ext>
          </a:extLst>
        </cdr:cNvPr>
        <cdr:cNvSpPr txBox="1">
          <a:spLocks xmlns:a="http://schemas.openxmlformats.org/drawingml/2006/main" noChangeArrowheads="1"/>
        </cdr:cNvSpPr>
      </cdr:nvSpPr>
      <cdr:spPr bwMode="auto">
        <a:xfrm xmlns:a="http://schemas.openxmlformats.org/drawingml/2006/main">
          <a:off x="0" y="4590126"/>
          <a:ext cx="648859" cy="212094"/>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lv-LV" sz="900" b="1" i="0" u="none" strike="noStrike" baseline="0" dirty="0">
              <a:solidFill>
                <a:srgbClr val="000000"/>
              </a:solidFill>
              <a:latin typeface="Arial"/>
              <a:cs typeface="Arial"/>
            </a:rPr>
            <a:t>Reģions</a:t>
          </a:r>
        </a:p>
      </cdr:txBody>
    </cdr:sp>
  </cdr:relSizeAnchor>
  <cdr:relSizeAnchor xmlns:cdr="http://schemas.openxmlformats.org/drawingml/2006/chartDrawing">
    <cdr:from>
      <cdr:x>0</cdr:x>
      <cdr:y>0.63497</cdr:y>
    </cdr:from>
    <cdr:to>
      <cdr:x>0.12775</cdr:x>
      <cdr:y>0.66217</cdr:y>
    </cdr:to>
    <cdr:sp macro="" textlink="">
      <cdr:nvSpPr>
        <cdr:cNvPr id="3288068" name="Text Box 2052"/>
        <cdr:cNvSpPr txBox="1">
          <a:spLocks xmlns:a="http://schemas.openxmlformats.org/drawingml/2006/main" noChangeArrowheads="1"/>
        </cdr:cNvSpPr>
      </cdr:nvSpPr>
      <cdr:spPr bwMode="auto">
        <a:xfrm xmlns:a="http://schemas.openxmlformats.org/drawingml/2006/main">
          <a:off x="0" y="3731606"/>
          <a:ext cx="828834" cy="15984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dirty="0" err="1">
              <a:solidFill>
                <a:srgbClr val="000000"/>
              </a:solidFill>
              <a:latin typeface="Arial"/>
              <a:cs typeface="Arial"/>
            </a:rPr>
            <a:t>Ienākumi</a:t>
          </a:r>
          <a:endParaRPr lang="en-US" sz="900" b="1" i="0" u="none" strike="noStrike" baseline="0" dirty="0">
            <a:solidFill>
              <a:srgbClr val="000000"/>
            </a:solidFill>
            <a:latin typeface="Arial"/>
            <a:cs typeface="Arial"/>
          </a:endParaRPr>
        </a:p>
      </cdr:txBody>
    </cdr:sp>
  </cdr:relSizeAnchor>
  <cdr:relSizeAnchor xmlns:cdr="http://schemas.openxmlformats.org/drawingml/2006/chartDrawing">
    <cdr:from>
      <cdr:x>0</cdr:x>
      <cdr:y>0.29263</cdr:y>
    </cdr:from>
    <cdr:to>
      <cdr:x>0.10835</cdr:x>
      <cdr:y>0.31933</cdr:y>
    </cdr:to>
    <cdr:sp macro="" textlink="">
      <cdr:nvSpPr>
        <cdr:cNvPr id="3288070" name="Text Box 2054"/>
        <cdr:cNvSpPr txBox="1">
          <a:spLocks xmlns:a="http://schemas.openxmlformats.org/drawingml/2006/main" noChangeArrowheads="1"/>
        </cdr:cNvSpPr>
      </cdr:nvSpPr>
      <cdr:spPr bwMode="auto">
        <a:xfrm xmlns:a="http://schemas.openxmlformats.org/drawingml/2006/main">
          <a:off x="-1180344" y="1719696"/>
          <a:ext cx="702968" cy="15691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dirty="0" err="1">
              <a:solidFill>
                <a:srgbClr val="000000"/>
              </a:solidFill>
              <a:latin typeface="Arial"/>
              <a:cs typeface="Arial"/>
            </a:rPr>
            <a:t>Izglītība</a:t>
          </a:r>
          <a:endParaRPr lang="en-US" sz="900" b="1" i="0" u="none" strike="noStrike" baseline="0" dirty="0">
            <a:solidFill>
              <a:srgbClr val="000000"/>
            </a:solidFill>
            <a:latin typeface="Arial"/>
            <a:cs typeface="Arial"/>
          </a:endParaRPr>
        </a:p>
      </cdr:txBody>
    </cdr:sp>
  </cdr:relSizeAnchor>
  <cdr:relSizeAnchor xmlns:cdr="http://schemas.openxmlformats.org/drawingml/2006/chartDrawing">
    <cdr:from>
      <cdr:x>0</cdr:x>
      <cdr:y>0.20842</cdr:y>
    </cdr:from>
    <cdr:to>
      <cdr:x>0.255</cdr:x>
      <cdr:y>0.26064</cdr:y>
    </cdr:to>
    <cdr:sp macro="" textlink="">
      <cdr:nvSpPr>
        <cdr:cNvPr id="3288071" name="Text Box 2055"/>
        <cdr:cNvSpPr txBox="1">
          <a:spLocks xmlns:a="http://schemas.openxmlformats.org/drawingml/2006/main" noChangeArrowheads="1"/>
        </cdr:cNvSpPr>
      </cdr:nvSpPr>
      <cdr:spPr bwMode="auto">
        <a:xfrm xmlns:a="http://schemas.openxmlformats.org/drawingml/2006/main">
          <a:off x="0" y="1224838"/>
          <a:ext cx="1654425" cy="306885"/>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dirty="0" err="1">
              <a:solidFill>
                <a:srgbClr val="000000"/>
              </a:solidFill>
              <a:latin typeface="Arial"/>
              <a:cs typeface="Arial"/>
            </a:rPr>
            <a:t>Sarunvaloda</a:t>
          </a:r>
          <a:r>
            <a:rPr lang="en-US" sz="900" b="1" i="0" u="none" strike="noStrike" baseline="0" dirty="0">
              <a:solidFill>
                <a:srgbClr val="000000"/>
              </a:solidFill>
              <a:latin typeface="Arial"/>
              <a:cs typeface="Arial"/>
            </a:rPr>
            <a:t> </a:t>
          </a:r>
          <a:r>
            <a:rPr lang="en-US" sz="900" b="1" i="0" u="none" strike="noStrike" baseline="0" dirty="0" err="1">
              <a:solidFill>
                <a:srgbClr val="000000"/>
              </a:solidFill>
              <a:latin typeface="Arial"/>
              <a:cs typeface="Arial"/>
            </a:rPr>
            <a:t>ģimenē</a:t>
          </a:r>
          <a:endParaRPr lang="en-US" sz="900" b="1" i="0" u="none" strike="noStrike" baseline="0" dirty="0">
            <a:solidFill>
              <a:srgbClr val="000000"/>
            </a:solidFill>
            <a:latin typeface="Arial"/>
            <a:cs typeface="Arial"/>
          </a:endParaRPr>
        </a:p>
      </cdr:txBody>
    </cdr:sp>
  </cdr:relSizeAnchor>
  <cdr:relSizeAnchor xmlns:cdr="http://schemas.openxmlformats.org/drawingml/2006/chartDrawing">
    <cdr:from>
      <cdr:x>0</cdr:x>
      <cdr:y>0.0601</cdr:y>
    </cdr:from>
    <cdr:to>
      <cdr:x>0.10957</cdr:x>
      <cdr:y>0.0873</cdr:y>
    </cdr:to>
    <cdr:sp macro="" textlink="">
      <cdr:nvSpPr>
        <cdr:cNvPr id="3288072" name="Text Box 2056"/>
        <cdr:cNvSpPr txBox="1">
          <a:spLocks xmlns:a="http://schemas.openxmlformats.org/drawingml/2006/main" noChangeArrowheads="1"/>
        </cdr:cNvSpPr>
      </cdr:nvSpPr>
      <cdr:spPr bwMode="auto">
        <a:xfrm xmlns:a="http://schemas.openxmlformats.org/drawingml/2006/main">
          <a:off x="-1180344" y="353186"/>
          <a:ext cx="710884" cy="15984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dirty="0" err="1">
              <a:solidFill>
                <a:srgbClr val="000000"/>
              </a:solidFill>
              <a:latin typeface="Arial"/>
              <a:cs typeface="Arial"/>
            </a:rPr>
            <a:t>Vecums</a:t>
          </a:r>
          <a:endParaRPr lang="en-US" sz="900" b="1" i="0" u="none" strike="noStrike" baseline="0" dirty="0">
            <a:solidFill>
              <a:srgbClr val="000000"/>
            </a:solidFill>
            <a:latin typeface="Arial"/>
            <a:cs typeface="Arial"/>
          </a:endParaRPr>
        </a:p>
      </cdr:txBody>
    </cdr:sp>
  </cdr:relSizeAnchor>
  <cdr:relSizeAnchor xmlns:cdr="http://schemas.openxmlformats.org/drawingml/2006/chartDrawing">
    <cdr:from>
      <cdr:x>1.54132E-7</cdr:x>
      <cdr:y>0.35027</cdr:y>
    </cdr:from>
    <cdr:to>
      <cdr:x>0.17809</cdr:x>
      <cdr:y>0.43289</cdr:y>
    </cdr:to>
    <cdr:sp macro="" textlink="">
      <cdr:nvSpPr>
        <cdr:cNvPr id="3288073" name="Text Box 2057"/>
        <cdr:cNvSpPr txBox="1">
          <a:spLocks xmlns:a="http://schemas.openxmlformats.org/drawingml/2006/main" noChangeArrowheads="1"/>
        </cdr:cNvSpPr>
      </cdr:nvSpPr>
      <cdr:spPr bwMode="auto">
        <a:xfrm xmlns:a="http://schemas.openxmlformats.org/drawingml/2006/main">
          <a:off x="1" y="2058457"/>
          <a:ext cx="1155450" cy="485567"/>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1" i="0" u="none" strike="noStrike" baseline="0" dirty="0" err="1">
              <a:solidFill>
                <a:srgbClr val="000000"/>
              </a:solidFill>
              <a:latin typeface="Arial"/>
              <a:cs typeface="Arial"/>
            </a:rPr>
            <a:t>Nodarbinātība</a:t>
          </a:r>
          <a:r>
            <a:rPr lang="lv-LV" sz="900" b="1" i="0" u="none" strike="noStrike" baseline="0" dirty="0">
              <a:solidFill>
                <a:srgbClr val="000000"/>
              </a:solidFill>
              <a:latin typeface="Arial"/>
              <a:cs typeface="Arial"/>
            </a:rPr>
            <a:t>s sektors</a:t>
          </a:r>
          <a:endParaRPr lang="en-US" sz="900" b="1" i="0" u="none" strike="noStrike" baseline="0" dirty="0">
            <a:solidFill>
              <a:srgbClr val="000000"/>
            </a:solidFill>
            <a:latin typeface="Arial"/>
            <a:cs typeface="Arial"/>
          </a:endParaRPr>
        </a:p>
      </cdr:txBody>
    </cdr:sp>
  </cdr:relSizeAnchor>
  <cdr:relSizeAnchor xmlns:cdr="http://schemas.openxmlformats.org/drawingml/2006/chartDrawing">
    <cdr:from>
      <cdr:x>1.74978E-7</cdr:x>
      <cdr:y>0.96673</cdr:y>
    </cdr:from>
    <cdr:to>
      <cdr:x>0.27667</cdr:x>
      <cdr:y>1</cdr:y>
    </cdr:to>
    <cdr:sp macro="" textlink="">
      <cdr:nvSpPr>
        <cdr:cNvPr id="10" name="TextBox 9">
          <a:extLst xmlns:a="http://schemas.openxmlformats.org/drawingml/2006/main">
            <a:ext uri="{FF2B5EF4-FFF2-40B4-BE49-F238E27FC236}">
              <a16:creationId xmlns:a16="http://schemas.microsoft.com/office/drawing/2014/main" id="{EED5792E-7CDC-462C-A692-F25B6C981765}"/>
            </a:ext>
          </a:extLst>
        </cdr:cNvPr>
        <cdr:cNvSpPr txBox="1"/>
      </cdr:nvSpPr>
      <cdr:spPr>
        <a:xfrm xmlns:a="http://schemas.openxmlformats.org/drawingml/2006/main">
          <a:off x="1" y="5257800"/>
          <a:ext cx="1581168" cy="180975"/>
        </a:xfrm>
        <a:prstGeom xmlns:a="http://schemas.openxmlformats.org/drawingml/2006/main" prst="rect">
          <a:avLst/>
        </a:prstGeom>
      </cdr:spPr>
      <cdr:txBody>
        <a:bodyPr xmlns:a="http://schemas.openxmlformats.org/drawingml/2006/main" vertOverflow="clip" wrap="none" rtlCol="0" anchor="b" anchorCtr="0"/>
        <a:lstStyle xmlns:a="http://schemas.openxmlformats.org/drawingml/2006/main"/>
        <a:p xmlns:a="http://schemas.openxmlformats.org/drawingml/2006/main">
          <a:r>
            <a:rPr lang="lv-LV" sz="800">
              <a:latin typeface="Arial" panose="020B0604020202020204" pitchFamily="34" charset="0"/>
              <a:cs typeface="Arial" panose="020B0604020202020204" pitchFamily="34" charset="0"/>
            </a:rPr>
            <a:t>Bāze: visi respondenti, n=1005</a:t>
          </a:r>
        </a:p>
      </cdr:txBody>
    </cdr:sp>
  </cdr:relSizeAnchor>
  <cdr:relSizeAnchor xmlns:cdr="http://schemas.openxmlformats.org/drawingml/2006/chartDrawing">
    <cdr:from>
      <cdr:x>0</cdr:x>
      <cdr:y>0.4544</cdr:y>
    </cdr:from>
    <cdr:to>
      <cdr:x>0.26</cdr:x>
      <cdr:y>0.49247</cdr:y>
    </cdr:to>
    <cdr:sp macro="" textlink="">
      <cdr:nvSpPr>
        <cdr:cNvPr id="11" name="Text Box 2057">
          <a:extLst xmlns:a="http://schemas.openxmlformats.org/drawingml/2006/main">
            <a:ext uri="{FF2B5EF4-FFF2-40B4-BE49-F238E27FC236}">
              <a16:creationId xmlns:a16="http://schemas.microsoft.com/office/drawing/2014/main" id="{A40EFA77-2FAE-474A-9B40-3A403325D027}"/>
            </a:ext>
          </a:extLst>
        </cdr:cNvPr>
        <cdr:cNvSpPr txBox="1">
          <a:spLocks xmlns:a="http://schemas.openxmlformats.org/drawingml/2006/main" noChangeArrowheads="1"/>
        </cdr:cNvSpPr>
      </cdr:nvSpPr>
      <cdr:spPr bwMode="auto">
        <a:xfrm xmlns:a="http://schemas.openxmlformats.org/drawingml/2006/main">
          <a:off x="-1180344" y="2670385"/>
          <a:ext cx="1686865" cy="223729"/>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extLst xmlns:a="http://schemas.openxmlformats.org/drawingml/2006/main">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1">
              <a:solidFill>
                <a:srgbClr xmlns:mc="http://schemas.openxmlformats.org/markup-compatibility/2006" val="FFFFFF" mc:Ignorable="a14" a14:legacySpreadsheetColorIndex="65"/>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cdr:spPr>
      <cdr:txBody>
        <a:bodyPr xmlns:a="http://schemas.openxmlformats.org/drawingml/2006/main" wrap="square" lIns="27432" tIns="22860" rIns="0"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lv-LV" sz="900" b="1" i="0" u="none" strike="noStrike" baseline="0" dirty="0">
              <a:solidFill>
                <a:srgbClr val="000000"/>
              </a:solidFill>
              <a:latin typeface="Arial"/>
              <a:cs typeface="Arial"/>
            </a:rPr>
            <a:t>Pamatnodarbošanās</a:t>
          </a:r>
          <a:endParaRPr lang="en-US" sz="900" b="1" i="0" u="none" strike="noStrike" baseline="0" dirty="0">
            <a:solidFill>
              <a:srgbClr val="000000"/>
            </a:solidFill>
            <a:latin typeface="Arial"/>
            <a:cs typeface="Arial"/>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0.00853</cdr:x>
      <cdr:y>0.06688</cdr:y>
    </cdr:from>
    <cdr:to>
      <cdr:x>0.02984</cdr:x>
      <cdr:y>0.09824</cdr:y>
    </cdr:to>
    <cdr:sp macro="" textlink="">
      <cdr:nvSpPr>
        <cdr:cNvPr id="4" name="TextBox 3">
          <a:extLst xmlns:a="http://schemas.openxmlformats.org/drawingml/2006/main">
            <a:ext uri="{FF2B5EF4-FFF2-40B4-BE49-F238E27FC236}">
              <a16:creationId xmlns:a16="http://schemas.microsoft.com/office/drawing/2014/main" id="{163BA238-DF21-45BB-96BD-FD8DECF70464}"/>
            </a:ext>
          </a:extLst>
        </cdr:cNvPr>
        <cdr:cNvSpPr txBox="1"/>
      </cdr:nvSpPr>
      <cdr:spPr>
        <a:xfrm xmlns:a="http://schemas.openxmlformats.org/drawingml/2006/main">
          <a:off x="72814" y="429944"/>
          <a:ext cx="181868" cy="201590"/>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vertOverflow="clip" wrap="none" rtlCol="0"/>
        <a:lstStyle xmlns:a="http://schemas.openxmlformats.org/drawingml/2006/main"/>
        <a:p xmlns:a="http://schemas.openxmlformats.org/drawingml/2006/main">
          <a:pPr algn="ctr"/>
          <a:r>
            <a:rPr lang="lv-LV" sz="80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0.21944</cdr:y>
    </cdr:from>
    <cdr:to>
      <cdr:x>0.16157</cdr:x>
      <cdr:y>0.25929</cdr:y>
    </cdr:to>
    <cdr:sp macro="" textlink="">
      <cdr:nvSpPr>
        <cdr:cNvPr id="5" name="TextBox 1">
          <a:extLst xmlns:a="http://schemas.openxmlformats.org/drawingml/2006/main">
            <a:ext uri="{FF2B5EF4-FFF2-40B4-BE49-F238E27FC236}">
              <a16:creationId xmlns:a16="http://schemas.microsoft.com/office/drawing/2014/main" id="{DD04625E-B2DE-40AC-87F5-73C13ACA96A1}"/>
            </a:ext>
          </a:extLst>
        </cdr:cNvPr>
        <cdr:cNvSpPr txBox="1"/>
      </cdr:nvSpPr>
      <cdr:spPr>
        <a:xfrm xmlns:a="http://schemas.openxmlformats.org/drawingml/2006/main">
          <a:off x="0" y="1410593"/>
          <a:ext cx="1378903" cy="25616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Dzimums</a:t>
          </a:r>
        </a:p>
      </cdr:txBody>
    </cdr:sp>
  </cdr:relSizeAnchor>
  <cdr:relSizeAnchor xmlns:cdr="http://schemas.openxmlformats.org/drawingml/2006/chartDrawing">
    <cdr:from>
      <cdr:x>0</cdr:x>
      <cdr:y>0.87473</cdr:y>
    </cdr:from>
    <cdr:to>
      <cdr:x>0.18764</cdr:x>
      <cdr:y>0.91794</cdr:y>
    </cdr:to>
    <cdr:sp macro="" textlink="">
      <cdr:nvSpPr>
        <cdr:cNvPr id="6" name="TextBox 1">
          <a:extLst xmlns:a="http://schemas.openxmlformats.org/drawingml/2006/main">
            <a:ext uri="{FF2B5EF4-FFF2-40B4-BE49-F238E27FC236}">
              <a16:creationId xmlns:a16="http://schemas.microsoft.com/office/drawing/2014/main" id="{7A8B660F-560B-48B1-935E-467722D0589D}"/>
            </a:ext>
          </a:extLst>
        </cdr:cNvPr>
        <cdr:cNvSpPr txBox="1"/>
      </cdr:nvSpPr>
      <cdr:spPr>
        <a:xfrm xmlns:a="http://schemas.openxmlformats.org/drawingml/2006/main">
          <a:off x="0" y="5623023"/>
          <a:ext cx="1601395" cy="27776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Apdzīvota</a:t>
          </a:r>
          <a:r>
            <a:rPr lang="lv-LV" sz="900" b="1" baseline="0" dirty="0">
              <a:latin typeface="Arial" panose="020B0604020202020204" pitchFamily="34" charset="0"/>
              <a:cs typeface="Arial" panose="020B0604020202020204" pitchFamily="34" charset="0"/>
            </a:rPr>
            <a:t> vieta</a:t>
          </a:r>
          <a:endParaRPr lang="lv-LV" sz="9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0.27799</cdr:y>
    </cdr:from>
    <cdr:to>
      <cdr:x>0.16157</cdr:x>
      <cdr:y>0.32121</cdr:y>
    </cdr:to>
    <cdr:sp macro="" textlink="">
      <cdr:nvSpPr>
        <cdr:cNvPr id="7" name="TextBox 1">
          <a:extLst xmlns:a="http://schemas.openxmlformats.org/drawingml/2006/main">
            <a:ext uri="{FF2B5EF4-FFF2-40B4-BE49-F238E27FC236}">
              <a16:creationId xmlns:a16="http://schemas.microsoft.com/office/drawing/2014/main" id="{549AC11D-1215-47E6-BE94-B13C5F015C69}"/>
            </a:ext>
          </a:extLst>
        </cdr:cNvPr>
        <cdr:cNvSpPr txBox="1"/>
      </cdr:nvSpPr>
      <cdr:spPr>
        <a:xfrm xmlns:a="http://schemas.openxmlformats.org/drawingml/2006/main">
          <a:off x="0" y="1786988"/>
          <a:ext cx="1378903" cy="2778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Vecums</a:t>
          </a:r>
        </a:p>
      </cdr:txBody>
    </cdr:sp>
  </cdr:relSizeAnchor>
  <cdr:relSizeAnchor xmlns:cdr="http://schemas.openxmlformats.org/drawingml/2006/chartDrawing">
    <cdr:from>
      <cdr:x>0</cdr:x>
      <cdr:y>0.75661</cdr:y>
    </cdr:from>
    <cdr:to>
      <cdr:x>0.16157</cdr:x>
      <cdr:y>0.79981</cdr:y>
    </cdr:to>
    <cdr:sp macro="" textlink="">
      <cdr:nvSpPr>
        <cdr:cNvPr id="8" name="TextBox 1">
          <a:extLst xmlns:a="http://schemas.openxmlformats.org/drawingml/2006/main">
            <a:ext uri="{FF2B5EF4-FFF2-40B4-BE49-F238E27FC236}">
              <a16:creationId xmlns:a16="http://schemas.microsoft.com/office/drawing/2014/main" id="{47416B07-254F-4594-914E-F17A40D93C4A}"/>
            </a:ext>
          </a:extLst>
        </cdr:cNvPr>
        <cdr:cNvSpPr txBox="1"/>
      </cdr:nvSpPr>
      <cdr:spPr>
        <a:xfrm xmlns:a="http://schemas.openxmlformats.org/drawingml/2006/main">
          <a:off x="0" y="4863690"/>
          <a:ext cx="1378903" cy="27770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Reģions</a:t>
          </a:r>
        </a:p>
      </cdr:txBody>
    </cdr:sp>
  </cdr:relSizeAnchor>
  <cdr:relSizeAnchor xmlns:cdr="http://schemas.openxmlformats.org/drawingml/2006/chartDrawing">
    <cdr:from>
      <cdr:x>0</cdr:x>
      <cdr:y>0.63606</cdr:y>
    </cdr:from>
    <cdr:to>
      <cdr:x>0.16157</cdr:x>
      <cdr:y>0.67872</cdr:y>
    </cdr:to>
    <cdr:sp macro="" textlink="">
      <cdr:nvSpPr>
        <cdr:cNvPr id="9" name="TextBox 1">
          <a:extLst xmlns:a="http://schemas.openxmlformats.org/drawingml/2006/main">
            <a:ext uri="{FF2B5EF4-FFF2-40B4-BE49-F238E27FC236}">
              <a16:creationId xmlns:a16="http://schemas.microsoft.com/office/drawing/2014/main" id="{7C8EBDBC-2923-42BB-9E3B-C5F87BB8D933}"/>
            </a:ext>
          </a:extLst>
        </cdr:cNvPr>
        <cdr:cNvSpPr txBox="1"/>
      </cdr:nvSpPr>
      <cdr:spPr>
        <a:xfrm xmlns:a="http://schemas.openxmlformats.org/drawingml/2006/main">
          <a:off x="0" y="4088784"/>
          <a:ext cx="1378903" cy="2742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Ienākumi</a:t>
          </a:r>
        </a:p>
      </cdr:txBody>
    </cdr:sp>
  </cdr:relSizeAnchor>
  <cdr:relSizeAnchor xmlns:cdr="http://schemas.openxmlformats.org/drawingml/2006/chartDrawing">
    <cdr:from>
      <cdr:x>0</cdr:x>
      <cdr:y>0.48876</cdr:y>
    </cdr:from>
    <cdr:to>
      <cdr:x>0.16157</cdr:x>
      <cdr:y>0.53197</cdr:y>
    </cdr:to>
    <cdr:sp macro="" textlink="">
      <cdr:nvSpPr>
        <cdr:cNvPr id="10" name="TextBox 1">
          <a:extLst xmlns:a="http://schemas.openxmlformats.org/drawingml/2006/main">
            <a:ext uri="{FF2B5EF4-FFF2-40B4-BE49-F238E27FC236}">
              <a16:creationId xmlns:a16="http://schemas.microsoft.com/office/drawing/2014/main" id="{DEB80044-DE9C-42CF-9E98-0597131F79BF}"/>
            </a:ext>
          </a:extLst>
        </cdr:cNvPr>
        <cdr:cNvSpPr txBox="1"/>
      </cdr:nvSpPr>
      <cdr:spPr>
        <a:xfrm xmlns:a="http://schemas.openxmlformats.org/drawingml/2006/main">
          <a:off x="0" y="3141898"/>
          <a:ext cx="1378903" cy="2777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Izglītība</a:t>
          </a:r>
        </a:p>
      </cdr:txBody>
    </cdr:sp>
  </cdr:relSizeAnchor>
  <cdr:relSizeAnchor xmlns:cdr="http://schemas.openxmlformats.org/drawingml/2006/chartDrawing">
    <cdr:from>
      <cdr:x>0</cdr:x>
      <cdr:y>0.42735</cdr:y>
    </cdr:from>
    <cdr:to>
      <cdr:x>0.18638</cdr:x>
      <cdr:y>0.47391</cdr:y>
    </cdr:to>
    <cdr:sp macro="" textlink="">
      <cdr:nvSpPr>
        <cdr:cNvPr id="11" name="TextBox 1">
          <a:extLst xmlns:a="http://schemas.openxmlformats.org/drawingml/2006/main">
            <a:ext uri="{FF2B5EF4-FFF2-40B4-BE49-F238E27FC236}">
              <a16:creationId xmlns:a16="http://schemas.microsoft.com/office/drawing/2014/main" id="{6B68CE4A-1B4F-4D17-8FBF-A9C1C3C9124A}"/>
            </a:ext>
          </a:extLst>
        </cdr:cNvPr>
        <cdr:cNvSpPr txBox="1"/>
      </cdr:nvSpPr>
      <cdr:spPr>
        <a:xfrm xmlns:a="http://schemas.openxmlformats.org/drawingml/2006/main">
          <a:off x="0" y="2747149"/>
          <a:ext cx="1590641" cy="29930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Sarunvaloda ģimenē</a:t>
          </a:r>
        </a:p>
      </cdr:txBody>
    </cdr:sp>
  </cdr:relSizeAnchor>
  <cdr:relSizeAnchor xmlns:cdr="http://schemas.openxmlformats.org/drawingml/2006/chartDrawing">
    <cdr:from>
      <cdr:x>0</cdr:x>
      <cdr:y>0.95733</cdr:y>
    </cdr:from>
    <cdr:to>
      <cdr:x>0.58259</cdr:x>
      <cdr:y>1</cdr:y>
    </cdr:to>
    <cdr:sp macro="" textlink="">
      <cdr:nvSpPr>
        <cdr:cNvPr id="12" name="TextBox 1">
          <a:extLst xmlns:a="http://schemas.openxmlformats.org/drawingml/2006/main">
            <a:ext uri="{FF2B5EF4-FFF2-40B4-BE49-F238E27FC236}">
              <a16:creationId xmlns:a16="http://schemas.microsoft.com/office/drawing/2014/main" id="{D7303E8E-BACE-4DF9-9596-77AA4636746D}"/>
            </a:ext>
          </a:extLst>
        </cdr:cNvPr>
        <cdr:cNvSpPr txBox="1"/>
      </cdr:nvSpPr>
      <cdr:spPr>
        <a:xfrm xmlns:a="http://schemas.openxmlformats.org/drawingml/2006/main">
          <a:off x="0" y="5579535"/>
          <a:ext cx="4972050" cy="248667"/>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respondentu skaitu grupās skatīt respondentu sociāli demogrāfiskajā profilā 4.lpp</a:t>
          </a:r>
        </a:p>
      </cdr:txBody>
    </cdr:sp>
  </cdr:relSizeAnchor>
  <cdr:relSizeAnchor xmlns:cdr="http://schemas.openxmlformats.org/drawingml/2006/chartDrawing">
    <cdr:from>
      <cdr:x>0</cdr:x>
      <cdr:y>0.55022</cdr:y>
    </cdr:from>
    <cdr:to>
      <cdr:x>0.16157</cdr:x>
      <cdr:y>0.59288</cdr:y>
    </cdr:to>
    <cdr:sp macro="" textlink="">
      <cdr:nvSpPr>
        <cdr:cNvPr id="15" name="TextBox 1">
          <a:extLst xmlns:a="http://schemas.openxmlformats.org/drawingml/2006/main">
            <a:ext uri="{FF2B5EF4-FFF2-40B4-BE49-F238E27FC236}">
              <a16:creationId xmlns:a16="http://schemas.microsoft.com/office/drawing/2014/main" id="{32B719A0-20C9-4F72-85D4-81D175D0D380}"/>
            </a:ext>
          </a:extLst>
        </cdr:cNvPr>
        <cdr:cNvSpPr txBox="1"/>
      </cdr:nvSpPr>
      <cdr:spPr>
        <a:xfrm xmlns:a="http://schemas.openxmlformats.org/drawingml/2006/main">
          <a:off x="0" y="3536958"/>
          <a:ext cx="1378903" cy="2742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Nodarbinātības sektors</a:t>
          </a:r>
        </a:p>
      </cdr:txBody>
    </cdr:sp>
  </cdr:relSizeAnchor>
  <cdr:relSizeAnchor xmlns:cdr="http://schemas.openxmlformats.org/drawingml/2006/chartDrawing">
    <cdr:from>
      <cdr:x>0</cdr:x>
      <cdr:y>0</cdr:y>
    </cdr:from>
    <cdr:to>
      <cdr:x>0.99665</cdr:x>
      <cdr:y>0.07424</cdr:y>
    </cdr:to>
    <cdr:sp macro="" textlink="">
      <cdr:nvSpPr>
        <cdr:cNvPr id="13" name="TextBox 1">
          <a:extLst xmlns:a="http://schemas.openxmlformats.org/drawingml/2006/main">
            <a:ext uri="{FF2B5EF4-FFF2-40B4-BE49-F238E27FC236}">
              <a16:creationId xmlns:a16="http://schemas.microsoft.com/office/drawing/2014/main" id="{70DA9D9F-0411-4886-8E23-9670D19224BA}"/>
            </a:ext>
          </a:extLst>
        </cdr:cNvPr>
        <cdr:cNvSpPr txBox="1"/>
      </cdr:nvSpPr>
      <cdr:spPr>
        <a:xfrm xmlns:a="http://schemas.openxmlformats.org/drawingml/2006/main">
          <a:off x="0" y="0"/>
          <a:ext cx="8505792" cy="47721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1" baseline="0">
              <a:effectLst/>
              <a:latin typeface="Arial" panose="020B0604020202020204" pitchFamily="34" charset="0"/>
              <a:ea typeface="+mn-ea"/>
              <a:cs typeface="Arial" panose="020B0604020202020204" pitchFamily="34" charset="0"/>
            </a:rPr>
            <a:t>J2. "Es nedomāju, ka par manu tuvu draugu varētu kļūt..."</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0" u="sng" baseline="0">
              <a:effectLst/>
              <a:latin typeface="Arial" panose="020B0604020202020204" pitchFamily="34" charset="0"/>
              <a:ea typeface="+mn-ea"/>
              <a:cs typeface="Arial" panose="020B0604020202020204" pitchFamily="34" charset="0"/>
            </a:rPr>
            <a:t>Iespējamas vairākas atbildes</a:t>
          </a:r>
        </a:p>
      </cdr:txBody>
    </cdr:sp>
  </cdr:relSizeAnchor>
</c:userShapes>
</file>

<file path=ppt/drawings/drawing11.xml><?xml version="1.0" encoding="utf-8"?>
<c:userShapes xmlns:c="http://schemas.openxmlformats.org/drawingml/2006/chart">
  <cdr:relSizeAnchor xmlns:cdr="http://schemas.openxmlformats.org/drawingml/2006/chartDrawing">
    <cdr:from>
      <cdr:x>0.01059</cdr:x>
      <cdr:y>0.07146</cdr:y>
    </cdr:from>
    <cdr:to>
      <cdr:x>0.02814</cdr:x>
      <cdr:y>0.10266</cdr:y>
    </cdr:to>
    <cdr:sp macro="" textlink="">
      <cdr:nvSpPr>
        <cdr:cNvPr id="4" name="TextBox 3">
          <a:extLst xmlns:a="http://schemas.openxmlformats.org/drawingml/2006/main">
            <a:ext uri="{FF2B5EF4-FFF2-40B4-BE49-F238E27FC236}">
              <a16:creationId xmlns:a16="http://schemas.microsoft.com/office/drawing/2014/main" id="{163BA238-DF21-45BB-96BD-FD8DECF70464}"/>
            </a:ext>
          </a:extLst>
        </cdr:cNvPr>
        <cdr:cNvSpPr txBox="1"/>
      </cdr:nvSpPr>
      <cdr:spPr>
        <a:xfrm xmlns:a="http://schemas.openxmlformats.org/drawingml/2006/main">
          <a:off x="93120" y="423922"/>
          <a:ext cx="154342" cy="185082"/>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vertOverflow="clip" wrap="none" rtlCol="0"/>
        <a:lstStyle xmlns:a="http://schemas.openxmlformats.org/drawingml/2006/main"/>
        <a:p xmlns:a="http://schemas.openxmlformats.org/drawingml/2006/main">
          <a:pPr algn="ctr"/>
          <a:r>
            <a:rPr lang="lv-LV" sz="800" dirty="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0.24314</cdr:y>
    </cdr:from>
    <cdr:to>
      <cdr:x>0.16157</cdr:x>
      <cdr:y>0.28299</cdr:y>
    </cdr:to>
    <cdr:sp macro="" textlink="">
      <cdr:nvSpPr>
        <cdr:cNvPr id="5" name="TextBox 1">
          <a:extLst xmlns:a="http://schemas.openxmlformats.org/drawingml/2006/main">
            <a:ext uri="{FF2B5EF4-FFF2-40B4-BE49-F238E27FC236}">
              <a16:creationId xmlns:a16="http://schemas.microsoft.com/office/drawing/2014/main" id="{DD04625E-B2DE-40AC-87F5-73C13ACA96A1}"/>
            </a:ext>
          </a:extLst>
        </cdr:cNvPr>
        <cdr:cNvSpPr txBox="1"/>
      </cdr:nvSpPr>
      <cdr:spPr>
        <a:xfrm xmlns:a="http://schemas.openxmlformats.org/drawingml/2006/main">
          <a:off x="0" y="1562993"/>
          <a:ext cx="1378903" cy="25616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Dzimums</a:t>
          </a:r>
        </a:p>
      </cdr:txBody>
    </cdr:sp>
  </cdr:relSizeAnchor>
  <cdr:relSizeAnchor xmlns:cdr="http://schemas.openxmlformats.org/drawingml/2006/chartDrawing">
    <cdr:from>
      <cdr:x>0</cdr:x>
      <cdr:y>0.87918</cdr:y>
    </cdr:from>
    <cdr:to>
      <cdr:x>0.18764</cdr:x>
      <cdr:y>0.92239</cdr:y>
    </cdr:to>
    <cdr:sp macro="" textlink="">
      <cdr:nvSpPr>
        <cdr:cNvPr id="6" name="TextBox 1">
          <a:extLst xmlns:a="http://schemas.openxmlformats.org/drawingml/2006/main">
            <a:ext uri="{FF2B5EF4-FFF2-40B4-BE49-F238E27FC236}">
              <a16:creationId xmlns:a16="http://schemas.microsoft.com/office/drawing/2014/main" id="{7A8B660F-560B-48B1-935E-467722D0589D}"/>
            </a:ext>
          </a:extLst>
        </cdr:cNvPr>
        <cdr:cNvSpPr txBox="1"/>
      </cdr:nvSpPr>
      <cdr:spPr>
        <a:xfrm xmlns:a="http://schemas.openxmlformats.org/drawingml/2006/main">
          <a:off x="0" y="5651582"/>
          <a:ext cx="1601395" cy="2777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Apdzīvota</a:t>
          </a:r>
          <a:r>
            <a:rPr lang="lv-LV" sz="900" b="1" baseline="0" dirty="0">
              <a:latin typeface="Arial" panose="020B0604020202020204" pitchFamily="34" charset="0"/>
              <a:cs typeface="Arial" panose="020B0604020202020204" pitchFamily="34" charset="0"/>
            </a:rPr>
            <a:t> vieta</a:t>
          </a:r>
          <a:endParaRPr lang="lv-LV" sz="9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0.30021</cdr:y>
    </cdr:from>
    <cdr:to>
      <cdr:x>0.16157</cdr:x>
      <cdr:y>0.34343</cdr:y>
    </cdr:to>
    <cdr:sp macro="" textlink="">
      <cdr:nvSpPr>
        <cdr:cNvPr id="7" name="TextBox 1">
          <a:extLst xmlns:a="http://schemas.openxmlformats.org/drawingml/2006/main">
            <a:ext uri="{FF2B5EF4-FFF2-40B4-BE49-F238E27FC236}">
              <a16:creationId xmlns:a16="http://schemas.microsoft.com/office/drawing/2014/main" id="{549AC11D-1215-47E6-BE94-B13C5F015C69}"/>
            </a:ext>
          </a:extLst>
        </cdr:cNvPr>
        <cdr:cNvSpPr txBox="1"/>
      </cdr:nvSpPr>
      <cdr:spPr>
        <a:xfrm xmlns:a="http://schemas.openxmlformats.org/drawingml/2006/main">
          <a:off x="0" y="1929863"/>
          <a:ext cx="1378903" cy="2778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Vecums</a:t>
          </a:r>
        </a:p>
      </cdr:txBody>
    </cdr:sp>
  </cdr:relSizeAnchor>
  <cdr:relSizeAnchor xmlns:cdr="http://schemas.openxmlformats.org/drawingml/2006/chartDrawing">
    <cdr:from>
      <cdr:x>0</cdr:x>
      <cdr:y>0.75957</cdr:y>
    </cdr:from>
    <cdr:to>
      <cdr:x>0.16157</cdr:x>
      <cdr:y>0.80277</cdr:y>
    </cdr:to>
    <cdr:sp macro="" textlink="">
      <cdr:nvSpPr>
        <cdr:cNvPr id="8" name="TextBox 1">
          <a:extLst xmlns:a="http://schemas.openxmlformats.org/drawingml/2006/main">
            <a:ext uri="{FF2B5EF4-FFF2-40B4-BE49-F238E27FC236}">
              <a16:creationId xmlns:a16="http://schemas.microsoft.com/office/drawing/2014/main" id="{47416B07-254F-4594-914E-F17A40D93C4A}"/>
            </a:ext>
          </a:extLst>
        </cdr:cNvPr>
        <cdr:cNvSpPr txBox="1"/>
      </cdr:nvSpPr>
      <cdr:spPr>
        <a:xfrm xmlns:a="http://schemas.openxmlformats.org/drawingml/2006/main">
          <a:off x="0" y="4882740"/>
          <a:ext cx="1378903" cy="27770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Reģions</a:t>
          </a:r>
        </a:p>
      </cdr:txBody>
    </cdr:sp>
  </cdr:relSizeAnchor>
  <cdr:relSizeAnchor xmlns:cdr="http://schemas.openxmlformats.org/drawingml/2006/chartDrawing">
    <cdr:from>
      <cdr:x>0</cdr:x>
      <cdr:y>0.63903</cdr:y>
    </cdr:from>
    <cdr:to>
      <cdr:x>0.16157</cdr:x>
      <cdr:y>0.68169</cdr:y>
    </cdr:to>
    <cdr:sp macro="" textlink="">
      <cdr:nvSpPr>
        <cdr:cNvPr id="9" name="TextBox 1">
          <a:extLst xmlns:a="http://schemas.openxmlformats.org/drawingml/2006/main">
            <a:ext uri="{FF2B5EF4-FFF2-40B4-BE49-F238E27FC236}">
              <a16:creationId xmlns:a16="http://schemas.microsoft.com/office/drawing/2014/main" id="{7C8EBDBC-2923-42BB-9E3B-C5F87BB8D933}"/>
            </a:ext>
          </a:extLst>
        </cdr:cNvPr>
        <cdr:cNvSpPr txBox="1"/>
      </cdr:nvSpPr>
      <cdr:spPr>
        <a:xfrm xmlns:a="http://schemas.openxmlformats.org/drawingml/2006/main">
          <a:off x="0" y="4107834"/>
          <a:ext cx="1378903" cy="2742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Ienākumi</a:t>
          </a:r>
        </a:p>
      </cdr:txBody>
    </cdr:sp>
  </cdr:relSizeAnchor>
  <cdr:relSizeAnchor xmlns:cdr="http://schemas.openxmlformats.org/drawingml/2006/chartDrawing">
    <cdr:from>
      <cdr:x>0</cdr:x>
      <cdr:y>0.50062</cdr:y>
    </cdr:from>
    <cdr:to>
      <cdr:x>0.16157</cdr:x>
      <cdr:y>0.54383</cdr:y>
    </cdr:to>
    <cdr:sp macro="" textlink="">
      <cdr:nvSpPr>
        <cdr:cNvPr id="10" name="TextBox 1">
          <a:extLst xmlns:a="http://schemas.openxmlformats.org/drawingml/2006/main">
            <a:ext uri="{FF2B5EF4-FFF2-40B4-BE49-F238E27FC236}">
              <a16:creationId xmlns:a16="http://schemas.microsoft.com/office/drawing/2014/main" id="{DEB80044-DE9C-42CF-9E98-0597131F79BF}"/>
            </a:ext>
          </a:extLst>
        </cdr:cNvPr>
        <cdr:cNvSpPr txBox="1"/>
      </cdr:nvSpPr>
      <cdr:spPr>
        <a:xfrm xmlns:a="http://schemas.openxmlformats.org/drawingml/2006/main">
          <a:off x="0" y="3218098"/>
          <a:ext cx="1378903" cy="2777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Izglītība</a:t>
          </a:r>
        </a:p>
      </cdr:txBody>
    </cdr:sp>
  </cdr:relSizeAnchor>
  <cdr:relSizeAnchor xmlns:cdr="http://schemas.openxmlformats.org/drawingml/2006/chartDrawing">
    <cdr:from>
      <cdr:x>0</cdr:x>
      <cdr:y>0.43459</cdr:y>
    </cdr:from>
    <cdr:to>
      <cdr:x>0.18638</cdr:x>
      <cdr:y>0.48115</cdr:y>
    </cdr:to>
    <cdr:sp macro="" textlink="">
      <cdr:nvSpPr>
        <cdr:cNvPr id="11" name="TextBox 1">
          <a:extLst xmlns:a="http://schemas.openxmlformats.org/drawingml/2006/main">
            <a:ext uri="{FF2B5EF4-FFF2-40B4-BE49-F238E27FC236}">
              <a16:creationId xmlns:a16="http://schemas.microsoft.com/office/drawing/2014/main" id="{6B68CE4A-1B4F-4D17-8FBF-A9C1C3C9124A}"/>
            </a:ext>
          </a:extLst>
        </cdr:cNvPr>
        <cdr:cNvSpPr txBox="1"/>
      </cdr:nvSpPr>
      <cdr:spPr>
        <a:xfrm xmlns:a="http://schemas.openxmlformats.org/drawingml/2006/main">
          <a:off x="-214266" y="2578154"/>
          <a:ext cx="1639013" cy="27621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Sarunvaloda ģimenē</a:t>
          </a:r>
        </a:p>
      </cdr:txBody>
    </cdr:sp>
  </cdr:relSizeAnchor>
  <cdr:relSizeAnchor xmlns:cdr="http://schemas.openxmlformats.org/drawingml/2006/chartDrawing">
    <cdr:from>
      <cdr:x>0</cdr:x>
      <cdr:y>0.95733</cdr:y>
    </cdr:from>
    <cdr:to>
      <cdr:x>0.58259</cdr:x>
      <cdr:y>1</cdr:y>
    </cdr:to>
    <cdr:sp macro="" textlink="">
      <cdr:nvSpPr>
        <cdr:cNvPr id="12" name="TextBox 1">
          <a:extLst xmlns:a="http://schemas.openxmlformats.org/drawingml/2006/main">
            <a:ext uri="{FF2B5EF4-FFF2-40B4-BE49-F238E27FC236}">
              <a16:creationId xmlns:a16="http://schemas.microsoft.com/office/drawing/2014/main" id="{D7303E8E-BACE-4DF9-9596-77AA4636746D}"/>
            </a:ext>
          </a:extLst>
        </cdr:cNvPr>
        <cdr:cNvSpPr txBox="1"/>
      </cdr:nvSpPr>
      <cdr:spPr>
        <a:xfrm xmlns:a="http://schemas.openxmlformats.org/drawingml/2006/main">
          <a:off x="0" y="5579535"/>
          <a:ext cx="4972050" cy="248667"/>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respondentu skaitu grupās skatīt respondentu sociāli demogrāfiskajā profilā 4.lpp</a:t>
          </a:r>
        </a:p>
      </cdr:txBody>
    </cdr:sp>
  </cdr:relSizeAnchor>
  <cdr:relSizeAnchor xmlns:cdr="http://schemas.openxmlformats.org/drawingml/2006/chartDrawing">
    <cdr:from>
      <cdr:x>0</cdr:x>
      <cdr:y>0.56059</cdr:y>
    </cdr:from>
    <cdr:to>
      <cdr:x>0.16157</cdr:x>
      <cdr:y>0.60325</cdr:y>
    </cdr:to>
    <cdr:sp macro="" textlink="">
      <cdr:nvSpPr>
        <cdr:cNvPr id="15" name="TextBox 1">
          <a:extLst xmlns:a="http://schemas.openxmlformats.org/drawingml/2006/main">
            <a:ext uri="{FF2B5EF4-FFF2-40B4-BE49-F238E27FC236}">
              <a16:creationId xmlns:a16="http://schemas.microsoft.com/office/drawing/2014/main" id="{32B719A0-20C9-4F72-85D4-81D175D0D380}"/>
            </a:ext>
          </a:extLst>
        </cdr:cNvPr>
        <cdr:cNvSpPr txBox="1"/>
      </cdr:nvSpPr>
      <cdr:spPr>
        <a:xfrm xmlns:a="http://schemas.openxmlformats.org/drawingml/2006/main">
          <a:off x="0" y="3603633"/>
          <a:ext cx="1378903" cy="2742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Nodarbinātības sektors</a:t>
          </a:r>
        </a:p>
      </cdr:txBody>
    </cdr:sp>
  </cdr:relSizeAnchor>
  <cdr:relSizeAnchor xmlns:cdr="http://schemas.openxmlformats.org/drawingml/2006/chartDrawing">
    <cdr:from>
      <cdr:x>0</cdr:x>
      <cdr:y>0</cdr:y>
    </cdr:from>
    <cdr:to>
      <cdr:x>0.99665</cdr:x>
      <cdr:y>0.07424</cdr:y>
    </cdr:to>
    <cdr:sp macro="" textlink="">
      <cdr:nvSpPr>
        <cdr:cNvPr id="13" name="TextBox 1">
          <a:extLst xmlns:a="http://schemas.openxmlformats.org/drawingml/2006/main">
            <a:ext uri="{FF2B5EF4-FFF2-40B4-BE49-F238E27FC236}">
              <a16:creationId xmlns:a16="http://schemas.microsoft.com/office/drawing/2014/main" id="{8C32ED11-39E0-4908-9B36-426A901A4D78}"/>
            </a:ext>
          </a:extLst>
        </cdr:cNvPr>
        <cdr:cNvSpPr txBox="1"/>
      </cdr:nvSpPr>
      <cdr:spPr>
        <a:xfrm xmlns:a="http://schemas.openxmlformats.org/drawingml/2006/main">
          <a:off x="0" y="0"/>
          <a:ext cx="8543764" cy="48570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1" baseline="0">
              <a:effectLst/>
              <a:latin typeface="Arial" panose="020B0604020202020204" pitchFamily="34" charset="0"/>
              <a:ea typeface="+mn-ea"/>
              <a:cs typeface="Arial" panose="020B0604020202020204" pitchFamily="34" charset="0"/>
            </a:rPr>
            <a:t>J2. "Es nedomāju, ka par manu tuvu draugu varētu kļūt..."</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0" u="sng" baseline="0">
              <a:effectLst/>
              <a:latin typeface="Arial" panose="020B0604020202020204" pitchFamily="34" charset="0"/>
              <a:ea typeface="+mn-ea"/>
              <a:cs typeface="Arial" panose="020B0604020202020204" pitchFamily="34" charset="0"/>
            </a:rPr>
            <a:t>Iespējamas vairākas atbildes</a:t>
          </a:r>
        </a:p>
      </cdr:txBody>
    </cdr:sp>
  </cdr:relSizeAnchor>
</c:userShapes>
</file>

<file path=ppt/drawings/drawing12.xml><?xml version="1.0" encoding="utf-8"?>
<c:userShapes xmlns:c="http://schemas.openxmlformats.org/drawingml/2006/chart">
  <cdr:relSizeAnchor xmlns:cdr="http://schemas.openxmlformats.org/drawingml/2006/chartDrawing">
    <cdr:from>
      <cdr:x>0</cdr:x>
      <cdr:y>0</cdr:y>
    </cdr:from>
    <cdr:to>
      <cdr:x>0.99739</cdr:x>
      <cdr:y>0.09259</cdr:y>
    </cdr:to>
    <cdr:sp macro="" textlink="">
      <cdr:nvSpPr>
        <cdr:cNvPr id="2" name="TextBox 1">
          <a:extLst xmlns:a="http://schemas.openxmlformats.org/drawingml/2006/main">
            <a:ext uri="{FF2B5EF4-FFF2-40B4-BE49-F238E27FC236}">
              <a16:creationId xmlns:a16="http://schemas.microsoft.com/office/drawing/2014/main" id="{2ED92168-ED34-4E44-90C9-E4FF8E336537}"/>
            </a:ext>
          </a:extLst>
        </cdr:cNvPr>
        <cdr:cNvSpPr txBox="1"/>
      </cdr:nvSpPr>
      <cdr:spPr>
        <a:xfrm xmlns:a="http://schemas.openxmlformats.org/drawingml/2006/main">
          <a:off x="0" y="0"/>
          <a:ext cx="8560698" cy="3792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a:effectLst/>
              <a:latin typeface="Arial" panose="020B0604020202020204" pitchFamily="34" charset="0"/>
              <a:ea typeface="+mn-ea"/>
              <a:cs typeface="Arial" panose="020B0604020202020204" pitchFamily="34" charset="0"/>
            </a:rPr>
            <a:t>J3. "Man būtu iebildumi, ja man kaimiņos dzīvotu..."</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0" u="sng" baseline="0">
              <a:effectLst/>
              <a:latin typeface="Arial" panose="020B0604020202020204" pitchFamily="34" charset="0"/>
              <a:ea typeface="+mn-ea"/>
              <a:cs typeface="Arial" panose="020B0604020202020204" pitchFamily="34" charset="0"/>
            </a:rPr>
            <a:t>Iespējamas vairākas atbildes</a:t>
          </a:r>
        </a:p>
      </cdr:txBody>
    </cdr:sp>
  </cdr:relSizeAnchor>
  <cdr:relSizeAnchor xmlns:cdr="http://schemas.openxmlformats.org/drawingml/2006/chartDrawing">
    <cdr:from>
      <cdr:x>0</cdr:x>
      <cdr:y>0.94018</cdr:y>
    </cdr:from>
    <cdr:to>
      <cdr:x>0.49256</cdr:x>
      <cdr:y>1</cdr:y>
    </cdr:to>
    <cdr:sp macro="" textlink="">
      <cdr:nvSpPr>
        <cdr:cNvPr id="3" name="TextBox 1">
          <a:extLst xmlns:a="http://schemas.openxmlformats.org/drawingml/2006/main">
            <a:ext uri="{FF2B5EF4-FFF2-40B4-BE49-F238E27FC236}">
              <a16:creationId xmlns:a16="http://schemas.microsoft.com/office/drawing/2014/main" id="{D5237727-EEBC-4B22-A4A8-6E401A8DDBF8}"/>
            </a:ext>
          </a:extLst>
        </cdr:cNvPr>
        <cdr:cNvSpPr txBox="1"/>
      </cdr:nvSpPr>
      <cdr:spPr>
        <a:xfrm xmlns:a="http://schemas.openxmlformats.org/drawingml/2006/main">
          <a:off x="0" y="3850755"/>
          <a:ext cx="4227694" cy="244995"/>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n=1005</a:t>
          </a:r>
        </a:p>
      </cdr:txBody>
    </cdr:sp>
  </cdr:relSizeAnchor>
</c:userShapes>
</file>

<file path=ppt/drawings/drawing13.xml><?xml version="1.0" encoding="utf-8"?>
<c:userShapes xmlns:c="http://schemas.openxmlformats.org/drawingml/2006/chart">
  <cdr:relSizeAnchor xmlns:cdr="http://schemas.openxmlformats.org/drawingml/2006/chartDrawing">
    <cdr:from>
      <cdr:x>0.00853</cdr:x>
      <cdr:y>0.06688</cdr:y>
    </cdr:from>
    <cdr:to>
      <cdr:x>0.02984</cdr:x>
      <cdr:y>0.09824</cdr:y>
    </cdr:to>
    <cdr:sp macro="" textlink="">
      <cdr:nvSpPr>
        <cdr:cNvPr id="4" name="TextBox 3">
          <a:extLst xmlns:a="http://schemas.openxmlformats.org/drawingml/2006/main">
            <a:ext uri="{FF2B5EF4-FFF2-40B4-BE49-F238E27FC236}">
              <a16:creationId xmlns:a16="http://schemas.microsoft.com/office/drawing/2014/main" id="{163BA238-DF21-45BB-96BD-FD8DECF70464}"/>
            </a:ext>
          </a:extLst>
        </cdr:cNvPr>
        <cdr:cNvSpPr txBox="1"/>
      </cdr:nvSpPr>
      <cdr:spPr>
        <a:xfrm xmlns:a="http://schemas.openxmlformats.org/drawingml/2006/main">
          <a:off x="72814" y="429944"/>
          <a:ext cx="181868" cy="201590"/>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vertOverflow="clip" wrap="none" rtlCol="0"/>
        <a:lstStyle xmlns:a="http://schemas.openxmlformats.org/drawingml/2006/main"/>
        <a:p xmlns:a="http://schemas.openxmlformats.org/drawingml/2006/main">
          <a:pPr algn="ctr"/>
          <a:r>
            <a:rPr lang="lv-LV" sz="80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0.21944</cdr:y>
    </cdr:from>
    <cdr:to>
      <cdr:x>0.16157</cdr:x>
      <cdr:y>0.25929</cdr:y>
    </cdr:to>
    <cdr:sp macro="" textlink="">
      <cdr:nvSpPr>
        <cdr:cNvPr id="5" name="TextBox 1">
          <a:extLst xmlns:a="http://schemas.openxmlformats.org/drawingml/2006/main">
            <a:ext uri="{FF2B5EF4-FFF2-40B4-BE49-F238E27FC236}">
              <a16:creationId xmlns:a16="http://schemas.microsoft.com/office/drawing/2014/main" id="{DD04625E-B2DE-40AC-87F5-73C13ACA96A1}"/>
            </a:ext>
          </a:extLst>
        </cdr:cNvPr>
        <cdr:cNvSpPr txBox="1"/>
      </cdr:nvSpPr>
      <cdr:spPr>
        <a:xfrm xmlns:a="http://schemas.openxmlformats.org/drawingml/2006/main">
          <a:off x="0" y="1410593"/>
          <a:ext cx="1378903" cy="25616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Dzimums</a:t>
          </a:r>
        </a:p>
      </cdr:txBody>
    </cdr:sp>
  </cdr:relSizeAnchor>
  <cdr:relSizeAnchor xmlns:cdr="http://schemas.openxmlformats.org/drawingml/2006/chartDrawing">
    <cdr:from>
      <cdr:x>0</cdr:x>
      <cdr:y>0.87473</cdr:y>
    </cdr:from>
    <cdr:to>
      <cdr:x>0.18764</cdr:x>
      <cdr:y>0.91794</cdr:y>
    </cdr:to>
    <cdr:sp macro="" textlink="">
      <cdr:nvSpPr>
        <cdr:cNvPr id="6" name="TextBox 1">
          <a:extLst xmlns:a="http://schemas.openxmlformats.org/drawingml/2006/main">
            <a:ext uri="{FF2B5EF4-FFF2-40B4-BE49-F238E27FC236}">
              <a16:creationId xmlns:a16="http://schemas.microsoft.com/office/drawing/2014/main" id="{7A8B660F-560B-48B1-935E-467722D0589D}"/>
            </a:ext>
          </a:extLst>
        </cdr:cNvPr>
        <cdr:cNvSpPr txBox="1"/>
      </cdr:nvSpPr>
      <cdr:spPr>
        <a:xfrm xmlns:a="http://schemas.openxmlformats.org/drawingml/2006/main">
          <a:off x="0" y="5623023"/>
          <a:ext cx="1601395" cy="27776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Apdzīvota</a:t>
          </a:r>
          <a:r>
            <a:rPr lang="lv-LV" sz="900" b="1" baseline="0" dirty="0">
              <a:latin typeface="Arial" panose="020B0604020202020204" pitchFamily="34" charset="0"/>
              <a:cs typeface="Arial" panose="020B0604020202020204" pitchFamily="34" charset="0"/>
            </a:rPr>
            <a:t> vieta</a:t>
          </a:r>
          <a:endParaRPr lang="lv-LV" sz="9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0.27799</cdr:y>
    </cdr:from>
    <cdr:to>
      <cdr:x>0.16157</cdr:x>
      <cdr:y>0.32121</cdr:y>
    </cdr:to>
    <cdr:sp macro="" textlink="">
      <cdr:nvSpPr>
        <cdr:cNvPr id="7" name="TextBox 1">
          <a:extLst xmlns:a="http://schemas.openxmlformats.org/drawingml/2006/main">
            <a:ext uri="{FF2B5EF4-FFF2-40B4-BE49-F238E27FC236}">
              <a16:creationId xmlns:a16="http://schemas.microsoft.com/office/drawing/2014/main" id="{549AC11D-1215-47E6-BE94-B13C5F015C69}"/>
            </a:ext>
          </a:extLst>
        </cdr:cNvPr>
        <cdr:cNvSpPr txBox="1"/>
      </cdr:nvSpPr>
      <cdr:spPr>
        <a:xfrm xmlns:a="http://schemas.openxmlformats.org/drawingml/2006/main">
          <a:off x="0" y="1786988"/>
          <a:ext cx="1378903" cy="2778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Vecums</a:t>
          </a:r>
        </a:p>
      </cdr:txBody>
    </cdr:sp>
  </cdr:relSizeAnchor>
  <cdr:relSizeAnchor xmlns:cdr="http://schemas.openxmlformats.org/drawingml/2006/chartDrawing">
    <cdr:from>
      <cdr:x>0</cdr:x>
      <cdr:y>0.75661</cdr:y>
    </cdr:from>
    <cdr:to>
      <cdr:x>0.16157</cdr:x>
      <cdr:y>0.79981</cdr:y>
    </cdr:to>
    <cdr:sp macro="" textlink="">
      <cdr:nvSpPr>
        <cdr:cNvPr id="8" name="TextBox 1">
          <a:extLst xmlns:a="http://schemas.openxmlformats.org/drawingml/2006/main">
            <a:ext uri="{FF2B5EF4-FFF2-40B4-BE49-F238E27FC236}">
              <a16:creationId xmlns:a16="http://schemas.microsoft.com/office/drawing/2014/main" id="{47416B07-254F-4594-914E-F17A40D93C4A}"/>
            </a:ext>
          </a:extLst>
        </cdr:cNvPr>
        <cdr:cNvSpPr txBox="1"/>
      </cdr:nvSpPr>
      <cdr:spPr>
        <a:xfrm xmlns:a="http://schemas.openxmlformats.org/drawingml/2006/main">
          <a:off x="0" y="4863690"/>
          <a:ext cx="1378903" cy="27770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Reģions</a:t>
          </a:r>
        </a:p>
      </cdr:txBody>
    </cdr:sp>
  </cdr:relSizeAnchor>
  <cdr:relSizeAnchor xmlns:cdr="http://schemas.openxmlformats.org/drawingml/2006/chartDrawing">
    <cdr:from>
      <cdr:x>0</cdr:x>
      <cdr:y>0.63606</cdr:y>
    </cdr:from>
    <cdr:to>
      <cdr:x>0.16157</cdr:x>
      <cdr:y>0.67872</cdr:y>
    </cdr:to>
    <cdr:sp macro="" textlink="">
      <cdr:nvSpPr>
        <cdr:cNvPr id="9" name="TextBox 1">
          <a:extLst xmlns:a="http://schemas.openxmlformats.org/drawingml/2006/main">
            <a:ext uri="{FF2B5EF4-FFF2-40B4-BE49-F238E27FC236}">
              <a16:creationId xmlns:a16="http://schemas.microsoft.com/office/drawing/2014/main" id="{7C8EBDBC-2923-42BB-9E3B-C5F87BB8D933}"/>
            </a:ext>
          </a:extLst>
        </cdr:cNvPr>
        <cdr:cNvSpPr txBox="1"/>
      </cdr:nvSpPr>
      <cdr:spPr>
        <a:xfrm xmlns:a="http://schemas.openxmlformats.org/drawingml/2006/main">
          <a:off x="0" y="4088784"/>
          <a:ext cx="1378903" cy="2742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Ienākumi</a:t>
          </a:r>
        </a:p>
      </cdr:txBody>
    </cdr:sp>
  </cdr:relSizeAnchor>
  <cdr:relSizeAnchor xmlns:cdr="http://schemas.openxmlformats.org/drawingml/2006/chartDrawing">
    <cdr:from>
      <cdr:x>0</cdr:x>
      <cdr:y>0.48876</cdr:y>
    </cdr:from>
    <cdr:to>
      <cdr:x>0.16157</cdr:x>
      <cdr:y>0.53197</cdr:y>
    </cdr:to>
    <cdr:sp macro="" textlink="">
      <cdr:nvSpPr>
        <cdr:cNvPr id="10" name="TextBox 1">
          <a:extLst xmlns:a="http://schemas.openxmlformats.org/drawingml/2006/main">
            <a:ext uri="{FF2B5EF4-FFF2-40B4-BE49-F238E27FC236}">
              <a16:creationId xmlns:a16="http://schemas.microsoft.com/office/drawing/2014/main" id="{DEB80044-DE9C-42CF-9E98-0597131F79BF}"/>
            </a:ext>
          </a:extLst>
        </cdr:cNvPr>
        <cdr:cNvSpPr txBox="1"/>
      </cdr:nvSpPr>
      <cdr:spPr>
        <a:xfrm xmlns:a="http://schemas.openxmlformats.org/drawingml/2006/main">
          <a:off x="0" y="3141898"/>
          <a:ext cx="1378903" cy="2777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Izglītība</a:t>
          </a:r>
        </a:p>
      </cdr:txBody>
    </cdr:sp>
  </cdr:relSizeAnchor>
  <cdr:relSizeAnchor xmlns:cdr="http://schemas.openxmlformats.org/drawingml/2006/chartDrawing">
    <cdr:from>
      <cdr:x>0</cdr:x>
      <cdr:y>0.42735</cdr:y>
    </cdr:from>
    <cdr:to>
      <cdr:x>0.18638</cdr:x>
      <cdr:y>0.47391</cdr:y>
    </cdr:to>
    <cdr:sp macro="" textlink="">
      <cdr:nvSpPr>
        <cdr:cNvPr id="11" name="TextBox 1">
          <a:extLst xmlns:a="http://schemas.openxmlformats.org/drawingml/2006/main">
            <a:ext uri="{FF2B5EF4-FFF2-40B4-BE49-F238E27FC236}">
              <a16:creationId xmlns:a16="http://schemas.microsoft.com/office/drawing/2014/main" id="{6B68CE4A-1B4F-4D17-8FBF-A9C1C3C9124A}"/>
            </a:ext>
          </a:extLst>
        </cdr:cNvPr>
        <cdr:cNvSpPr txBox="1"/>
      </cdr:nvSpPr>
      <cdr:spPr>
        <a:xfrm xmlns:a="http://schemas.openxmlformats.org/drawingml/2006/main">
          <a:off x="0" y="2747149"/>
          <a:ext cx="1590641" cy="29930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Sarunvaloda ģimenē</a:t>
          </a:r>
        </a:p>
      </cdr:txBody>
    </cdr:sp>
  </cdr:relSizeAnchor>
  <cdr:relSizeAnchor xmlns:cdr="http://schemas.openxmlformats.org/drawingml/2006/chartDrawing">
    <cdr:from>
      <cdr:x>0</cdr:x>
      <cdr:y>0.95733</cdr:y>
    </cdr:from>
    <cdr:to>
      <cdr:x>0.58259</cdr:x>
      <cdr:y>1</cdr:y>
    </cdr:to>
    <cdr:sp macro="" textlink="">
      <cdr:nvSpPr>
        <cdr:cNvPr id="12" name="TextBox 1">
          <a:extLst xmlns:a="http://schemas.openxmlformats.org/drawingml/2006/main">
            <a:ext uri="{FF2B5EF4-FFF2-40B4-BE49-F238E27FC236}">
              <a16:creationId xmlns:a16="http://schemas.microsoft.com/office/drawing/2014/main" id="{D7303E8E-BACE-4DF9-9596-77AA4636746D}"/>
            </a:ext>
          </a:extLst>
        </cdr:cNvPr>
        <cdr:cNvSpPr txBox="1"/>
      </cdr:nvSpPr>
      <cdr:spPr>
        <a:xfrm xmlns:a="http://schemas.openxmlformats.org/drawingml/2006/main">
          <a:off x="0" y="5579535"/>
          <a:ext cx="4972050" cy="248667"/>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respondentu skaitu grupās skatīt respondentu sociāli demogrāfiskajā profilā 4.lpp</a:t>
          </a:r>
        </a:p>
      </cdr:txBody>
    </cdr:sp>
  </cdr:relSizeAnchor>
  <cdr:relSizeAnchor xmlns:cdr="http://schemas.openxmlformats.org/drawingml/2006/chartDrawing">
    <cdr:from>
      <cdr:x>0</cdr:x>
      <cdr:y>0.55022</cdr:y>
    </cdr:from>
    <cdr:to>
      <cdr:x>0.16157</cdr:x>
      <cdr:y>0.59288</cdr:y>
    </cdr:to>
    <cdr:sp macro="" textlink="">
      <cdr:nvSpPr>
        <cdr:cNvPr id="15" name="TextBox 1">
          <a:extLst xmlns:a="http://schemas.openxmlformats.org/drawingml/2006/main">
            <a:ext uri="{FF2B5EF4-FFF2-40B4-BE49-F238E27FC236}">
              <a16:creationId xmlns:a16="http://schemas.microsoft.com/office/drawing/2014/main" id="{32B719A0-20C9-4F72-85D4-81D175D0D380}"/>
            </a:ext>
          </a:extLst>
        </cdr:cNvPr>
        <cdr:cNvSpPr txBox="1"/>
      </cdr:nvSpPr>
      <cdr:spPr>
        <a:xfrm xmlns:a="http://schemas.openxmlformats.org/drawingml/2006/main">
          <a:off x="0" y="3536958"/>
          <a:ext cx="1378903" cy="2742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Nodarbinātības sektors</a:t>
          </a:r>
        </a:p>
      </cdr:txBody>
    </cdr:sp>
  </cdr:relSizeAnchor>
  <cdr:relSizeAnchor xmlns:cdr="http://schemas.openxmlformats.org/drawingml/2006/chartDrawing">
    <cdr:from>
      <cdr:x>0</cdr:x>
      <cdr:y>0</cdr:y>
    </cdr:from>
    <cdr:to>
      <cdr:x>0.99665</cdr:x>
      <cdr:y>0.07698</cdr:y>
    </cdr:to>
    <cdr:sp macro="" textlink="">
      <cdr:nvSpPr>
        <cdr:cNvPr id="13" name="TextBox 1">
          <a:extLst xmlns:a="http://schemas.openxmlformats.org/drawingml/2006/main">
            <a:ext uri="{FF2B5EF4-FFF2-40B4-BE49-F238E27FC236}">
              <a16:creationId xmlns:a16="http://schemas.microsoft.com/office/drawing/2014/main" id="{3033C298-D664-451B-BE5B-8EF1BBD37C6B}"/>
            </a:ext>
          </a:extLst>
        </cdr:cNvPr>
        <cdr:cNvSpPr txBox="1"/>
      </cdr:nvSpPr>
      <cdr:spPr>
        <a:xfrm xmlns:a="http://schemas.openxmlformats.org/drawingml/2006/main">
          <a:off x="0" y="0"/>
          <a:ext cx="8505792" cy="49485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1" baseline="0">
              <a:effectLst/>
              <a:latin typeface="Arial" panose="020B0604020202020204" pitchFamily="34" charset="0"/>
              <a:ea typeface="+mn-ea"/>
              <a:cs typeface="Arial" panose="020B0604020202020204" pitchFamily="34" charset="0"/>
            </a:rPr>
            <a:t>J3. "Man būtu iebildumi, ja man kaimiņos dzīvotu..."</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0" u="sng" baseline="0">
              <a:effectLst/>
              <a:latin typeface="Arial" panose="020B0604020202020204" pitchFamily="34" charset="0"/>
              <a:ea typeface="+mn-ea"/>
              <a:cs typeface="Arial" panose="020B0604020202020204" pitchFamily="34" charset="0"/>
            </a:rPr>
            <a:t>Iespējamas vairākas atbildes</a:t>
          </a:r>
        </a:p>
      </cdr:txBody>
    </cdr:sp>
  </cdr:relSizeAnchor>
</c:userShapes>
</file>

<file path=ppt/drawings/drawing14.xml><?xml version="1.0" encoding="utf-8"?>
<c:userShapes xmlns:c="http://schemas.openxmlformats.org/drawingml/2006/chart">
  <cdr:relSizeAnchor xmlns:cdr="http://schemas.openxmlformats.org/drawingml/2006/chartDrawing">
    <cdr:from>
      <cdr:x>0.01165</cdr:x>
      <cdr:y>0.06996</cdr:y>
    </cdr:from>
    <cdr:to>
      <cdr:x>0.0336</cdr:x>
      <cdr:y>0.10327</cdr:y>
    </cdr:to>
    <cdr:sp macro="" textlink="">
      <cdr:nvSpPr>
        <cdr:cNvPr id="4" name="TextBox 3">
          <a:extLst xmlns:a="http://schemas.openxmlformats.org/drawingml/2006/main">
            <a:ext uri="{FF2B5EF4-FFF2-40B4-BE49-F238E27FC236}">
              <a16:creationId xmlns:a16="http://schemas.microsoft.com/office/drawing/2014/main" id="{163BA238-DF21-45BB-96BD-FD8DECF70464}"/>
            </a:ext>
          </a:extLst>
        </cdr:cNvPr>
        <cdr:cNvSpPr txBox="1"/>
      </cdr:nvSpPr>
      <cdr:spPr>
        <a:xfrm xmlns:a="http://schemas.openxmlformats.org/drawingml/2006/main">
          <a:off x="101477" y="410933"/>
          <a:ext cx="191252" cy="195648"/>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vertOverflow="clip" wrap="none" rtlCol="0"/>
        <a:lstStyle xmlns:a="http://schemas.openxmlformats.org/drawingml/2006/main"/>
        <a:p xmlns:a="http://schemas.openxmlformats.org/drawingml/2006/main">
          <a:pPr algn="ctr"/>
          <a:r>
            <a:rPr lang="lv-LV" sz="80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0.24314</cdr:y>
    </cdr:from>
    <cdr:to>
      <cdr:x>0.16157</cdr:x>
      <cdr:y>0.28299</cdr:y>
    </cdr:to>
    <cdr:sp macro="" textlink="">
      <cdr:nvSpPr>
        <cdr:cNvPr id="5" name="TextBox 1">
          <a:extLst xmlns:a="http://schemas.openxmlformats.org/drawingml/2006/main">
            <a:ext uri="{FF2B5EF4-FFF2-40B4-BE49-F238E27FC236}">
              <a16:creationId xmlns:a16="http://schemas.microsoft.com/office/drawing/2014/main" id="{DD04625E-B2DE-40AC-87F5-73C13ACA96A1}"/>
            </a:ext>
          </a:extLst>
        </cdr:cNvPr>
        <cdr:cNvSpPr txBox="1"/>
      </cdr:nvSpPr>
      <cdr:spPr>
        <a:xfrm xmlns:a="http://schemas.openxmlformats.org/drawingml/2006/main">
          <a:off x="0" y="1562993"/>
          <a:ext cx="1378903" cy="25616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Dzimums</a:t>
          </a:r>
        </a:p>
      </cdr:txBody>
    </cdr:sp>
  </cdr:relSizeAnchor>
  <cdr:relSizeAnchor xmlns:cdr="http://schemas.openxmlformats.org/drawingml/2006/chartDrawing">
    <cdr:from>
      <cdr:x>0</cdr:x>
      <cdr:y>0.87918</cdr:y>
    </cdr:from>
    <cdr:to>
      <cdr:x>0.18764</cdr:x>
      <cdr:y>0.92239</cdr:y>
    </cdr:to>
    <cdr:sp macro="" textlink="">
      <cdr:nvSpPr>
        <cdr:cNvPr id="6" name="TextBox 1">
          <a:extLst xmlns:a="http://schemas.openxmlformats.org/drawingml/2006/main">
            <a:ext uri="{FF2B5EF4-FFF2-40B4-BE49-F238E27FC236}">
              <a16:creationId xmlns:a16="http://schemas.microsoft.com/office/drawing/2014/main" id="{7A8B660F-560B-48B1-935E-467722D0589D}"/>
            </a:ext>
          </a:extLst>
        </cdr:cNvPr>
        <cdr:cNvSpPr txBox="1"/>
      </cdr:nvSpPr>
      <cdr:spPr>
        <a:xfrm xmlns:a="http://schemas.openxmlformats.org/drawingml/2006/main">
          <a:off x="0" y="5651582"/>
          <a:ext cx="1601395" cy="2777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Apdzīvota</a:t>
          </a:r>
          <a:r>
            <a:rPr lang="lv-LV" sz="900" b="1" baseline="0" dirty="0">
              <a:latin typeface="Arial" panose="020B0604020202020204" pitchFamily="34" charset="0"/>
              <a:cs typeface="Arial" panose="020B0604020202020204" pitchFamily="34" charset="0"/>
            </a:rPr>
            <a:t> vieta</a:t>
          </a:r>
          <a:endParaRPr lang="lv-LV" sz="9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0.30021</cdr:y>
    </cdr:from>
    <cdr:to>
      <cdr:x>0.16157</cdr:x>
      <cdr:y>0.34343</cdr:y>
    </cdr:to>
    <cdr:sp macro="" textlink="">
      <cdr:nvSpPr>
        <cdr:cNvPr id="7" name="TextBox 1">
          <a:extLst xmlns:a="http://schemas.openxmlformats.org/drawingml/2006/main">
            <a:ext uri="{FF2B5EF4-FFF2-40B4-BE49-F238E27FC236}">
              <a16:creationId xmlns:a16="http://schemas.microsoft.com/office/drawing/2014/main" id="{549AC11D-1215-47E6-BE94-B13C5F015C69}"/>
            </a:ext>
          </a:extLst>
        </cdr:cNvPr>
        <cdr:cNvSpPr txBox="1"/>
      </cdr:nvSpPr>
      <cdr:spPr>
        <a:xfrm xmlns:a="http://schemas.openxmlformats.org/drawingml/2006/main">
          <a:off x="0" y="1929863"/>
          <a:ext cx="1378903" cy="2778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Vecums</a:t>
          </a:r>
        </a:p>
      </cdr:txBody>
    </cdr:sp>
  </cdr:relSizeAnchor>
  <cdr:relSizeAnchor xmlns:cdr="http://schemas.openxmlformats.org/drawingml/2006/chartDrawing">
    <cdr:from>
      <cdr:x>0</cdr:x>
      <cdr:y>0.75957</cdr:y>
    </cdr:from>
    <cdr:to>
      <cdr:x>0.16157</cdr:x>
      <cdr:y>0.80277</cdr:y>
    </cdr:to>
    <cdr:sp macro="" textlink="">
      <cdr:nvSpPr>
        <cdr:cNvPr id="8" name="TextBox 1">
          <a:extLst xmlns:a="http://schemas.openxmlformats.org/drawingml/2006/main">
            <a:ext uri="{FF2B5EF4-FFF2-40B4-BE49-F238E27FC236}">
              <a16:creationId xmlns:a16="http://schemas.microsoft.com/office/drawing/2014/main" id="{47416B07-254F-4594-914E-F17A40D93C4A}"/>
            </a:ext>
          </a:extLst>
        </cdr:cNvPr>
        <cdr:cNvSpPr txBox="1"/>
      </cdr:nvSpPr>
      <cdr:spPr>
        <a:xfrm xmlns:a="http://schemas.openxmlformats.org/drawingml/2006/main">
          <a:off x="0" y="4882740"/>
          <a:ext cx="1378903" cy="27770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Reģions</a:t>
          </a:r>
        </a:p>
      </cdr:txBody>
    </cdr:sp>
  </cdr:relSizeAnchor>
  <cdr:relSizeAnchor xmlns:cdr="http://schemas.openxmlformats.org/drawingml/2006/chartDrawing">
    <cdr:from>
      <cdr:x>0</cdr:x>
      <cdr:y>0.63903</cdr:y>
    </cdr:from>
    <cdr:to>
      <cdr:x>0.16157</cdr:x>
      <cdr:y>0.68169</cdr:y>
    </cdr:to>
    <cdr:sp macro="" textlink="">
      <cdr:nvSpPr>
        <cdr:cNvPr id="9" name="TextBox 1">
          <a:extLst xmlns:a="http://schemas.openxmlformats.org/drawingml/2006/main">
            <a:ext uri="{FF2B5EF4-FFF2-40B4-BE49-F238E27FC236}">
              <a16:creationId xmlns:a16="http://schemas.microsoft.com/office/drawing/2014/main" id="{7C8EBDBC-2923-42BB-9E3B-C5F87BB8D933}"/>
            </a:ext>
          </a:extLst>
        </cdr:cNvPr>
        <cdr:cNvSpPr txBox="1"/>
      </cdr:nvSpPr>
      <cdr:spPr>
        <a:xfrm xmlns:a="http://schemas.openxmlformats.org/drawingml/2006/main">
          <a:off x="0" y="4107834"/>
          <a:ext cx="1378903" cy="2742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Ienākumi</a:t>
          </a:r>
        </a:p>
      </cdr:txBody>
    </cdr:sp>
  </cdr:relSizeAnchor>
  <cdr:relSizeAnchor xmlns:cdr="http://schemas.openxmlformats.org/drawingml/2006/chartDrawing">
    <cdr:from>
      <cdr:x>0</cdr:x>
      <cdr:y>0.50062</cdr:y>
    </cdr:from>
    <cdr:to>
      <cdr:x>0.16157</cdr:x>
      <cdr:y>0.54383</cdr:y>
    </cdr:to>
    <cdr:sp macro="" textlink="">
      <cdr:nvSpPr>
        <cdr:cNvPr id="10" name="TextBox 1">
          <a:extLst xmlns:a="http://schemas.openxmlformats.org/drawingml/2006/main">
            <a:ext uri="{FF2B5EF4-FFF2-40B4-BE49-F238E27FC236}">
              <a16:creationId xmlns:a16="http://schemas.microsoft.com/office/drawing/2014/main" id="{DEB80044-DE9C-42CF-9E98-0597131F79BF}"/>
            </a:ext>
          </a:extLst>
        </cdr:cNvPr>
        <cdr:cNvSpPr txBox="1"/>
      </cdr:nvSpPr>
      <cdr:spPr>
        <a:xfrm xmlns:a="http://schemas.openxmlformats.org/drawingml/2006/main">
          <a:off x="0" y="3218098"/>
          <a:ext cx="1378903" cy="2777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Izglītība</a:t>
          </a:r>
        </a:p>
      </cdr:txBody>
    </cdr:sp>
  </cdr:relSizeAnchor>
  <cdr:relSizeAnchor xmlns:cdr="http://schemas.openxmlformats.org/drawingml/2006/chartDrawing">
    <cdr:from>
      <cdr:x>0</cdr:x>
      <cdr:y>0.44069</cdr:y>
    </cdr:from>
    <cdr:to>
      <cdr:x>0.18638</cdr:x>
      <cdr:y>0.48725</cdr:y>
    </cdr:to>
    <cdr:sp macro="" textlink="">
      <cdr:nvSpPr>
        <cdr:cNvPr id="11" name="TextBox 1">
          <a:extLst xmlns:a="http://schemas.openxmlformats.org/drawingml/2006/main">
            <a:ext uri="{FF2B5EF4-FFF2-40B4-BE49-F238E27FC236}">
              <a16:creationId xmlns:a16="http://schemas.microsoft.com/office/drawing/2014/main" id="{6B68CE4A-1B4F-4D17-8FBF-A9C1C3C9124A}"/>
            </a:ext>
          </a:extLst>
        </cdr:cNvPr>
        <cdr:cNvSpPr txBox="1"/>
      </cdr:nvSpPr>
      <cdr:spPr>
        <a:xfrm xmlns:a="http://schemas.openxmlformats.org/drawingml/2006/main">
          <a:off x="0" y="2832874"/>
          <a:ext cx="1590641" cy="29930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Sarunvaloda ģimenē</a:t>
          </a:r>
        </a:p>
      </cdr:txBody>
    </cdr:sp>
  </cdr:relSizeAnchor>
  <cdr:relSizeAnchor xmlns:cdr="http://schemas.openxmlformats.org/drawingml/2006/chartDrawing">
    <cdr:from>
      <cdr:x>0</cdr:x>
      <cdr:y>0.95733</cdr:y>
    </cdr:from>
    <cdr:to>
      <cdr:x>0.58259</cdr:x>
      <cdr:y>1</cdr:y>
    </cdr:to>
    <cdr:sp macro="" textlink="">
      <cdr:nvSpPr>
        <cdr:cNvPr id="12" name="TextBox 1">
          <a:extLst xmlns:a="http://schemas.openxmlformats.org/drawingml/2006/main">
            <a:ext uri="{FF2B5EF4-FFF2-40B4-BE49-F238E27FC236}">
              <a16:creationId xmlns:a16="http://schemas.microsoft.com/office/drawing/2014/main" id="{D7303E8E-BACE-4DF9-9596-77AA4636746D}"/>
            </a:ext>
          </a:extLst>
        </cdr:cNvPr>
        <cdr:cNvSpPr txBox="1"/>
      </cdr:nvSpPr>
      <cdr:spPr>
        <a:xfrm xmlns:a="http://schemas.openxmlformats.org/drawingml/2006/main">
          <a:off x="0" y="5579535"/>
          <a:ext cx="4972050" cy="248667"/>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respondentu skaitu grupās skatīt respondentu sociāli demogrāfiskajā profilā 4.lpp</a:t>
          </a:r>
        </a:p>
      </cdr:txBody>
    </cdr:sp>
  </cdr:relSizeAnchor>
  <cdr:relSizeAnchor xmlns:cdr="http://schemas.openxmlformats.org/drawingml/2006/chartDrawing">
    <cdr:from>
      <cdr:x>0</cdr:x>
      <cdr:y>0.56059</cdr:y>
    </cdr:from>
    <cdr:to>
      <cdr:x>0.16157</cdr:x>
      <cdr:y>0.60325</cdr:y>
    </cdr:to>
    <cdr:sp macro="" textlink="">
      <cdr:nvSpPr>
        <cdr:cNvPr id="15" name="TextBox 1">
          <a:extLst xmlns:a="http://schemas.openxmlformats.org/drawingml/2006/main">
            <a:ext uri="{FF2B5EF4-FFF2-40B4-BE49-F238E27FC236}">
              <a16:creationId xmlns:a16="http://schemas.microsoft.com/office/drawing/2014/main" id="{32B719A0-20C9-4F72-85D4-81D175D0D380}"/>
            </a:ext>
          </a:extLst>
        </cdr:cNvPr>
        <cdr:cNvSpPr txBox="1"/>
      </cdr:nvSpPr>
      <cdr:spPr>
        <a:xfrm xmlns:a="http://schemas.openxmlformats.org/drawingml/2006/main">
          <a:off x="0" y="3603633"/>
          <a:ext cx="1378903" cy="2742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Nodarbinātības sektors</a:t>
          </a:r>
        </a:p>
      </cdr:txBody>
    </cdr:sp>
  </cdr:relSizeAnchor>
  <cdr:relSizeAnchor xmlns:cdr="http://schemas.openxmlformats.org/drawingml/2006/chartDrawing">
    <cdr:from>
      <cdr:x>0</cdr:x>
      <cdr:y>0</cdr:y>
    </cdr:from>
    <cdr:to>
      <cdr:x>0.99665</cdr:x>
      <cdr:y>0.07698</cdr:y>
    </cdr:to>
    <cdr:sp macro="" textlink="">
      <cdr:nvSpPr>
        <cdr:cNvPr id="13" name="TextBox 1">
          <a:extLst xmlns:a="http://schemas.openxmlformats.org/drawingml/2006/main">
            <a:ext uri="{FF2B5EF4-FFF2-40B4-BE49-F238E27FC236}">
              <a16:creationId xmlns:a16="http://schemas.microsoft.com/office/drawing/2014/main" id="{2B4D5F36-7295-4B66-B9E0-F36F23719E02}"/>
            </a:ext>
          </a:extLst>
        </cdr:cNvPr>
        <cdr:cNvSpPr txBox="1"/>
      </cdr:nvSpPr>
      <cdr:spPr>
        <a:xfrm xmlns:a="http://schemas.openxmlformats.org/drawingml/2006/main">
          <a:off x="0" y="0"/>
          <a:ext cx="8543764" cy="50365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1" baseline="0">
              <a:effectLst/>
              <a:latin typeface="Arial" panose="020B0604020202020204" pitchFamily="34" charset="0"/>
              <a:ea typeface="+mn-ea"/>
              <a:cs typeface="Arial" panose="020B0604020202020204" pitchFamily="34" charset="0"/>
            </a:rPr>
            <a:t>J3. "Man būtu iebildumi, ja man kaimiņos dzīvotu..."</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0" u="sng" baseline="0">
              <a:effectLst/>
              <a:latin typeface="Arial" panose="020B0604020202020204" pitchFamily="34" charset="0"/>
              <a:ea typeface="+mn-ea"/>
              <a:cs typeface="Arial" panose="020B0604020202020204" pitchFamily="34" charset="0"/>
            </a:rPr>
            <a:t>Iespējamas vairākas atbildes</a:t>
          </a:r>
        </a:p>
      </cdr:txBody>
    </cdr:sp>
  </cdr:relSizeAnchor>
</c:userShapes>
</file>

<file path=ppt/drawings/drawing15.xml><?xml version="1.0" encoding="utf-8"?>
<c:userShapes xmlns:c="http://schemas.openxmlformats.org/drawingml/2006/chart">
  <cdr:relSizeAnchor xmlns:cdr="http://schemas.openxmlformats.org/drawingml/2006/chartDrawing">
    <cdr:from>
      <cdr:x>0</cdr:x>
      <cdr:y>0</cdr:y>
    </cdr:from>
    <cdr:to>
      <cdr:x>0.99739</cdr:x>
      <cdr:y>0.11088</cdr:y>
    </cdr:to>
    <cdr:sp macro="" textlink="">
      <cdr:nvSpPr>
        <cdr:cNvPr id="2" name="TextBox 1">
          <a:extLst xmlns:a="http://schemas.openxmlformats.org/drawingml/2006/main">
            <a:ext uri="{FF2B5EF4-FFF2-40B4-BE49-F238E27FC236}">
              <a16:creationId xmlns:a16="http://schemas.microsoft.com/office/drawing/2014/main" id="{2ED92168-ED34-4E44-90C9-E4FF8E336537}"/>
            </a:ext>
          </a:extLst>
        </cdr:cNvPr>
        <cdr:cNvSpPr txBox="1"/>
      </cdr:nvSpPr>
      <cdr:spPr>
        <a:xfrm xmlns:a="http://schemas.openxmlformats.org/drawingml/2006/main">
          <a:off x="-307975" y="-624690"/>
          <a:ext cx="8505792" cy="67057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eaLnBrk="1" fontAlgn="auto" latinLnBrk="0" hangingPunct="1"/>
          <a:r>
            <a:rPr lang="lv-LV" sz="1200" b="0" i="1" baseline="0" dirty="0">
              <a:effectLst/>
              <a:latin typeface="Arial" panose="020B0604020202020204" pitchFamily="34" charset="0"/>
              <a:ea typeface="+mn-ea"/>
              <a:cs typeface="Arial" panose="020B0604020202020204" pitchFamily="34" charset="0"/>
            </a:rPr>
            <a:t>J1. "Ja es varētu izvēlēties, kas strādā manā darba kolektīvā, es negribētu, lai tiek pieņemti darbā…"</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dirty="0">
              <a:effectLst/>
              <a:latin typeface="Arial" panose="020B0604020202020204" pitchFamily="34" charset="0"/>
              <a:ea typeface="+mn-ea"/>
              <a:cs typeface="Arial" panose="020B0604020202020204" pitchFamily="34" charset="0"/>
            </a:rPr>
            <a:t>J2. "Es nedomāju, ka par manu tuvu draugu varētu kļūt..."</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dirty="0">
              <a:effectLst/>
              <a:latin typeface="Arial" panose="020B0604020202020204" pitchFamily="34" charset="0"/>
              <a:ea typeface="+mn-ea"/>
              <a:cs typeface="Arial" panose="020B0604020202020204" pitchFamily="34" charset="0"/>
            </a:rPr>
            <a:t>J3. "Man būtu iebildumi, ja man kaimiņos dzīvotu..."</a:t>
          </a:r>
          <a:endParaRPr lang="lv-LV" sz="1200" dirty="0">
            <a:effectLst/>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0.94018</cdr:y>
    </cdr:from>
    <cdr:to>
      <cdr:x>0.49256</cdr:x>
      <cdr:y>1</cdr:y>
    </cdr:to>
    <cdr:sp macro="" textlink="">
      <cdr:nvSpPr>
        <cdr:cNvPr id="3" name="TextBox 1">
          <a:extLst xmlns:a="http://schemas.openxmlformats.org/drawingml/2006/main">
            <a:ext uri="{FF2B5EF4-FFF2-40B4-BE49-F238E27FC236}">
              <a16:creationId xmlns:a16="http://schemas.microsoft.com/office/drawing/2014/main" id="{D5237727-EEBC-4B22-A4A8-6E401A8DDBF8}"/>
            </a:ext>
          </a:extLst>
        </cdr:cNvPr>
        <cdr:cNvSpPr txBox="1"/>
      </cdr:nvSpPr>
      <cdr:spPr>
        <a:xfrm xmlns:a="http://schemas.openxmlformats.org/drawingml/2006/main">
          <a:off x="0" y="3850755"/>
          <a:ext cx="4227694" cy="244995"/>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n=1005</a:t>
          </a:r>
        </a:p>
      </cdr:txBody>
    </cdr:sp>
  </cdr:relSizeAnchor>
</c:userShapes>
</file>

<file path=ppt/drawings/drawing16.xml><?xml version="1.0" encoding="utf-8"?>
<c:userShapes xmlns:c="http://schemas.openxmlformats.org/drawingml/2006/chart">
  <cdr:relSizeAnchor xmlns:cdr="http://schemas.openxmlformats.org/drawingml/2006/chartDrawing">
    <cdr:from>
      <cdr:x>0</cdr:x>
      <cdr:y>0</cdr:y>
    </cdr:from>
    <cdr:to>
      <cdr:x>0.99739</cdr:x>
      <cdr:y>0.09259</cdr:y>
    </cdr:to>
    <cdr:sp macro="" textlink="">
      <cdr:nvSpPr>
        <cdr:cNvPr id="2" name="TextBox 1">
          <a:extLst xmlns:a="http://schemas.openxmlformats.org/drawingml/2006/main">
            <a:ext uri="{FF2B5EF4-FFF2-40B4-BE49-F238E27FC236}">
              <a16:creationId xmlns:a16="http://schemas.microsoft.com/office/drawing/2014/main" id="{2ED92168-ED34-4E44-90C9-E4FF8E336537}"/>
            </a:ext>
          </a:extLst>
        </cdr:cNvPr>
        <cdr:cNvSpPr txBox="1"/>
      </cdr:nvSpPr>
      <cdr:spPr>
        <a:xfrm xmlns:a="http://schemas.openxmlformats.org/drawingml/2006/main">
          <a:off x="0" y="0"/>
          <a:ext cx="8560698" cy="3792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dirty="0">
              <a:effectLst/>
              <a:latin typeface="Arial" panose="020B0604020202020204" pitchFamily="34" charset="0"/>
              <a:ea typeface="+mn-ea"/>
              <a:cs typeface="Arial" panose="020B0604020202020204" pitchFamily="34" charset="0"/>
            </a:rPr>
            <a:t>J4. "Es zinu, ar kādiem neiecietīgas attieksmes, diskriminācijas gadījumiem ikdienā vai darbā saskaras..."</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0" u="sng" baseline="0" dirty="0">
              <a:effectLst/>
              <a:latin typeface="Arial" panose="020B0604020202020204" pitchFamily="34" charset="0"/>
              <a:ea typeface="+mn-ea"/>
              <a:cs typeface="Arial" panose="020B0604020202020204" pitchFamily="34" charset="0"/>
            </a:rPr>
            <a:t>Iespējamas vairākas atbildes</a:t>
          </a:r>
        </a:p>
      </cdr:txBody>
    </cdr:sp>
  </cdr:relSizeAnchor>
  <cdr:relSizeAnchor xmlns:cdr="http://schemas.openxmlformats.org/drawingml/2006/chartDrawing">
    <cdr:from>
      <cdr:x>0</cdr:x>
      <cdr:y>0.94018</cdr:y>
    </cdr:from>
    <cdr:to>
      <cdr:x>0.49256</cdr:x>
      <cdr:y>1</cdr:y>
    </cdr:to>
    <cdr:sp macro="" textlink="">
      <cdr:nvSpPr>
        <cdr:cNvPr id="3" name="TextBox 1">
          <a:extLst xmlns:a="http://schemas.openxmlformats.org/drawingml/2006/main">
            <a:ext uri="{FF2B5EF4-FFF2-40B4-BE49-F238E27FC236}">
              <a16:creationId xmlns:a16="http://schemas.microsoft.com/office/drawing/2014/main" id="{D5237727-EEBC-4B22-A4A8-6E401A8DDBF8}"/>
            </a:ext>
          </a:extLst>
        </cdr:cNvPr>
        <cdr:cNvSpPr txBox="1"/>
      </cdr:nvSpPr>
      <cdr:spPr>
        <a:xfrm xmlns:a="http://schemas.openxmlformats.org/drawingml/2006/main">
          <a:off x="0" y="3850755"/>
          <a:ext cx="4227694" cy="244995"/>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n=1005</a:t>
          </a:r>
        </a:p>
      </cdr:txBody>
    </cdr:sp>
  </cdr:relSizeAnchor>
</c:userShapes>
</file>

<file path=ppt/drawings/drawing17.xml><?xml version="1.0" encoding="utf-8"?>
<c:userShapes xmlns:c="http://schemas.openxmlformats.org/drawingml/2006/chart">
  <cdr:relSizeAnchor xmlns:cdr="http://schemas.openxmlformats.org/drawingml/2006/chartDrawing">
    <cdr:from>
      <cdr:x>0.00853</cdr:x>
      <cdr:y>0.06688</cdr:y>
    </cdr:from>
    <cdr:to>
      <cdr:x>0.02984</cdr:x>
      <cdr:y>0.09824</cdr:y>
    </cdr:to>
    <cdr:sp macro="" textlink="">
      <cdr:nvSpPr>
        <cdr:cNvPr id="4" name="TextBox 3">
          <a:extLst xmlns:a="http://schemas.openxmlformats.org/drawingml/2006/main">
            <a:ext uri="{FF2B5EF4-FFF2-40B4-BE49-F238E27FC236}">
              <a16:creationId xmlns:a16="http://schemas.microsoft.com/office/drawing/2014/main" id="{163BA238-DF21-45BB-96BD-FD8DECF70464}"/>
            </a:ext>
          </a:extLst>
        </cdr:cNvPr>
        <cdr:cNvSpPr txBox="1"/>
      </cdr:nvSpPr>
      <cdr:spPr>
        <a:xfrm xmlns:a="http://schemas.openxmlformats.org/drawingml/2006/main">
          <a:off x="72814" y="429944"/>
          <a:ext cx="181868" cy="201590"/>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vertOverflow="clip" wrap="none" rtlCol="0"/>
        <a:lstStyle xmlns:a="http://schemas.openxmlformats.org/drawingml/2006/main"/>
        <a:p xmlns:a="http://schemas.openxmlformats.org/drawingml/2006/main">
          <a:pPr algn="ctr"/>
          <a:r>
            <a:rPr lang="lv-LV" sz="80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0.21944</cdr:y>
    </cdr:from>
    <cdr:to>
      <cdr:x>0.16157</cdr:x>
      <cdr:y>0.25929</cdr:y>
    </cdr:to>
    <cdr:sp macro="" textlink="">
      <cdr:nvSpPr>
        <cdr:cNvPr id="5" name="TextBox 1">
          <a:extLst xmlns:a="http://schemas.openxmlformats.org/drawingml/2006/main">
            <a:ext uri="{FF2B5EF4-FFF2-40B4-BE49-F238E27FC236}">
              <a16:creationId xmlns:a16="http://schemas.microsoft.com/office/drawing/2014/main" id="{DD04625E-B2DE-40AC-87F5-73C13ACA96A1}"/>
            </a:ext>
          </a:extLst>
        </cdr:cNvPr>
        <cdr:cNvSpPr txBox="1"/>
      </cdr:nvSpPr>
      <cdr:spPr>
        <a:xfrm xmlns:a="http://schemas.openxmlformats.org/drawingml/2006/main">
          <a:off x="0" y="1410593"/>
          <a:ext cx="1378903" cy="25616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Dzimums</a:t>
          </a:r>
        </a:p>
      </cdr:txBody>
    </cdr:sp>
  </cdr:relSizeAnchor>
  <cdr:relSizeAnchor xmlns:cdr="http://schemas.openxmlformats.org/drawingml/2006/chartDrawing">
    <cdr:from>
      <cdr:x>0</cdr:x>
      <cdr:y>0.87473</cdr:y>
    </cdr:from>
    <cdr:to>
      <cdr:x>0.18764</cdr:x>
      <cdr:y>0.91794</cdr:y>
    </cdr:to>
    <cdr:sp macro="" textlink="">
      <cdr:nvSpPr>
        <cdr:cNvPr id="6" name="TextBox 1">
          <a:extLst xmlns:a="http://schemas.openxmlformats.org/drawingml/2006/main">
            <a:ext uri="{FF2B5EF4-FFF2-40B4-BE49-F238E27FC236}">
              <a16:creationId xmlns:a16="http://schemas.microsoft.com/office/drawing/2014/main" id="{7A8B660F-560B-48B1-935E-467722D0589D}"/>
            </a:ext>
          </a:extLst>
        </cdr:cNvPr>
        <cdr:cNvSpPr txBox="1"/>
      </cdr:nvSpPr>
      <cdr:spPr>
        <a:xfrm xmlns:a="http://schemas.openxmlformats.org/drawingml/2006/main">
          <a:off x="0" y="5623023"/>
          <a:ext cx="1601395" cy="27776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Apdzīvota</a:t>
          </a:r>
          <a:r>
            <a:rPr lang="lv-LV" sz="900" b="1" baseline="0" dirty="0">
              <a:latin typeface="Arial" panose="020B0604020202020204" pitchFamily="34" charset="0"/>
              <a:cs typeface="Arial" panose="020B0604020202020204" pitchFamily="34" charset="0"/>
            </a:rPr>
            <a:t> vieta</a:t>
          </a:r>
          <a:endParaRPr lang="lv-LV" sz="9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0.27799</cdr:y>
    </cdr:from>
    <cdr:to>
      <cdr:x>0.16157</cdr:x>
      <cdr:y>0.32121</cdr:y>
    </cdr:to>
    <cdr:sp macro="" textlink="">
      <cdr:nvSpPr>
        <cdr:cNvPr id="7" name="TextBox 1">
          <a:extLst xmlns:a="http://schemas.openxmlformats.org/drawingml/2006/main">
            <a:ext uri="{FF2B5EF4-FFF2-40B4-BE49-F238E27FC236}">
              <a16:creationId xmlns:a16="http://schemas.microsoft.com/office/drawing/2014/main" id="{549AC11D-1215-47E6-BE94-B13C5F015C69}"/>
            </a:ext>
          </a:extLst>
        </cdr:cNvPr>
        <cdr:cNvSpPr txBox="1"/>
      </cdr:nvSpPr>
      <cdr:spPr>
        <a:xfrm xmlns:a="http://schemas.openxmlformats.org/drawingml/2006/main">
          <a:off x="0" y="1786988"/>
          <a:ext cx="1378903" cy="2778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Vecums</a:t>
          </a:r>
        </a:p>
      </cdr:txBody>
    </cdr:sp>
  </cdr:relSizeAnchor>
  <cdr:relSizeAnchor xmlns:cdr="http://schemas.openxmlformats.org/drawingml/2006/chartDrawing">
    <cdr:from>
      <cdr:x>0</cdr:x>
      <cdr:y>0.75661</cdr:y>
    </cdr:from>
    <cdr:to>
      <cdr:x>0.16157</cdr:x>
      <cdr:y>0.79981</cdr:y>
    </cdr:to>
    <cdr:sp macro="" textlink="">
      <cdr:nvSpPr>
        <cdr:cNvPr id="8" name="TextBox 1">
          <a:extLst xmlns:a="http://schemas.openxmlformats.org/drawingml/2006/main">
            <a:ext uri="{FF2B5EF4-FFF2-40B4-BE49-F238E27FC236}">
              <a16:creationId xmlns:a16="http://schemas.microsoft.com/office/drawing/2014/main" id="{47416B07-254F-4594-914E-F17A40D93C4A}"/>
            </a:ext>
          </a:extLst>
        </cdr:cNvPr>
        <cdr:cNvSpPr txBox="1"/>
      </cdr:nvSpPr>
      <cdr:spPr>
        <a:xfrm xmlns:a="http://schemas.openxmlformats.org/drawingml/2006/main">
          <a:off x="0" y="4863690"/>
          <a:ext cx="1378903" cy="27770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Reģions</a:t>
          </a:r>
        </a:p>
      </cdr:txBody>
    </cdr:sp>
  </cdr:relSizeAnchor>
  <cdr:relSizeAnchor xmlns:cdr="http://schemas.openxmlformats.org/drawingml/2006/chartDrawing">
    <cdr:from>
      <cdr:x>0</cdr:x>
      <cdr:y>0.63606</cdr:y>
    </cdr:from>
    <cdr:to>
      <cdr:x>0.16157</cdr:x>
      <cdr:y>0.67872</cdr:y>
    </cdr:to>
    <cdr:sp macro="" textlink="">
      <cdr:nvSpPr>
        <cdr:cNvPr id="9" name="TextBox 1">
          <a:extLst xmlns:a="http://schemas.openxmlformats.org/drawingml/2006/main">
            <a:ext uri="{FF2B5EF4-FFF2-40B4-BE49-F238E27FC236}">
              <a16:creationId xmlns:a16="http://schemas.microsoft.com/office/drawing/2014/main" id="{7C8EBDBC-2923-42BB-9E3B-C5F87BB8D933}"/>
            </a:ext>
          </a:extLst>
        </cdr:cNvPr>
        <cdr:cNvSpPr txBox="1"/>
      </cdr:nvSpPr>
      <cdr:spPr>
        <a:xfrm xmlns:a="http://schemas.openxmlformats.org/drawingml/2006/main">
          <a:off x="0" y="4088784"/>
          <a:ext cx="1378903" cy="2742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Ienākumi</a:t>
          </a:r>
        </a:p>
      </cdr:txBody>
    </cdr:sp>
  </cdr:relSizeAnchor>
  <cdr:relSizeAnchor xmlns:cdr="http://schemas.openxmlformats.org/drawingml/2006/chartDrawing">
    <cdr:from>
      <cdr:x>0</cdr:x>
      <cdr:y>0.48876</cdr:y>
    </cdr:from>
    <cdr:to>
      <cdr:x>0.16157</cdr:x>
      <cdr:y>0.53197</cdr:y>
    </cdr:to>
    <cdr:sp macro="" textlink="">
      <cdr:nvSpPr>
        <cdr:cNvPr id="10" name="TextBox 1">
          <a:extLst xmlns:a="http://schemas.openxmlformats.org/drawingml/2006/main">
            <a:ext uri="{FF2B5EF4-FFF2-40B4-BE49-F238E27FC236}">
              <a16:creationId xmlns:a16="http://schemas.microsoft.com/office/drawing/2014/main" id="{DEB80044-DE9C-42CF-9E98-0597131F79BF}"/>
            </a:ext>
          </a:extLst>
        </cdr:cNvPr>
        <cdr:cNvSpPr txBox="1"/>
      </cdr:nvSpPr>
      <cdr:spPr>
        <a:xfrm xmlns:a="http://schemas.openxmlformats.org/drawingml/2006/main">
          <a:off x="0" y="3141898"/>
          <a:ext cx="1378903" cy="2777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Izglītība</a:t>
          </a:r>
        </a:p>
      </cdr:txBody>
    </cdr:sp>
  </cdr:relSizeAnchor>
  <cdr:relSizeAnchor xmlns:cdr="http://schemas.openxmlformats.org/drawingml/2006/chartDrawing">
    <cdr:from>
      <cdr:x>0</cdr:x>
      <cdr:y>0.42735</cdr:y>
    </cdr:from>
    <cdr:to>
      <cdr:x>0.18638</cdr:x>
      <cdr:y>0.47391</cdr:y>
    </cdr:to>
    <cdr:sp macro="" textlink="">
      <cdr:nvSpPr>
        <cdr:cNvPr id="11" name="TextBox 1">
          <a:extLst xmlns:a="http://schemas.openxmlformats.org/drawingml/2006/main">
            <a:ext uri="{FF2B5EF4-FFF2-40B4-BE49-F238E27FC236}">
              <a16:creationId xmlns:a16="http://schemas.microsoft.com/office/drawing/2014/main" id="{6B68CE4A-1B4F-4D17-8FBF-A9C1C3C9124A}"/>
            </a:ext>
          </a:extLst>
        </cdr:cNvPr>
        <cdr:cNvSpPr txBox="1"/>
      </cdr:nvSpPr>
      <cdr:spPr>
        <a:xfrm xmlns:a="http://schemas.openxmlformats.org/drawingml/2006/main">
          <a:off x="0" y="2747149"/>
          <a:ext cx="1590641" cy="29930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Sarunvaloda ģimenē</a:t>
          </a:r>
        </a:p>
      </cdr:txBody>
    </cdr:sp>
  </cdr:relSizeAnchor>
  <cdr:relSizeAnchor xmlns:cdr="http://schemas.openxmlformats.org/drawingml/2006/chartDrawing">
    <cdr:from>
      <cdr:x>0</cdr:x>
      <cdr:y>0.95733</cdr:y>
    </cdr:from>
    <cdr:to>
      <cdr:x>0.58259</cdr:x>
      <cdr:y>1</cdr:y>
    </cdr:to>
    <cdr:sp macro="" textlink="">
      <cdr:nvSpPr>
        <cdr:cNvPr id="12" name="TextBox 1">
          <a:extLst xmlns:a="http://schemas.openxmlformats.org/drawingml/2006/main">
            <a:ext uri="{FF2B5EF4-FFF2-40B4-BE49-F238E27FC236}">
              <a16:creationId xmlns:a16="http://schemas.microsoft.com/office/drawing/2014/main" id="{D7303E8E-BACE-4DF9-9596-77AA4636746D}"/>
            </a:ext>
          </a:extLst>
        </cdr:cNvPr>
        <cdr:cNvSpPr txBox="1"/>
      </cdr:nvSpPr>
      <cdr:spPr>
        <a:xfrm xmlns:a="http://schemas.openxmlformats.org/drawingml/2006/main">
          <a:off x="0" y="5579535"/>
          <a:ext cx="4972050" cy="248667"/>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respondentu skaitu grupās skatīt respondentu sociāli demogrāfiskajā profilā 4.lpp</a:t>
          </a:r>
        </a:p>
      </cdr:txBody>
    </cdr:sp>
  </cdr:relSizeAnchor>
  <cdr:relSizeAnchor xmlns:cdr="http://schemas.openxmlformats.org/drawingml/2006/chartDrawing">
    <cdr:from>
      <cdr:x>0</cdr:x>
      <cdr:y>0.55022</cdr:y>
    </cdr:from>
    <cdr:to>
      <cdr:x>0.16157</cdr:x>
      <cdr:y>0.59288</cdr:y>
    </cdr:to>
    <cdr:sp macro="" textlink="">
      <cdr:nvSpPr>
        <cdr:cNvPr id="15" name="TextBox 1">
          <a:extLst xmlns:a="http://schemas.openxmlformats.org/drawingml/2006/main">
            <a:ext uri="{FF2B5EF4-FFF2-40B4-BE49-F238E27FC236}">
              <a16:creationId xmlns:a16="http://schemas.microsoft.com/office/drawing/2014/main" id="{32B719A0-20C9-4F72-85D4-81D175D0D380}"/>
            </a:ext>
          </a:extLst>
        </cdr:cNvPr>
        <cdr:cNvSpPr txBox="1"/>
      </cdr:nvSpPr>
      <cdr:spPr>
        <a:xfrm xmlns:a="http://schemas.openxmlformats.org/drawingml/2006/main">
          <a:off x="0" y="3536958"/>
          <a:ext cx="1378903" cy="2742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Nodarbinātības sektors</a:t>
          </a:r>
        </a:p>
      </cdr:txBody>
    </cdr:sp>
  </cdr:relSizeAnchor>
  <cdr:relSizeAnchor xmlns:cdr="http://schemas.openxmlformats.org/drawingml/2006/chartDrawing">
    <cdr:from>
      <cdr:x>0</cdr:x>
      <cdr:y>0</cdr:y>
    </cdr:from>
    <cdr:to>
      <cdr:x>0.99665</cdr:x>
      <cdr:y>0.07424</cdr:y>
    </cdr:to>
    <cdr:sp macro="" textlink="">
      <cdr:nvSpPr>
        <cdr:cNvPr id="13" name="TextBox 1">
          <a:extLst xmlns:a="http://schemas.openxmlformats.org/drawingml/2006/main">
            <a:ext uri="{FF2B5EF4-FFF2-40B4-BE49-F238E27FC236}">
              <a16:creationId xmlns:a16="http://schemas.microsoft.com/office/drawing/2014/main" id="{65D563D7-6E00-47CA-9290-C1F51529BDD6}"/>
            </a:ext>
          </a:extLst>
        </cdr:cNvPr>
        <cdr:cNvSpPr txBox="1"/>
      </cdr:nvSpPr>
      <cdr:spPr>
        <a:xfrm xmlns:a="http://schemas.openxmlformats.org/drawingml/2006/main">
          <a:off x="0" y="0"/>
          <a:ext cx="8505792" cy="47721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1" baseline="0">
              <a:effectLst/>
              <a:latin typeface="Arial" panose="020B0604020202020204" pitchFamily="34" charset="0"/>
              <a:ea typeface="+mn-ea"/>
              <a:cs typeface="Arial" panose="020B0604020202020204" pitchFamily="34" charset="0"/>
            </a:rPr>
            <a:t>J4. "Es zinu, ar kādiem neiecietīgas attieksmes, diskriminācijas gadījumiem ikdienā vai darbā saskaras..."</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0" u="sng" baseline="0">
              <a:effectLst/>
              <a:latin typeface="Arial" panose="020B0604020202020204" pitchFamily="34" charset="0"/>
              <a:ea typeface="+mn-ea"/>
              <a:cs typeface="Arial" panose="020B0604020202020204" pitchFamily="34" charset="0"/>
            </a:rPr>
            <a:t>Iespējamas vairākas atbildes</a:t>
          </a:r>
        </a:p>
      </cdr:txBody>
    </cdr:sp>
  </cdr:relSizeAnchor>
</c:userShapes>
</file>

<file path=ppt/drawings/drawing18.xml><?xml version="1.0" encoding="utf-8"?>
<c:userShapes xmlns:c="http://schemas.openxmlformats.org/drawingml/2006/chart">
  <cdr:relSizeAnchor xmlns:cdr="http://schemas.openxmlformats.org/drawingml/2006/chartDrawing">
    <cdr:from>
      <cdr:x>0.00853</cdr:x>
      <cdr:y>0.06688</cdr:y>
    </cdr:from>
    <cdr:to>
      <cdr:x>0.03013</cdr:x>
      <cdr:y>0.0945</cdr:y>
    </cdr:to>
    <cdr:sp macro="" textlink="">
      <cdr:nvSpPr>
        <cdr:cNvPr id="4" name="TextBox 3">
          <a:extLst xmlns:a="http://schemas.openxmlformats.org/drawingml/2006/main">
            <a:ext uri="{FF2B5EF4-FFF2-40B4-BE49-F238E27FC236}">
              <a16:creationId xmlns:a16="http://schemas.microsoft.com/office/drawing/2014/main" id="{163BA238-DF21-45BB-96BD-FD8DECF70464}"/>
            </a:ext>
          </a:extLst>
        </cdr:cNvPr>
        <cdr:cNvSpPr txBox="1"/>
      </cdr:nvSpPr>
      <cdr:spPr>
        <a:xfrm xmlns:a="http://schemas.openxmlformats.org/drawingml/2006/main">
          <a:off x="72797" y="429924"/>
          <a:ext cx="184377" cy="177562"/>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vertOverflow="clip" wrap="none" rtlCol="0"/>
        <a:lstStyle xmlns:a="http://schemas.openxmlformats.org/drawingml/2006/main"/>
        <a:p xmlns:a="http://schemas.openxmlformats.org/drawingml/2006/main">
          <a:pPr algn="ctr"/>
          <a:r>
            <a:rPr lang="lv-LV" sz="80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0.24314</cdr:y>
    </cdr:from>
    <cdr:to>
      <cdr:x>0.16157</cdr:x>
      <cdr:y>0.28299</cdr:y>
    </cdr:to>
    <cdr:sp macro="" textlink="">
      <cdr:nvSpPr>
        <cdr:cNvPr id="5" name="TextBox 1">
          <a:extLst xmlns:a="http://schemas.openxmlformats.org/drawingml/2006/main">
            <a:ext uri="{FF2B5EF4-FFF2-40B4-BE49-F238E27FC236}">
              <a16:creationId xmlns:a16="http://schemas.microsoft.com/office/drawing/2014/main" id="{DD04625E-B2DE-40AC-87F5-73C13ACA96A1}"/>
            </a:ext>
          </a:extLst>
        </cdr:cNvPr>
        <cdr:cNvSpPr txBox="1"/>
      </cdr:nvSpPr>
      <cdr:spPr>
        <a:xfrm xmlns:a="http://schemas.openxmlformats.org/drawingml/2006/main">
          <a:off x="0" y="1562993"/>
          <a:ext cx="1378903" cy="25616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Dzimums</a:t>
          </a:r>
        </a:p>
      </cdr:txBody>
    </cdr:sp>
  </cdr:relSizeAnchor>
  <cdr:relSizeAnchor xmlns:cdr="http://schemas.openxmlformats.org/drawingml/2006/chartDrawing">
    <cdr:from>
      <cdr:x>0</cdr:x>
      <cdr:y>0.87918</cdr:y>
    </cdr:from>
    <cdr:to>
      <cdr:x>0.18764</cdr:x>
      <cdr:y>0.92239</cdr:y>
    </cdr:to>
    <cdr:sp macro="" textlink="">
      <cdr:nvSpPr>
        <cdr:cNvPr id="6" name="TextBox 1">
          <a:extLst xmlns:a="http://schemas.openxmlformats.org/drawingml/2006/main">
            <a:ext uri="{FF2B5EF4-FFF2-40B4-BE49-F238E27FC236}">
              <a16:creationId xmlns:a16="http://schemas.microsoft.com/office/drawing/2014/main" id="{7A8B660F-560B-48B1-935E-467722D0589D}"/>
            </a:ext>
          </a:extLst>
        </cdr:cNvPr>
        <cdr:cNvSpPr txBox="1"/>
      </cdr:nvSpPr>
      <cdr:spPr>
        <a:xfrm xmlns:a="http://schemas.openxmlformats.org/drawingml/2006/main">
          <a:off x="0" y="5651582"/>
          <a:ext cx="1601395" cy="2777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Apdzīvota</a:t>
          </a:r>
          <a:r>
            <a:rPr lang="lv-LV" sz="900" b="1" baseline="0" dirty="0">
              <a:latin typeface="Arial" panose="020B0604020202020204" pitchFamily="34" charset="0"/>
              <a:cs typeface="Arial" panose="020B0604020202020204" pitchFamily="34" charset="0"/>
            </a:rPr>
            <a:t> vieta</a:t>
          </a:r>
          <a:endParaRPr lang="lv-LV" sz="9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0.30021</cdr:y>
    </cdr:from>
    <cdr:to>
      <cdr:x>0.16157</cdr:x>
      <cdr:y>0.34343</cdr:y>
    </cdr:to>
    <cdr:sp macro="" textlink="">
      <cdr:nvSpPr>
        <cdr:cNvPr id="7" name="TextBox 1">
          <a:extLst xmlns:a="http://schemas.openxmlformats.org/drawingml/2006/main">
            <a:ext uri="{FF2B5EF4-FFF2-40B4-BE49-F238E27FC236}">
              <a16:creationId xmlns:a16="http://schemas.microsoft.com/office/drawing/2014/main" id="{549AC11D-1215-47E6-BE94-B13C5F015C69}"/>
            </a:ext>
          </a:extLst>
        </cdr:cNvPr>
        <cdr:cNvSpPr txBox="1"/>
      </cdr:nvSpPr>
      <cdr:spPr>
        <a:xfrm xmlns:a="http://schemas.openxmlformats.org/drawingml/2006/main">
          <a:off x="0" y="1929863"/>
          <a:ext cx="1378903" cy="2778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Vecums</a:t>
          </a:r>
        </a:p>
      </cdr:txBody>
    </cdr:sp>
  </cdr:relSizeAnchor>
  <cdr:relSizeAnchor xmlns:cdr="http://schemas.openxmlformats.org/drawingml/2006/chartDrawing">
    <cdr:from>
      <cdr:x>0</cdr:x>
      <cdr:y>0.75957</cdr:y>
    </cdr:from>
    <cdr:to>
      <cdr:x>0.16157</cdr:x>
      <cdr:y>0.80277</cdr:y>
    </cdr:to>
    <cdr:sp macro="" textlink="">
      <cdr:nvSpPr>
        <cdr:cNvPr id="8" name="TextBox 1">
          <a:extLst xmlns:a="http://schemas.openxmlformats.org/drawingml/2006/main">
            <a:ext uri="{FF2B5EF4-FFF2-40B4-BE49-F238E27FC236}">
              <a16:creationId xmlns:a16="http://schemas.microsoft.com/office/drawing/2014/main" id="{47416B07-254F-4594-914E-F17A40D93C4A}"/>
            </a:ext>
          </a:extLst>
        </cdr:cNvPr>
        <cdr:cNvSpPr txBox="1"/>
      </cdr:nvSpPr>
      <cdr:spPr>
        <a:xfrm xmlns:a="http://schemas.openxmlformats.org/drawingml/2006/main">
          <a:off x="0" y="4882740"/>
          <a:ext cx="1378903" cy="27770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Reģions</a:t>
          </a:r>
        </a:p>
      </cdr:txBody>
    </cdr:sp>
  </cdr:relSizeAnchor>
  <cdr:relSizeAnchor xmlns:cdr="http://schemas.openxmlformats.org/drawingml/2006/chartDrawing">
    <cdr:from>
      <cdr:x>0</cdr:x>
      <cdr:y>0.63903</cdr:y>
    </cdr:from>
    <cdr:to>
      <cdr:x>0.16157</cdr:x>
      <cdr:y>0.68169</cdr:y>
    </cdr:to>
    <cdr:sp macro="" textlink="">
      <cdr:nvSpPr>
        <cdr:cNvPr id="9" name="TextBox 1">
          <a:extLst xmlns:a="http://schemas.openxmlformats.org/drawingml/2006/main">
            <a:ext uri="{FF2B5EF4-FFF2-40B4-BE49-F238E27FC236}">
              <a16:creationId xmlns:a16="http://schemas.microsoft.com/office/drawing/2014/main" id="{7C8EBDBC-2923-42BB-9E3B-C5F87BB8D933}"/>
            </a:ext>
          </a:extLst>
        </cdr:cNvPr>
        <cdr:cNvSpPr txBox="1"/>
      </cdr:nvSpPr>
      <cdr:spPr>
        <a:xfrm xmlns:a="http://schemas.openxmlformats.org/drawingml/2006/main">
          <a:off x="0" y="4107834"/>
          <a:ext cx="1378903" cy="2742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Ienākumi</a:t>
          </a:r>
        </a:p>
      </cdr:txBody>
    </cdr:sp>
  </cdr:relSizeAnchor>
  <cdr:relSizeAnchor xmlns:cdr="http://schemas.openxmlformats.org/drawingml/2006/chartDrawing">
    <cdr:from>
      <cdr:x>0</cdr:x>
      <cdr:y>0.50062</cdr:y>
    </cdr:from>
    <cdr:to>
      <cdr:x>0.16157</cdr:x>
      <cdr:y>0.54383</cdr:y>
    </cdr:to>
    <cdr:sp macro="" textlink="">
      <cdr:nvSpPr>
        <cdr:cNvPr id="10" name="TextBox 1">
          <a:extLst xmlns:a="http://schemas.openxmlformats.org/drawingml/2006/main">
            <a:ext uri="{FF2B5EF4-FFF2-40B4-BE49-F238E27FC236}">
              <a16:creationId xmlns:a16="http://schemas.microsoft.com/office/drawing/2014/main" id="{DEB80044-DE9C-42CF-9E98-0597131F79BF}"/>
            </a:ext>
          </a:extLst>
        </cdr:cNvPr>
        <cdr:cNvSpPr txBox="1"/>
      </cdr:nvSpPr>
      <cdr:spPr>
        <a:xfrm xmlns:a="http://schemas.openxmlformats.org/drawingml/2006/main">
          <a:off x="0" y="3218098"/>
          <a:ext cx="1378903" cy="2777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Izglītība</a:t>
          </a:r>
        </a:p>
      </cdr:txBody>
    </cdr:sp>
  </cdr:relSizeAnchor>
  <cdr:relSizeAnchor xmlns:cdr="http://schemas.openxmlformats.org/drawingml/2006/chartDrawing">
    <cdr:from>
      <cdr:x>0</cdr:x>
      <cdr:y>0.44069</cdr:y>
    </cdr:from>
    <cdr:to>
      <cdr:x>0.18638</cdr:x>
      <cdr:y>0.48725</cdr:y>
    </cdr:to>
    <cdr:sp macro="" textlink="">
      <cdr:nvSpPr>
        <cdr:cNvPr id="11" name="TextBox 1">
          <a:extLst xmlns:a="http://schemas.openxmlformats.org/drawingml/2006/main">
            <a:ext uri="{FF2B5EF4-FFF2-40B4-BE49-F238E27FC236}">
              <a16:creationId xmlns:a16="http://schemas.microsoft.com/office/drawing/2014/main" id="{6B68CE4A-1B4F-4D17-8FBF-A9C1C3C9124A}"/>
            </a:ext>
          </a:extLst>
        </cdr:cNvPr>
        <cdr:cNvSpPr txBox="1"/>
      </cdr:nvSpPr>
      <cdr:spPr>
        <a:xfrm xmlns:a="http://schemas.openxmlformats.org/drawingml/2006/main">
          <a:off x="0" y="2832874"/>
          <a:ext cx="1590641" cy="29930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Sarunvaloda ģimenē</a:t>
          </a:r>
        </a:p>
      </cdr:txBody>
    </cdr:sp>
  </cdr:relSizeAnchor>
  <cdr:relSizeAnchor xmlns:cdr="http://schemas.openxmlformats.org/drawingml/2006/chartDrawing">
    <cdr:from>
      <cdr:x>0</cdr:x>
      <cdr:y>0.95733</cdr:y>
    </cdr:from>
    <cdr:to>
      <cdr:x>0.58259</cdr:x>
      <cdr:y>1</cdr:y>
    </cdr:to>
    <cdr:sp macro="" textlink="">
      <cdr:nvSpPr>
        <cdr:cNvPr id="12" name="TextBox 1">
          <a:extLst xmlns:a="http://schemas.openxmlformats.org/drawingml/2006/main">
            <a:ext uri="{FF2B5EF4-FFF2-40B4-BE49-F238E27FC236}">
              <a16:creationId xmlns:a16="http://schemas.microsoft.com/office/drawing/2014/main" id="{D7303E8E-BACE-4DF9-9596-77AA4636746D}"/>
            </a:ext>
          </a:extLst>
        </cdr:cNvPr>
        <cdr:cNvSpPr txBox="1"/>
      </cdr:nvSpPr>
      <cdr:spPr>
        <a:xfrm xmlns:a="http://schemas.openxmlformats.org/drawingml/2006/main">
          <a:off x="0" y="5579535"/>
          <a:ext cx="4972050" cy="248667"/>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respondentu skaitu grupās skatīt respondentu sociāli demogrāfiskajā profilā 4.lpp</a:t>
          </a:r>
        </a:p>
      </cdr:txBody>
    </cdr:sp>
  </cdr:relSizeAnchor>
  <cdr:relSizeAnchor xmlns:cdr="http://schemas.openxmlformats.org/drawingml/2006/chartDrawing">
    <cdr:from>
      <cdr:x>0</cdr:x>
      <cdr:y>0.56059</cdr:y>
    </cdr:from>
    <cdr:to>
      <cdr:x>0.16157</cdr:x>
      <cdr:y>0.60325</cdr:y>
    </cdr:to>
    <cdr:sp macro="" textlink="">
      <cdr:nvSpPr>
        <cdr:cNvPr id="15" name="TextBox 1">
          <a:extLst xmlns:a="http://schemas.openxmlformats.org/drawingml/2006/main">
            <a:ext uri="{FF2B5EF4-FFF2-40B4-BE49-F238E27FC236}">
              <a16:creationId xmlns:a16="http://schemas.microsoft.com/office/drawing/2014/main" id="{32B719A0-20C9-4F72-85D4-81D175D0D380}"/>
            </a:ext>
          </a:extLst>
        </cdr:cNvPr>
        <cdr:cNvSpPr txBox="1"/>
      </cdr:nvSpPr>
      <cdr:spPr>
        <a:xfrm xmlns:a="http://schemas.openxmlformats.org/drawingml/2006/main">
          <a:off x="0" y="3603633"/>
          <a:ext cx="1378903" cy="2742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Nodarbinātības sektors</a:t>
          </a:r>
        </a:p>
      </cdr:txBody>
    </cdr:sp>
  </cdr:relSizeAnchor>
  <cdr:relSizeAnchor xmlns:cdr="http://schemas.openxmlformats.org/drawingml/2006/chartDrawing">
    <cdr:from>
      <cdr:x>0</cdr:x>
      <cdr:y>0</cdr:y>
    </cdr:from>
    <cdr:to>
      <cdr:x>0.99665</cdr:x>
      <cdr:y>0.07424</cdr:y>
    </cdr:to>
    <cdr:sp macro="" textlink="">
      <cdr:nvSpPr>
        <cdr:cNvPr id="13" name="TextBox 1">
          <a:extLst xmlns:a="http://schemas.openxmlformats.org/drawingml/2006/main">
            <a:ext uri="{FF2B5EF4-FFF2-40B4-BE49-F238E27FC236}">
              <a16:creationId xmlns:a16="http://schemas.microsoft.com/office/drawing/2014/main" id="{C1560FCC-50BF-4A30-8190-6A228C960303}"/>
            </a:ext>
          </a:extLst>
        </cdr:cNvPr>
        <cdr:cNvSpPr txBox="1"/>
      </cdr:nvSpPr>
      <cdr:spPr>
        <a:xfrm xmlns:a="http://schemas.openxmlformats.org/drawingml/2006/main">
          <a:off x="0" y="0"/>
          <a:ext cx="8505792" cy="47721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1" baseline="0">
              <a:effectLst/>
              <a:latin typeface="Arial" panose="020B0604020202020204" pitchFamily="34" charset="0"/>
              <a:ea typeface="+mn-ea"/>
              <a:cs typeface="Arial" panose="020B0604020202020204" pitchFamily="34" charset="0"/>
            </a:rPr>
            <a:t>J4. "Es zinu, ar kādiem neiecietīgas attieksmes, diskriminācijas gadījumiem ikdienā vai darbā saskaras..."</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0" u="sng" baseline="0">
              <a:effectLst/>
              <a:latin typeface="Arial" panose="020B0604020202020204" pitchFamily="34" charset="0"/>
              <a:ea typeface="+mn-ea"/>
              <a:cs typeface="Arial" panose="020B0604020202020204" pitchFamily="34" charset="0"/>
            </a:rPr>
            <a:t>Iespējamas vairākas atbildes</a:t>
          </a:r>
        </a:p>
      </cdr:txBody>
    </cdr:sp>
  </cdr:relSizeAnchor>
</c:userShapes>
</file>

<file path=ppt/drawings/drawing19.xml><?xml version="1.0" encoding="utf-8"?>
<c:userShapes xmlns:c="http://schemas.openxmlformats.org/drawingml/2006/chart">
  <cdr:relSizeAnchor xmlns:cdr="http://schemas.openxmlformats.org/drawingml/2006/chartDrawing">
    <cdr:from>
      <cdr:x>0</cdr:x>
      <cdr:y>0</cdr:y>
    </cdr:from>
    <cdr:to>
      <cdr:x>1</cdr:x>
      <cdr:y>0.09014</cdr:y>
    </cdr:to>
    <cdr:sp macro="" textlink="">
      <cdr:nvSpPr>
        <cdr:cNvPr id="3" name="TextBox 1">
          <a:extLst xmlns:a="http://schemas.openxmlformats.org/drawingml/2006/main">
            <a:ext uri="{FF2B5EF4-FFF2-40B4-BE49-F238E27FC236}">
              <a16:creationId xmlns:a16="http://schemas.microsoft.com/office/drawing/2014/main" id="{9D0B423E-9F78-4BCF-A994-7A25A8B22565}"/>
            </a:ext>
          </a:extLst>
        </cdr:cNvPr>
        <cdr:cNvSpPr txBox="1"/>
      </cdr:nvSpPr>
      <cdr:spPr>
        <a:xfrm xmlns:a="http://schemas.openxmlformats.org/drawingml/2006/main">
          <a:off x="0" y="0"/>
          <a:ext cx="8505824" cy="40957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a:effectLst/>
              <a:latin typeface="Arial" panose="020B0604020202020204" pitchFamily="34" charset="0"/>
              <a:ea typeface="+mn-ea"/>
              <a:cs typeface="Arial" panose="020B0604020202020204" pitchFamily="34" charset="0"/>
            </a:rPr>
            <a:t>J5. "Kā Jums šķiet, cik daudz Jūs pats/ pati personīgi varat paveikt, lai mazinātu ikdienas diskrimināciju, neiecietīgu attieksmi pret grupām, kas ar to saskaras?"</a:t>
          </a:r>
        </a:p>
      </cdr:txBody>
    </cdr:sp>
  </cdr:relSizeAnchor>
  <cdr:relSizeAnchor xmlns:cdr="http://schemas.openxmlformats.org/drawingml/2006/chartDrawing">
    <cdr:from>
      <cdr:x>0</cdr:x>
      <cdr:y>0.94825</cdr:y>
    </cdr:from>
    <cdr:to>
      <cdr:x>0.49579</cdr:x>
      <cdr:y>1</cdr:y>
    </cdr:to>
    <cdr:sp macro="" textlink="">
      <cdr:nvSpPr>
        <cdr:cNvPr id="8" name="TextBox 1">
          <a:extLst xmlns:a="http://schemas.openxmlformats.org/drawingml/2006/main">
            <a:ext uri="{FF2B5EF4-FFF2-40B4-BE49-F238E27FC236}">
              <a16:creationId xmlns:a16="http://schemas.microsoft.com/office/drawing/2014/main" id="{8787555C-7921-4530-B7F6-450BEF9388D1}"/>
            </a:ext>
          </a:extLst>
        </cdr:cNvPr>
        <cdr:cNvSpPr txBox="1"/>
      </cdr:nvSpPr>
      <cdr:spPr>
        <a:xfrm xmlns:a="http://schemas.openxmlformats.org/drawingml/2006/main">
          <a:off x="0" y="4597601"/>
          <a:ext cx="4200524" cy="250910"/>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n=1005</a:t>
          </a:r>
        </a:p>
      </cdr:txBody>
    </cdr:sp>
  </cdr:relSizeAnchor>
  <cdr:relSizeAnchor xmlns:cdr="http://schemas.openxmlformats.org/drawingml/2006/chartDrawing">
    <cdr:from>
      <cdr:x>0.78617</cdr:x>
      <cdr:y>0.19901</cdr:y>
    </cdr:from>
    <cdr:to>
      <cdr:x>0.90489</cdr:x>
      <cdr:y>0.32321</cdr:y>
    </cdr:to>
    <cdr:sp macro="" textlink="">
      <cdr:nvSpPr>
        <cdr:cNvPr id="6" name="TextBox 8">
          <a:extLst xmlns:a="http://schemas.openxmlformats.org/drawingml/2006/main">
            <a:ext uri="{FF2B5EF4-FFF2-40B4-BE49-F238E27FC236}">
              <a16:creationId xmlns:a16="http://schemas.microsoft.com/office/drawing/2014/main" id="{6D63304C-C0D8-4540-AB5C-67F926C9EC59}"/>
            </a:ext>
          </a:extLst>
        </cdr:cNvPr>
        <cdr:cNvSpPr txBox="1">
          <a:spLocks xmlns:a="http://schemas.openxmlformats.org/drawingml/2006/main" noChangeArrowheads="1"/>
        </cdr:cNvSpPr>
      </cdr:nvSpPr>
      <cdr:spPr bwMode="auto">
        <a:xfrm xmlns:a="http://schemas.openxmlformats.org/drawingml/2006/main">
          <a:off x="6687013" y="904259"/>
          <a:ext cx="1009812" cy="564329"/>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eaLnBrk="1" hangingPunct="1">
            <a:spcBef>
              <a:spcPct val="0"/>
            </a:spcBef>
            <a:buFontTx/>
            <a:buNone/>
          </a:pPr>
          <a:r>
            <a:rPr lang="lv-LV" altLang="lv-LV" sz="1200" b="1" dirty="0">
              <a:solidFill>
                <a:srgbClr val="203864"/>
              </a:solidFill>
              <a:latin typeface="Arial" panose="020B0604020202020204" pitchFamily="34" charset="0"/>
              <a:ea typeface="맑은 고딕" panose="020B0503020000020004" pitchFamily="34" charset="-127"/>
              <a:cs typeface="Arial" panose="020B0604020202020204" pitchFamily="34" charset="0"/>
            </a:rPr>
            <a:t>Daudz:</a:t>
          </a:r>
        </a:p>
        <a:p xmlns:a="http://schemas.openxmlformats.org/drawingml/2006/main">
          <a:pPr algn="ctr" eaLnBrk="1" hangingPunct="1">
            <a:spcBef>
              <a:spcPct val="0"/>
            </a:spcBef>
            <a:buFontTx/>
            <a:buNone/>
          </a:pPr>
          <a:r>
            <a:rPr lang="lv-LV" altLang="lv-LV" sz="2000" b="1" dirty="0">
              <a:solidFill>
                <a:srgbClr val="203864"/>
              </a:solidFill>
              <a:latin typeface="Arial" panose="020B0604020202020204" pitchFamily="34" charset="0"/>
              <a:ea typeface="맑은 고딕" panose="020B0503020000020004" pitchFamily="34" charset="-127"/>
              <a:cs typeface="Arial" panose="020B0604020202020204" pitchFamily="34" charset="0"/>
            </a:rPr>
            <a:t>20.4%</a:t>
          </a:r>
        </a:p>
      </cdr:txBody>
    </cdr:sp>
  </cdr:relSizeAnchor>
  <cdr:relSizeAnchor xmlns:cdr="http://schemas.openxmlformats.org/drawingml/2006/chartDrawing">
    <cdr:from>
      <cdr:x>0.75924</cdr:x>
      <cdr:y>0.10901</cdr:y>
    </cdr:from>
    <cdr:to>
      <cdr:x>0.78387</cdr:x>
      <cdr:y>0.41716</cdr:y>
    </cdr:to>
    <cdr:sp macro="" textlink="">
      <cdr:nvSpPr>
        <cdr:cNvPr id="7" name="Right Brace 6">
          <a:extLst xmlns:a="http://schemas.openxmlformats.org/drawingml/2006/main">
            <a:ext uri="{FF2B5EF4-FFF2-40B4-BE49-F238E27FC236}">
              <a16:creationId xmlns:a16="http://schemas.microsoft.com/office/drawing/2014/main" id="{6681ED93-42CF-4D54-A640-591F460C7CC6}"/>
            </a:ext>
          </a:extLst>
        </cdr:cNvPr>
        <cdr:cNvSpPr/>
      </cdr:nvSpPr>
      <cdr:spPr>
        <a:xfrm xmlns:a="http://schemas.openxmlformats.org/drawingml/2006/main">
          <a:off x="6457949" y="495300"/>
          <a:ext cx="209551" cy="1400158"/>
        </a:xfrm>
        <a:prstGeom xmlns:a="http://schemas.openxmlformats.org/drawingml/2006/main" prst="rightBrace">
          <a:avLst>
            <a:gd name="adj1" fmla="val 57296"/>
            <a:gd name="adj2" fmla="val 47635"/>
          </a:avLst>
        </a:prstGeom>
        <a:ln xmlns:a="http://schemas.openxmlformats.org/drawingml/2006/main" w="15875">
          <a:solidFill>
            <a:srgbClr val="203864"/>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nchor="ct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ctr" eaLnBrk="1" fontAlgn="auto" latinLnBrk="1" hangingPunct="1">
            <a:spcBef>
              <a:spcPts val="0"/>
            </a:spcBef>
            <a:spcAft>
              <a:spcPts val="0"/>
            </a:spcAft>
            <a:defRPr/>
          </a:pPr>
          <a:endParaRPr lang="lv-LV">
            <a:solidFill>
              <a:srgbClr val="4A6826"/>
            </a:solidFill>
          </a:endParaRPr>
        </a:p>
      </cdr:txBody>
    </cdr:sp>
  </cdr:relSizeAnchor>
  <cdr:relSizeAnchor xmlns:cdr="http://schemas.openxmlformats.org/drawingml/2006/chartDrawing">
    <cdr:from>
      <cdr:x>0.02793</cdr:x>
      <cdr:y>0.59847</cdr:y>
    </cdr:from>
    <cdr:to>
      <cdr:x>0.15833</cdr:x>
      <cdr:y>0.73861</cdr:y>
    </cdr:to>
    <cdr:sp macro="" textlink="">
      <cdr:nvSpPr>
        <cdr:cNvPr id="9" name="TextBox 8">
          <a:extLst xmlns:a="http://schemas.openxmlformats.org/drawingml/2006/main">
            <a:ext uri="{FF2B5EF4-FFF2-40B4-BE49-F238E27FC236}">
              <a16:creationId xmlns:a16="http://schemas.microsoft.com/office/drawing/2014/main" id="{1B6152CF-1A65-4E33-927E-83587FE3D638}"/>
            </a:ext>
          </a:extLst>
        </cdr:cNvPr>
        <cdr:cNvSpPr txBox="1">
          <a:spLocks xmlns:a="http://schemas.openxmlformats.org/drawingml/2006/main" noChangeArrowheads="1"/>
        </cdr:cNvSpPr>
      </cdr:nvSpPr>
      <cdr:spPr bwMode="auto">
        <a:xfrm xmlns:a="http://schemas.openxmlformats.org/drawingml/2006/main">
          <a:off x="237562" y="2891653"/>
          <a:ext cx="1109188" cy="677108"/>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eaLnBrk="1" hangingPunct="1">
            <a:spcBef>
              <a:spcPct val="0"/>
            </a:spcBef>
            <a:buFontTx/>
            <a:buNone/>
          </a:pPr>
          <a:r>
            <a:rPr lang="lv-LV" altLang="lv-LV" sz="1400" b="1" dirty="0">
              <a:solidFill>
                <a:srgbClr val="841212"/>
              </a:solidFill>
              <a:latin typeface="Arial" panose="020B0604020202020204" pitchFamily="34" charset="0"/>
              <a:ea typeface="맑은 고딕" panose="020B0503020000020004" pitchFamily="34" charset="-127"/>
              <a:cs typeface="Arial" panose="020B0604020202020204" pitchFamily="34" charset="0"/>
            </a:rPr>
            <a:t>Maz:</a:t>
          </a:r>
        </a:p>
        <a:p xmlns:a="http://schemas.openxmlformats.org/drawingml/2006/main">
          <a:pPr algn="ctr" eaLnBrk="1" hangingPunct="1">
            <a:spcBef>
              <a:spcPct val="0"/>
            </a:spcBef>
            <a:buFontTx/>
            <a:buNone/>
          </a:pPr>
          <a:r>
            <a:rPr lang="lv-LV" altLang="lv-LV" sz="2400" b="1" dirty="0">
              <a:solidFill>
                <a:srgbClr val="841212"/>
              </a:solidFill>
              <a:latin typeface="Arial" panose="020B0604020202020204" pitchFamily="34" charset="0"/>
              <a:ea typeface="맑은 고딕" panose="020B0503020000020004" pitchFamily="34" charset="-127"/>
              <a:cs typeface="Arial" panose="020B0604020202020204" pitchFamily="34" charset="0"/>
            </a:rPr>
            <a:t>59.1%</a:t>
          </a:r>
        </a:p>
      </cdr:txBody>
    </cdr:sp>
  </cdr:relSizeAnchor>
  <cdr:relSizeAnchor xmlns:cdr="http://schemas.openxmlformats.org/drawingml/2006/chartDrawing">
    <cdr:from>
      <cdr:x>0.19268</cdr:x>
      <cdr:y>0.43813</cdr:y>
    </cdr:from>
    <cdr:to>
      <cdr:x>0.22149</cdr:x>
      <cdr:y>0.88254</cdr:y>
    </cdr:to>
    <cdr:sp macro="" textlink="">
      <cdr:nvSpPr>
        <cdr:cNvPr id="10" name="Right Brace 9">
          <a:extLst xmlns:a="http://schemas.openxmlformats.org/drawingml/2006/main">
            <a:ext uri="{FF2B5EF4-FFF2-40B4-BE49-F238E27FC236}">
              <a16:creationId xmlns:a16="http://schemas.microsoft.com/office/drawing/2014/main" id="{2DFC4425-2C64-48F9-AA26-BA6B24BECAAD}"/>
            </a:ext>
          </a:extLst>
        </cdr:cNvPr>
        <cdr:cNvSpPr/>
      </cdr:nvSpPr>
      <cdr:spPr>
        <a:xfrm xmlns:a="http://schemas.openxmlformats.org/drawingml/2006/main" flipH="1">
          <a:off x="1638900" y="2116922"/>
          <a:ext cx="245053" cy="2147266"/>
        </a:xfrm>
        <a:prstGeom xmlns:a="http://schemas.openxmlformats.org/drawingml/2006/main" prst="rightBrace">
          <a:avLst>
            <a:gd name="adj1" fmla="val 57296"/>
            <a:gd name="adj2" fmla="val 47635"/>
          </a:avLst>
        </a:prstGeom>
        <a:ln xmlns:a="http://schemas.openxmlformats.org/drawingml/2006/main" w="15875">
          <a:solidFill>
            <a:srgbClr val="841212"/>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nchor="ct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ctr" eaLnBrk="1" fontAlgn="auto" latinLnBrk="1" hangingPunct="1">
            <a:spcBef>
              <a:spcPts val="0"/>
            </a:spcBef>
            <a:spcAft>
              <a:spcPts val="0"/>
            </a:spcAft>
            <a:defRPr/>
          </a:pPr>
          <a:endParaRPr lang="lv-LV" dirty="0">
            <a:solidFill>
              <a:srgbClr val="4A6826"/>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0.99739</cdr:x>
      <cdr:y>0.09259</cdr:y>
    </cdr:to>
    <cdr:sp macro="" textlink="">
      <cdr:nvSpPr>
        <cdr:cNvPr id="2" name="TextBox 1">
          <a:extLst xmlns:a="http://schemas.openxmlformats.org/drawingml/2006/main">
            <a:ext uri="{FF2B5EF4-FFF2-40B4-BE49-F238E27FC236}">
              <a16:creationId xmlns:a16="http://schemas.microsoft.com/office/drawing/2014/main" id="{2ED92168-ED34-4E44-90C9-E4FF8E336537}"/>
            </a:ext>
          </a:extLst>
        </cdr:cNvPr>
        <cdr:cNvSpPr txBox="1"/>
      </cdr:nvSpPr>
      <cdr:spPr>
        <a:xfrm xmlns:a="http://schemas.openxmlformats.org/drawingml/2006/main">
          <a:off x="0" y="0"/>
          <a:ext cx="8560698" cy="3792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dirty="0">
              <a:effectLst/>
              <a:latin typeface="Arial" panose="020B0604020202020204" pitchFamily="34" charset="0"/>
              <a:ea typeface="+mn-ea"/>
              <a:cs typeface="Arial" panose="020B0604020202020204" pitchFamily="34" charset="0"/>
            </a:rPr>
            <a:t>J8. "No kādiem informācijas avotiem Jūs ikdienā gūstat informāciju par notikumiem Latvijā?"</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0" u="sng" baseline="0" dirty="0">
              <a:effectLst/>
              <a:latin typeface="Arial" panose="020B0604020202020204" pitchFamily="34" charset="0"/>
              <a:ea typeface="+mn-ea"/>
              <a:cs typeface="Arial" panose="020B0604020202020204" pitchFamily="34" charset="0"/>
            </a:rPr>
            <a:t>Iespējamas vairākas atbildes</a:t>
          </a:r>
        </a:p>
      </cdr:txBody>
    </cdr:sp>
  </cdr:relSizeAnchor>
  <cdr:relSizeAnchor xmlns:cdr="http://schemas.openxmlformats.org/drawingml/2006/chartDrawing">
    <cdr:from>
      <cdr:x>0</cdr:x>
      <cdr:y>0.94018</cdr:y>
    </cdr:from>
    <cdr:to>
      <cdr:x>0.49256</cdr:x>
      <cdr:y>1</cdr:y>
    </cdr:to>
    <cdr:sp macro="" textlink="">
      <cdr:nvSpPr>
        <cdr:cNvPr id="3" name="TextBox 1">
          <a:extLst xmlns:a="http://schemas.openxmlformats.org/drawingml/2006/main">
            <a:ext uri="{FF2B5EF4-FFF2-40B4-BE49-F238E27FC236}">
              <a16:creationId xmlns:a16="http://schemas.microsoft.com/office/drawing/2014/main" id="{D5237727-EEBC-4B22-A4A8-6E401A8DDBF8}"/>
            </a:ext>
          </a:extLst>
        </cdr:cNvPr>
        <cdr:cNvSpPr txBox="1"/>
      </cdr:nvSpPr>
      <cdr:spPr>
        <a:xfrm xmlns:a="http://schemas.openxmlformats.org/drawingml/2006/main">
          <a:off x="0" y="3850755"/>
          <a:ext cx="4227694" cy="244995"/>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n=1005</a:t>
          </a:r>
        </a:p>
      </cdr:txBody>
    </cdr:sp>
  </cdr:relSizeAnchor>
</c:userShapes>
</file>

<file path=ppt/drawings/drawing20.xml><?xml version="1.0" encoding="utf-8"?>
<c:userShapes xmlns:c="http://schemas.openxmlformats.org/drawingml/2006/chart">
  <cdr:relSizeAnchor xmlns:cdr="http://schemas.openxmlformats.org/drawingml/2006/chartDrawing">
    <cdr:from>
      <cdr:x>0</cdr:x>
      <cdr:y>0.12934</cdr:y>
    </cdr:from>
    <cdr:to>
      <cdr:x>0.16201</cdr:x>
      <cdr:y>0.16881</cdr:y>
    </cdr:to>
    <cdr:sp macro="" textlink="">
      <cdr:nvSpPr>
        <cdr:cNvPr id="4" name="TextBox 1">
          <a:extLst xmlns:a="http://schemas.openxmlformats.org/drawingml/2006/main">
            <a:ext uri="{FF2B5EF4-FFF2-40B4-BE49-F238E27FC236}">
              <a16:creationId xmlns:a16="http://schemas.microsoft.com/office/drawing/2014/main" id="{54AEA97A-39AD-4DD9-9E43-DB4DFEBEA005}"/>
            </a:ext>
          </a:extLst>
        </cdr:cNvPr>
        <cdr:cNvSpPr txBox="1"/>
      </cdr:nvSpPr>
      <cdr:spPr>
        <a:xfrm xmlns:a="http://schemas.openxmlformats.org/drawingml/2006/main">
          <a:off x="0" y="734839"/>
          <a:ext cx="1379572" cy="22425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Dzimums</a:t>
          </a:r>
        </a:p>
      </cdr:txBody>
    </cdr:sp>
  </cdr:relSizeAnchor>
  <cdr:relSizeAnchor xmlns:cdr="http://schemas.openxmlformats.org/drawingml/2006/chartDrawing">
    <cdr:from>
      <cdr:x>0</cdr:x>
      <cdr:y>0.84264</cdr:y>
    </cdr:from>
    <cdr:to>
      <cdr:x>0.18815</cdr:x>
      <cdr:y>0.88544</cdr:y>
    </cdr:to>
    <cdr:sp macro="" textlink="">
      <cdr:nvSpPr>
        <cdr:cNvPr id="5" name="TextBox 1">
          <a:extLst xmlns:a="http://schemas.openxmlformats.org/drawingml/2006/main">
            <a:ext uri="{FF2B5EF4-FFF2-40B4-BE49-F238E27FC236}">
              <a16:creationId xmlns:a16="http://schemas.microsoft.com/office/drawing/2014/main" id="{ABAFB6E6-B2F9-4E86-A6C4-26EE7A715499}"/>
            </a:ext>
          </a:extLst>
        </cdr:cNvPr>
        <cdr:cNvSpPr txBox="1"/>
      </cdr:nvSpPr>
      <cdr:spPr>
        <a:xfrm xmlns:a="http://schemas.openxmlformats.org/drawingml/2006/main">
          <a:off x="0" y="4821581"/>
          <a:ext cx="1591199" cy="24490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Apdzīvota</a:t>
          </a:r>
          <a:r>
            <a:rPr lang="lv-LV" sz="900" b="1" baseline="0" dirty="0">
              <a:latin typeface="Arial" panose="020B0604020202020204" pitchFamily="34" charset="0"/>
              <a:cs typeface="Arial" panose="020B0604020202020204" pitchFamily="34" charset="0"/>
            </a:rPr>
            <a:t> vieta</a:t>
          </a:r>
          <a:endParaRPr lang="lv-LV" sz="9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0.20057</cdr:y>
    </cdr:from>
    <cdr:to>
      <cdr:x>0.16201</cdr:x>
      <cdr:y>0.24338</cdr:y>
    </cdr:to>
    <cdr:sp macro="" textlink="">
      <cdr:nvSpPr>
        <cdr:cNvPr id="6" name="TextBox 1">
          <a:extLst xmlns:a="http://schemas.openxmlformats.org/drawingml/2006/main">
            <a:ext uri="{FF2B5EF4-FFF2-40B4-BE49-F238E27FC236}">
              <a16:creationId xmlns:a16="http://schemas.microsoft.com/office/drawing/2014/main" id="{D0672CC8-8B77-40A7-87BB-5F7D4714A7D9}"/>
            </a:ext>
          </a:extLst>
        </cdr:cNvPr>
        <cdr:cNvSpPr txBox="1"/>
      </cdr:nvSpPr>
      <cdr:spPr>
        <a:xfrm xmlns:a="http://schemas.openxmlformats.org/drawingml/2006/main">
          <a:off x="0" y="1139564"/>
          <a:ext cx="1379572" cy="24323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Vecums</a:t>
          </a:r>
        </a:p>
      </cdr:txBody>
    </cdr:sp>
  </cdr:relSizeAnchor>
  <cdr:relSizeAnchor xmlns:cdr="http://schemas.openxmlformats.org/drawingml/2006/chartDrawing">
    <cdr:from>
      <cdr:x>0</cdr:x>
      <cdr:y>0.71029</cdr:y>
    </cdr:from>
    <cdr:to>
      <cdr:x>0.16201</cdr:x>
      <cdr:y>0.75309</cdr:y>
    </cdr:to>
    <cdr:sp macro="" textlink="">
      <cdr:nvSpPr>
        <cdr:cNvPr id="7" name="TextBox 1">
          <a:extLst xmlns:a="http://schemas.openxmlformats.org/drawingml/2006/main">
            <a:ext uri="{FF2B5EF4-FFF2-40B4-BE49-F238E27FC236}">
              <a16:creationId xmlns:a16="http://schemas.microsoft.com/office/drawing/2014/main" id="{9824331E-A7F3-4558-B169-9A40D281E76C}"/>
            </a:ext>
          </a:extLst>
        </cdr:cNvPr>
        <cdr:cNvSpPr txBox="1"/>
      </cdr:nvSpPr>
      <cdr:spPr>
        <a:xfrm xmlns:a="http://schemas.openxmlformats.org/drawingml/2006/main">
          <a:off x="0" y="4035611"/>
          <a:ext cx="1379572" cy="24317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Reģions</a:t>
          </a:r>
        </a:p>
      </cdr:txBody>
    </cdr:sp>
  </cdr:relSizeAnchor>
  <cdr:relSizeAnchor xmlns:cdr="http://schemas.openxmlformats.org/drawingml/2006/chartDrawing">
    <cdr:from>
      <cdr:x>0</cdr:x>
      <cdr:y>0.58428</cdr:y>
    </cdr:from>
    <cdr:to>
      <cdr:x>0.16201</cdr:x>
      <cdr:y>0.62654</cdr:y>
    </cdr:to>
    <cdr:sp macro="" textlink="">
      <cdr:nvSpPr>
        <cdr:cNvPr id="8" name="TextBox 1">
          <a:extLst xmlns:a="http://schemas.openxmlformats.org/drawingml/2006/main">
            <a:ext uri="{FF2B5EF4-FFF2-40B4-BE49-F238E27FC236}">
              <a16:creationId xmlns:a16="http://schemas.microsoft.com/office/drawing/2014/main" id="{D89B8DAB-2DA2-4232-A186-788043C8817F}"/>
            </a:ext>
          </a:extLst>
        </cdr:cNvPr>
        <cdr:cNvSpPr txBox="1"/>
      </cdr:nvSpPr>
      <cdr:spPr>
        <a:xfrm xmlns:a="http://schemas.openxmlformats.org/drawingml/2006/main">
          <a:off x="0" y="3319686"/>
          <a:ext cx="1379572" cy="24010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Ienākumi</a:t>
          </a:r>
        </a:p>
      </cdr:txBody>
    </cdr:sp>
  </cdr:relSizeAnchor>
  <cdr:relSizeAnchor xmlns:cdr="http://schemas.openxmlformats.org/drawingml/2006/chartDrawing">
    <cdr:from>
      <cdr:x>0</cdr:x>
      <cdr:y>0.42013</cdr:y>
    </cdr:from>
    <cdr:to>
      <cdr:x>0.16201</cdr:x>
      <cdr:y>0.46294</cdr:y>
    </cdr:to>
    <cdr:sp macro="" textlink="">
      <cdr:nvSpPr>
        <cdr:cNvPr id="9" name="TextBox 1">
          <a:extLst xmlns:a="http://schemas.openxmlformats.org/drawingml/2006/main">
            <a:ext uri="{FF2B5EF4-FFF2-40B4-BE49-F238E27FC236}">
              <a16:creationId xmlns:a16="http://schemas.microsoft.com/office/drawing/2014/main" id="{7F38893B-0522-4D8D-B087-561A98BB4F48}"/>
            </a:ext>
          </a:extLst>
        </cdr:cNvPr>
        <cdr:cNvSpPr txBox="1"/>
      </cdr:nvSpPr>
      <cdr:spPr>
        <a:xfrm xmlns:a="http://schemas.openxmlformats.org/drawingml/2006/main">
          <a:off x="0" y="2387057"/>
          <a:ext cx="1379572" cy="24323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Izglītība</a:t>
          </a:r>
        </a:p>
      </cdr:txBody>
    </cdr:sp>
  </cdr:relSizeAnchor>
  <cdr:relSizeAnchor xmlns:cdr="http://schemas.openxmlformats.org/drawingml/2006/chartDrawing">
    <cdr:from>
      <cdr:x>0</cdr:x>
      <cdr:y>0.35162</cdr:y>
    </cdr:from>
    <cdr:to>
      <cdr:x>0.17897</cdr:x>
      <cdr:y>0.39775</cdr:y>
    </cdr:to>
    <cdr:sp macro="" textlink="">
      <cdr:nvSpPr>
        <cdr:cNvPr id="10" name="TextBox 1">
          <a:extLst xmlns:a="http://schemas.openxmlformats.org/drawingml/2006/main">
            <a:ext uri="{FF2B5EF4-FFF2-40B4-BE49-F238E27FC236}">
              <a16:creationId xmlns:a16="http://schemas.microsoft.com/office/drawing/2014/main" id="{A92E8038-1E4D-460A-A179-342D6FA37846}"/>
            </a:ext>
          </a:extLst>
        </cdr:cNvPr>
        <cdr:cNvSpPr txBox="1"/>
      </cdr:nvSpPr>
      <cdr:spPr>
        <a:xfrm xmlns:a="http://schemas.openxmlformats.org/drawingml/2006/main">
          <a:off x="0" y="1997783"/>
          <a:ext cx="1524000" cy="26209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Sarunvaloda ģimenē</a:t>
          </a:r>
        </a:p>
      </cdr:txBody>
    </cdr:sp>
  </cdr:relSizeAnchor>
  <cdr:relSizeAnchor xmlns:cdr="http://schemas.openxmlformats.org/drawingml/2006/chartDrawing">
    <cdr:from>
      <cdr:x>0</cdr:x>
      <cdr:y>0.95858</cdr:y>
    </cdr:from>
    <cdr:to>
      <cdr:x>0.65839</cdr:x>
      <cdr:y>1</cdr:y>
    </cdr:to>
    <cdr:sp macro="" textlink="">
      <cdr:nvSpPr>
        <cdr:cNvPr id="14" name="TextBox 1">
          <a:extLst xmlns:a="http://schemas.openxmlformats.org/drawingml/2006/main">
            <a:ext uri="{FF2B5EF4-FFF2-40B4-BE49-F238E27FC236}">
              <a16:creationId xmlns:a16="http://schemas.microsoft.com/office/drawing/2014/main" id="{E6390FD0-FCD1-4903-9EEF-BAAB4EFD09F7}"/>
            </a:ext>
          </a:extLst>
        </cdr:cNvPr>
        <cdr:cNvSpPr txBox="1"/>
      </cdr:nvSpPr>
      <cdr:spPr>
        <a:xfrm xmlns:a="http://schemas.openxmlformats.org/drawingml/2006/main">
          <a:off x="0" y="5446327"/>
          <a:ext cx="5606421" cy="235334"/>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a:t>
          </a:r>
          <a:r>
            <a:rPr lang="lv-LV" sz="800" baseline="0" dirty="0">
              <a:latin typeface="Arial" panose="020B0604020202020204" pitchFamily="34" charset="0"/>
              <a:cs typeface="Arial" panose="020B0604020202020204" pitchFamily="34" charset="0"/>
            </a:rPr>
            <a:t> skaitu grupās skatīt respondentu sociāli demogrāfiskajā profilā 4.lpp</a:t>
          </a:r>
          <a:endParaRPr lang="lv-LV" sz="8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cdr:y>
    </cdr:from>
    <cdr:to>
      <cdr:x>0.99888</cdr:x>
      <cdr:y>0.07209</cdr:y>
    </cdr:to>
    <cdr:sp macro="" textlink="">
      <cdr:nvSpPr>
        <cdr:cNvPr id="12" name="TextBox 1">
          <a:extLst xmlns:a="http://schemas.openxmlformats.org/drawingml/2006/main">
            <a:ext uri="{FF2B5EF4-FFF2-40B4-BE49-F238E27FC236}">
              <a16:creationId xmlns:a16="http://schemas.microsoft.com/office/drawing/2014/main" id="{22B64397-BC0C-455E-9592-6E6552CD585C}"/>
            </a:ext>
          </a:extLst>
        </cdr:cNvPr>
        <cdr:cNvSpPr txBox="1"/>
      </cdr:nvSpPr>
      <cdr:spPr>
        <a:xfrm xmlns:a="http://schemas.openxmlformats.org/drawingml/2006/main">
          <a:off x="0" y="0"/>
          <a:ext cx="8505824" cy="40957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1" baseline="0">
              <a:effectLst/>
              <a:latin typeface="Arial" panose="020B0604020202020204" pitchFamily="34" charset="0"/>
              <a:ea typeface="+mn-ea"/>
              <a:cs typeface="Arial" panose="020B0604020202020204" pitchFamily="34" charset="0"/>
            </a:rPr>
            <a:t>J5. "Kā Jums šķiet, cik daudz Jūs pats/ pati personīgi varat paveikt, lai mazinātu ikdienas diskrimināciju, neiecietīgu attieksmi pret grupām, kas ar to saskaras?"</a:t>
          </a:r>
        </a:p>
      </cdr:txBody>
    </cdr:sp>
  </cdr:relSizeAnchor>
  <cdr:relSizeAnchor xmlns:cdr="http://schemas.openxmlformats.org/drawingml/2006/chartDrawing">
    <cdr:from>
      <cdr:x>0</cdr:x>
      <cdr:y>0.48393</cdr:y>
    </cdr:from>
    <cdr:to>
      <cdr:x>0.16201</cdr:x>
      <cdr:y>0.52619</cdr:y>
    </cdr:to>
    <cdr:sp macro="" textlink="">
      <cdr:nvSpPr>
        <cdr:cNvPr id="13" name="TextBox 1">
          <a:extLst xmlns:a="http://schemas.openxmlformats.org/drawingml/2006/main">
            <a:ext uri="{FF2B5EF4-FFF2-40B4-BE49-F238E27FC236}">
              <a16:creationId xmlns:a16="http://schemas.microsoft.com/office/drawing/2014/main" id="{88A0D417-4C00-4CFE-9EC4-41510511C352}"/>
            </a:ext>
          </a:extLst>
        </cdr:cNvPr>
        <cdr:cNvSpPr txBox="1"/>
      </cdr:nvSpPr>
      <cdr:spPr>
        <a:xfrm xmlns:a="http://schemas.openxmlformats.org/drawingml/2006/main">
          <a:off x="0" y="2847936"/>
          <a:ext cx="1387960" cy="24870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Nodarbinātības sektors</a:t>
          </a:r>
        </a:p>
      </cdr:txBody>
    </cdr:sp>
  </cdr:relSizeAnchor>
</c:userShapes>
</file>

<file path=ppt/drawings/drawing21.xml><?xml version="1.0" encoding="utf-8"?>
<c:userShapes xmlns:c="http://schemas.openxmlformats.org/drawingml/2006/chart">
  <cdr:relSizeAnchor xmlns:cdr="http://schemas.openxmlformats.org/drawingml/2006/chartDrawing">
    <cdr:from>
      <cdr:x>0</cdr:x>
      <cdr:y>0</cdr:y>
    </cdr:from>
    <cdr:to>
      <cdr:x>1</cdr:x>
      <cdr:y>0.08838</cdr:y>
    </cdr:to>
    <cdr:sp macro="" textlink="">
      <cdr:nvSpPr>
        <cdr:cNvPr id="3" name="TextBox 1">
          <a:extLst xmlns:a="http://schemas.openxmlformats.org/drawingml/2006/main">
            <a:ext uri="{FF2B5EF4-FFF2-40B4-BE49-F238E27FC236}">
              <a16:creationId xmlns:a16="http://schemas.microsoft.com/office/drawing/2014/main" id="{9D0B423E-9F78-4BCF-A994-7A25A8B22565}"/>
            </a:ext>
          </a:extLst>
        </cdr:cNvPr>
        <cdr:cNvSpPr txBox="1"/>
      </cdr:nvSpPr>
      <cdr:spPr>
        <a:xfrm xmlns:a="http://schemas.openxmlformats.org/drawingml/2006/main">
          <a:off x="0" y="0"/>
          <a:ext cx="8472372" cy="41841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a:effectLst/>
              <a:latin typeface="Arial" panose="020B0604020202020204" pitchFamily="34" charset="0"/>
              <a:ea typeface="+mn-ea"/>
              <a:cs typeface="Arial" panose="020B0604020202020204" pitchFamily="34" charset="0"/>
            </a:rPr>
            <a:t>J6. "Vai Jūs zinātu, kur vērsties, meklēt palīdzību, ja pats/ pati saskartos ar vai pamanītu neiecietīgu/ diskriminējošo attieksmi pret kādu citu?"</a:t>
          </a:r>
        </a:p>
      </cdr:txBody>
    </cdr:sp>
  </cdr:relSizeAnchor>
  <cdr:relSizeAnchor xmlns:cdr="http://schemas.openxmlformats.org/drawingml/2006/chartDrawing">
    <cdr:from>
      <cdr:x>0</cdr:x>
      <cdr:y>0.94825</cdr:y>
    </cdr:from>
    <cdr:to>
      <cdr:x>0.49579</cdr:x>
      <cdr:y>1</cdr:y>
    </cdr:to>
    <cdr:sp macro="" textlink="">
      <cdr:nvSpPr>
        <cdr:cNvPr id="8" name="TextBox 1">
          <a:extLst xmlns:a="http://schemas.openxmlformats.org/drawingml/2006/main">
            <a:ext uri="{FF2B5EF4-FFF2-40B4-BE49-F238E27FC236}">
              <a16:creationId xmlns:a16="http://schemas.microsoft.com/office/drawing/2014/main" id="{8787555C-7921-4530-B7F6-450BEF9388D1}"/>
            </a:ext>
          </a:extLst>
        </cdr:cNvPr>
        <cdr:cNvSpPr txBox="1"/>
      </cdr:nvSpPr>
      <cdr:spPr>
        <a:xfrm xmlns:a="http://schemas.openxmlformats.org/drawingml/2006/main">
          <a:off x="0" y="4597601"/>
          <a:ext cx="4200524" cy="250910"/>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n=1005</a:t>
          </a:r>
        </a:p>
      </cdr:txBody>
    </cdr:sp>
  </cdr:relSizeAnchor>
  <cdr:relSizeAnchor xmlns:cdr="http://schemas.openxmlformats.org/drawingml/2006/chartDrawing">
    <cdr:from>
      <cdr:x>0.82222</cdr:x>
      <cdr:y>0.39321</cdr:y>
    </cdr:from>
    <cdr:to>
      <cdr:x>0.96163</cdr:x>
      <cdr:y>0.62725</cdr:y>
    </cdr:to>
    <cdr:sp macro="" textlink="">
      <cdr:nvSpPr>
        <cdr:cNvPr id="4" name="TextBox 8">
          <a:extLst xmlns:a="http://schemas.openxmlformats.org/drawingml/2006/main">
            <a:ext uri="{FF2B5EF4-FFF2-40B4-BE49-F238E27FC236}">
              <a16:creationId xmlns:a16="http://schemas.microsoft.com/office/drawing/2014/main" id="{F64AF9DD-0143-413B-A46F-A973BDBCE32B}"/>
            </a:ext>
          </a:extLst>
        </cdr:cNvPr>
        <cdr:cNvSpPr txBox="1">
          <a:spLocks xmlns:a="http://schemas.openxmlformats.org/drawingml/2006/main" noChangeArrowheads="1"/>
        </cdr:cNvSpPr>
      </cdr:nvSpPr>
      <cdr:spPr bwMode="auto">
        <a:xfrm xmlns:a="http://schemas.openxmlformats.org/drawingml/2006/main">
          <a:off x="6966167" y="1861525"/>
          <a:ext cx="1181115" cy="1107996"/>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eaLnBrk="1" hangingPunct="1">
            <a:spcBef>
              <a:spcPct val="0"/>
            </a:spcBef>
            <a:buFontTx/>
            <a:buNone/>
          </a:pPr>
          <a:r>
            <a:rPr lang="lv-LV" altLang="lv-LV" sz="1400" b="1" dirty="0">
              <a:solidFill>
                <a:srgbClr val="008080"/>
              </a:solidFill>
              <a:latin typeface="Arial" panose="020B0604020202020204" pitchFamily="34" charset="0"/>
              <a:ea typeface="맑은 고딕" panose="020B0503020000020004" pitchFamily="34" charset="-127"/>
              <a:cs typeface="Arial" panose="020B0604020202020204" pitchFamily="34" charset="0"/>
            </a:rPr>
            <a:t>Vismaz aptuveni zina</a:t>
          </a:r>
          <a:r>
            <a:rPr lang="lv-LV" altLang="lv-LV" sz="1400" b="1" baseline="0" dirty="0">
              <a:solidFill>
                <a:srgbClr val="008080"/>
              </a:solidFill>
              <a:latin typeface="Arial" panose="020B0604020202020204" pitchFamily="34" charset="0"/>
              <a:ea typeface="맑은 고딕" panose="020B0503020000020004" pitchFamily="34" charset="-127"/>
              <a:cs typeface="Arial" panose="020B0604020202020204" pitchFamily="34" charset="0"/>
            </a:rPr>
            <a:t>:</a:t>
          </a:r>
          <a:endParaRPr lang="lv-LV" altLang="lv-LV" sz="1400" b="1" dirty="0">
            <a:solidFill>
              <a:srgbClr val="008080"/>
            </a:solidFill>
            <a:latin typeface="Arial" panose="020B0604020202020204" pitchFamily="34" charset="0"/>
            <a:ea typeface="맑은 고딕" panose="020B0503020000020004" pitchFamily="34" charset="-127"/>
            <a:cs typeface="Arial" panose="020B0604020202020204" pitchFamily="34" charset="0"/>
          </a:endParaRPr>
        </a:p>
        <a:p xmlns:a="http://schemas.openxmlformats.org/drawingml/2006/main">
          <a:pPr algn="ctr" eaLnBrk="1" hangingPunct="1">
            <a:spcBef>
              <a:spcPct val="0"/>
            </a:spcBef>
            <a:buFontTx/>
            <a:buNone/>
          </a:pPr>
          <a:r>
            <a:rPr lang="lv-LV" altLang="lv-LV" sz="2400" b="1" dirty="0">
              <a:solidFill>
                <a:srgbClr val="008080"/>
              </a:solidFill>
              <a:latin typeface="Arial" panose="020B0604020202020204" pitchFamily="34" charset="0"/>
              <a:ea typeface="맑은 고딕" panose="020B0503020000020004" pitchFamily="34" charset="-127"/>
              <a:cs typeface="Arial" panose="020B0604020202020204" pitchFamily="34" charset="0"/>
            </a:rPr>
            <a:t>41.7%</a:t>
          </a:r>
        </a:p>
      </cdr:txBody>
    </cdr:sp>
  </cdr:relSizeAnchor>
  <cdr:relSizeAnchor xmlns:cdr="http://schemas.openxmlformats.org/drawingml/2006/chartDrawing">
    <cdr:from>
      <cdr:x>0.79099</cdr:x>
      <cdr:y>0.13303</cdr:y>
    </cdr:from>
    <cdr:to>
      <cdr:x>0.82287</cdr:x>
      <cdr:y>0.8447</cdr:y>
    </cdr:to>
    <cdr:sp macro="" textlink="">
      <cdr:nvSpPr>
        <cdr:cNvPr id="5" name="Right Brace 4">
          <a:extLst xmlns:a="http://schemas.openxmlformats.org/drawingml/2006/main">
            <a:ext uri="{FF2B5EF4-FFF2-40B4-BE49-F238E27FC236}">
              <a16:creationId xmlns:a16="http://schemas.microsoft.com/office/drawing/2014/main" id="{0B2B6536-7FA6-4A04-9947-7CA6F08E9F61}"/>
            </a:ext>
          </a:extLst>
        </cdr:cNvPr>
        <cdr:cNvSpPr/>
      </cdr:nvSpPr>
      <cdr:spPr>
        <a:xfrm xmlns:a="http://schemas.openxmlformats.org/drawingml/2006/main">
          <a:off x="6701547" y="629772"/>
          <a:ext cx="270145" cy="3369221"/>
        </a:xfrm>
        <a:prstGeom xmlns:a="http://schemas.openxmlformats.org/drawingml/2006/main" prst="rightBrace">
          <a:avLst>
            <a:gd name="adj1" fmla="val 57296"/>
            <a:gd name="adj2" fmla="val 47635"/>
          </a:avLst>
        </a:prstGeom>
        <a:ln xmlns:a="http://schemas.openxmlformats.org/drawingml/2006/main" w="15875">
          <a:solidFill>
            <a:srgbClr val="00808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nchor="ct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ctr" eaLnBrk="1" fontAlgn="auto" latinLnBrk="1" hangingPunct="1">
            <a:spcBef>
              <a:spcPts val="0"/>
            </a:spcBef>
            <a:spcAft>
              <a:spcPts val="0"/>
            </a:spcAft>
            <a:defRPr/>
          </a:pPr>
          <a:endParaRPr lang="lv-LV">
            <a:solidFill>
              <a:srgbClr val="4A6826"/>
            </a:solidFill>
          </a:endParaRPr>
        </a:p>
      </cdr:txBody>
    </cdr:sp>
  </cdr:relSizeAnchor>
</c:userShapes>
</file>

<file path=ppt/drawings/drawing22.xml><?xml version="1.0" encoding="utf-8"?>
<c:userShapes xmlns:c="http://schemas.openxmlformats.org/drawingml/2006/chart">
  <cdr:relSizeAnchor xmlns:cdr="http://schemas.openxmlformats.org/drawingml/2006/chartDrawing">
    <cdr:from>
      <cdr:x>0</cdr:x>
      <cdr:y>0.13101</cdr:y>
    </cdr:from>
    <cdr:to>
      <cdr:x>0.16201</cdr:x>
      <cdr:y>0.17048</cdr:y>
    </cdr:to>
    <cdr:sp macro="" textlink="">
      <cdr:nvSpPr>
        <cdr:cNvPr id="4" name="TextBox 1">
          <a:extLst xmlns:a="http://schemas.openxmlformats.org/drawingml/2006/main">
            <a:ext uri="{FF2B5EF4-FFF2-40B4-BE49-F238E27FC236}">
              <a16:creationId xmlns:a16="http://schemas.microsoft.com/office/drawing/2014/main" id="{54AEA97A-39AD-4DD9-9E43-DB4DFEBEA005}"/>
            </a:ext>
          </a:extLst>
        </cdr:cNvPr>
        <cdr:cNvSpPr txBox="1"/>
      </cdr:nvSpPr>
      <cdr:spPr>
        <a:xfrm xmlns:a="http://schemas.openxmlformats.org/drawingml/2006/main">
          <a:off x="0" y="744358"/>
          <a:ext cx="1379572" cy="22425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Dzimums</a:t>
          </a:r>
        </a:p>
      </cdr:txBody>
    </cdr:sp>
  </cdr:relSizeAnchor>
  <cdr:relSizeAnchor xmlns:cdr="http://schemas.openxmlformats.org/drawingml/2006/chartDrawing">
    <cdr:from>
      <cdr:x>0</cdr:x>
      <cdr:y>0.8527</cdr:y>
    </cdr:from>
    <cdr:to>
      <cdr:x>0.18815</cdr:x>
      <cdr:y>0.8955</cdr:y>
    </cdr:to>
    <cdr:sp macro="" textlink="">
      <cdr:nvSpPr>
        <cdr:cNvPr id="5" name="TextBox 1">
          <a:extLst xmlns:a="http://schemas.openxmlformats.org/drawingml/2006/main">
            <a:ext uri="{FF2B5EF4-FFF2-40B4-BE49-F238E27FC236}">
              <a16:creationId xmlns:a16="http://schemas.microsoft.com/office/drawing/2014/main" id="{ABAFB6E6-B2F9-4E86-A6C4-26EE7A715499}"/>
            </a:ext>
          </a:extLst>
        </cdr:cNvPr>
        <cdr:cNvSpPr txBox="1"/>
      </cdr:nvSpPr>
      <cdr:spPr>
        <a:xfrm xmlns:a="http://schemas.openxmlformats.org/drawingml/2006/main">
          <a:off x="0" y="4844745"/>
          <a:ext cx="1602163" cy="24317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Apdzīvota</a:t>
          </a:r>
          <a:r>
            <a:rPr lang="lv-LV" sz="900" b="1" baseline="0" dirty="0">
              <a:latin typeface="Arial" panose="020B0604020202020204" pitchFamily="34" charset="0"/>
              <a:cs typeface="Arial" panose="020B0604020202020204" pitchFamily="34" charset="0"/>
            </a:rPr>
            <a:t> vieta</a:t>
          </a:r>
          <a:endParaRPr lang="lv-LV" sz="9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0.20224</cdr:y>
    </cdr:from>
    <cdr:to>
      <cdr:x>0.16201</cdr:x>
      <cdr:y>0.24505</cdr:y>
    </cdr:to>
    <cdr:sp macro="" textlink="">
      <cdr:nvSpPr>
        <cdr:cNvPr id="6" name="TextBox 1">
          <a:extLst xmlns:a="http://schemas.openxmlformats.org/drawingml/2006/main">
            <a:ext uri="{FF2B5EF4-FFF2-40B4-BE49-F238E27FC236}">
              <a16:creationId xmlns:a16="http://schemas.microsoft.com/office/drawing/2014/main" id="{D0672CC8-8B77-40A7-87BB-5F7D4714A7D9}"/>
            </a:ext>
          </a:extLst>
        </cdr:cNvPr>
        <cdr:cNvSpPr txBox="1"/>
      </cdr:nvSpPr>
      <cdr:spPr>
        <a:xfrm xmlns:a="http://schemas.openxmlformats.org/drawingml/2006/main">
          <a:off x="0" y="1149055"/>
          <a:ext cx="1379572" cy="24323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Vecums</a:t>
          </a:r>
        </a:p>
      </cdr:txBody>
    </cdr:sp>
  </cdr:relSizeAnchor>
  <cdr:relSizeAnchor xmlns:cdr="http://schemas.openxmlformats.org/drawingml/2006/chartDrawing">
    <cdr:from>
      <cdr:x>0</cdr:x>
      <cdr:y>0.72035</cdr:y>
    </cdr:from>
    <cdr:to>
      <cdr:x>0.16201</cdr:x>
      <cdr:y>0.76315</cdr:y>
    </cdr:to>
    <cdr:sp macro="" textlink="">
      <cdr:nvSpPr>
        <cdr:cNvPr id="7" name="TextBox 1">
          <a:extLst xmlns:a="http://schemas.openxmlformats.org/drawingml/2006/main">
            <a:ext uri="{FF2B5EF4-FFF2-40B4-BE49-F238E27FC236}">
              <a16:creationId xmlns:a16="http://schemas.microsoft.com/office/drawing/2014/main" id="{9824331E-A7F3-4558-B169-9A40D281E76C}"/>
            </a:ext>
          </a:extLst>
        </cdr:cNvPr>
        <cdr:cNvSpPr txBox="1"/>
      </cdr:nvSpPr>
      <cdr:spPr>
        <a:xfrm xmlns:a="http://schemas.openxmlformats.org/drawingml/2006/main">
          <a:off x="0" y="4092777"/>
          <a:ext cx="1379572" cy="24317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Reģions</a:t>
          </a:r>
        </a:p>
      </cdr:txBody>
    </cdr:sp>
  </cdr:relSizeAnchor>
  <cdr:relSizeAnchor xmlns:cdr="http://schemas.openxmlformats.org/drawingml/2006/chartDrawing">
    <cdr:from>
      <cdr:x>0.00671</cdr:x>
      <cdr:y>0.58931</cdr:y>
    </cdr:from>
    <cdr:to>
      <cdr:x>0.16872</cdr:x>
      <cdr:y>0.63157</cdr:y>
    </cdr:to>
    <cdr:sp macro="" textlink="">
      <cdr:nvSpPr>
        <cdr:cNvPr id="8" name="TextBox 1">
          <a:extLst xmlns:a="http://schemas.openxmlformats.org/drawingml/2006/main">
            <a:ext uri="{FF2B5EF4-FFF2-40B4-BE49-F238E27FC236}">
              <a16:creationId xmlns:a16="http://schemas.microsoft.com/office/drawing/2014/main" id="{D89B8DAB-2DA2-4232-A186-788043C8817F}"/>
            </a:ext>
          </a:extLst>
        </cdr:cNvPr>
        <cdr:cNvSpPr txBox="1"/>
      </cdr:nvSpPr>
      <cdr:spPr>
        <a:xfrm xmlns:a="http://schemas.openxmlformats.org/drawingml/2006/main">
          <a:off x="57150" y="3348232"/>
          <a:ext cx="1379572" cy="24010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Ienākumi</a:t>
          </a:r>
        </a:p>
      </cdr:txBody>
    </cdr:sp>
  </cdr:relSizeAnchor>
  <cdr:relSizeAnchor xmlns:cdr="http://schemas.openxmlformats.org/drawingml/2006/chartDrawing">
    <cdr:from>
      <cdr:x>0</cdr:x>
      <cdr:y>0.42684</cdr:y>
    </cdr:from>
    <cdr:to>
      <cdr:x>0.16201</cdr:x>
      <cdr:y>0.46965</cdr:y>
    </cdr:to>
    <cdr:sp macro="" textlink="">
      <cdr:nvSpPr>
        <cdr:cNvPr id="9" name="TextBox 1">
          <a:extLst xmlns:a="http://schemas.openxmlformats.org/drawingml/2006/main">
            <a:ext uri="{FF2B5EF4-FFF2-40B4-BE49-F238E27FC236}">
              <a16:creationId xmlns:a16="http://schemas.microsoft.com/office/drawing/2014/main" id="{7F38893B-0522-4D8D-B087-561A98BB4F48}"/>
            </a:ext>
          </a:extLst>
        </cdr:cNvPr>
        <cdr:cNvSpPr txBox="1"/>
      </cdr:nvSpPr>
      <cdr:spPr>
        <a:xfrm xmlns:a="http://schemas.openxmlformats.org/drawingml/2006/main">
          <a:off x="0" y="2425132"/>
          <a:ext cx="1379572" cy="24323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Izglītība</a:t>
          </a:r>
        </a:p>
      </cdr:txBody>
    </cdr:sp>
  </cdr:relSizeAnchor>
  <cdr:relSizeAnchor xmlns:cdr="http://schemas.openxmlformats.org/drawingml/2006/chartDrawing">
    <cdr:from>
      <cdr:x>0</cdr:x>
      <cdr:y>0.35498</cdr:y>
    </cdr:from>
    <cdr:to>
      <cdr:x>0.23602</cdr:x>
      <cdr:y>0.40111</cdr:y>
    </cdr:to>
    <cdr:sp macro="" textlink="">
      <cdr:nvSpPr>
        <cdr:cNvPr id="10" name="TextBox 1">
          <a:extLst xmlns:a="http://schemas.openxmlformats.org/drawingml/2006/main">
            <a:ext uri="{FF2B5EF4-FFF2-40B4-BE49-F238E27FC236}">
              <a16:creationId xmlns:a16="http://schemas.microsoft.com/office/drawing/2014/main" id="{A92E8038-1E4D-460A-A179-342D6FA37846}"/>
            </a:ext>
          </a:extLst>
        </cdr:cNvPr>
        <cdr:cNvSpPr txBox="1"/>
      </cdr:nvSpPr>
      <cdr:spPr>
        <a:xfrm xmlns:a="http://schemas.openxmlformats.org/drawingml/2006/main">
          <a:off x="0" y="2016852"/>
          <a:ext cx="2009775" cy="26209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Sarunvaloda ģimenē</a:t>
          </a:r>
        </a:p>
      </cdr:txBody>
    </cdr:sp>
  </cdr:relSizeAnchor>
  <cdr:relSizeAnchor xmlns:cdr="http://schemas.openxmlformats.org/drawingml/2006/chartDrawing">
    <cdr:from>
      <cdr:x>0</cdr:x>
      <cdr:y>0.96731</cdr:y>
    </cdr:from>
    <cdr:to>
      <cdr:x>1</cdr:x>
      <cdr:y>1</cdr:y>
    </cdr:to>
    <cdr:sp macro="" textlink="">
      <cdr:nvSpPr>
        <cdr:cNvPr id="14" name="TextBox 1">
          <a:extLst xmlns:a="http://schemas.openxmlformats.org/drawingml/2006/main">
            <a:ext uri="{FF2B5EF4-FFF2-40B4-BE49-F238E27FC236}">
              <a16:creationId xmlns:a16="http://schemas.microsoft.com/office/drawing/2014/main" id="{E6390FD0-FCD1-4903-9EEF-BAAB4EFD09F7}"/>
            </a:ext>
          </a:extLst>
        </cdr:cNvPr>
        <cdr:cNvSpPr txBox="1"/>
      </cdr:nvSpPr>
      <cdr:spPr>
        <a:xfrm xmlns:a="http://schemas.openxmlformats.org/drawingml/2006/main">
          <a:off x="0" y="5495925"/>
          <a:ext cx="8515350" cy="185736"/>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a:t>
          </a:r>
          <a:r>
            <a:rPr lang="lv-LV" sz="800" baseline="0" dirty="0">
              <a:latin typeface="Arial" panose="020B0604020202020204" pitchFamily="34" charset="0"/>
              <a:cs typeface="Arial" panose="020B0604020202020204" pitchFamily="34" charset="0"/>
            </a:rPr>
            <a:t> skaitu grupās skatīt respondentu sociāli demogrāfiskajā profilā 4.lpp</a:t>
          </a:r>
          <a:endParaRPr lang="lv-LV" sz="8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cdr:y>
    </cdr:from>
    <cdr:to>
      <cdr:x>0.99495</cdr:x>
      <cdr:y>0.07364</cdr:y>
    </cdr:to>
    <cdr:sp macro="" textlink="">
      <cdr:nvSpPr>
        <cdr:cNvPr id="11" name="TextBox 1">
          <a:extLst xmlns:a="http://schemas.openxmlformats.org/drawingml/2006/main">
            <a:ext uri="{FF2B5EF4-FFF2-40B4-BE49-F238E27FC236}">
              <a16:creationId xmlns:a16="http://schemas.microsoft.com/office/drawing/2014/main" id="{58ACC5E9-3CB9-4B59-B3D6-F2E124078676}"/>
            </a:ext>
          </a:extLst>
        </cdr:cNvPr>
        <cdr:cNvSpPr txBox="1"/>
      </cdr:nvSpPr>
      <cdr:spPr>
        <a:xfrm xmlns:a="http://schemas.openxmlformats.org/drawingml/2006/main">
          <a:off x="0" y="0"/>
          <a:ext cx="8472372" cy="41841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1" baseline="0">
              <a:effectLst/>
              <a:latin typeface="Arial" panose="020B0604020202020204" pitchFamily="34" charset="0"/>
              <a:ea typeface="+mn-ea"/>
              <a:cs typeface="Arial" panose="020B0604020202020204" pitchFamily="34" charset="0"/>
            </a:rPr>
            <a:t>J6. "Vai Jūs zinātu, kur vērsties, meklēt palīdzību, ja pats/ pati saskartos ar vai pamanītu neiecietīgu/ diskriminējošo attieksmi pret kādu citu?"</a:t>
          </a:r>
        </a:p>
      </cdr:txBody>
    </cdr:sp>
  </cdr:relSizeAnchor>
  <cdr:relSizeAnchor xmlns:cdr="http://schemas.openxmlformats.org/drawingml/2006/chartDrawing">
    <cdr:from>
      <cdr:x>0</cdr:x>
      <cdr:y>0.49176</cdr:y>
    </cdr:from>
    <cdr:to>
      <cdr:x>0.16201</cdr:x>
      <cdr:y>0.53402</cdr:y>
    </cdr:to>
    <cdr:sp macro="" textlink="">
      <cdr:nvSpPr>
        <cdr:cNvPr id="13" name="TextBox 1">
          <a:extLst xmlns:a="http://schemas.openxmlformats.org/drawingml/2006/main">
            <a:ext uri="{FF2B5EF4-FFF2-40B4-BE49-F238E27FC236}">
              <a16:creationId xmlns:a16="http://schemas.microsoft.com/office/drawing/2014/main" id="{6D67A4B8-115D-44C4-9E45-4126B9D851E9}"/>
            </a:ext>
          </a:extLst>
        </cdr:cNvPr>
        <cdr:cNvSpPr txBox="1"/>
      </cdr:nvSpPr>
      <cdr:spPr>
        <a:xfrm xmlns:a="http://schemas.openxmlformats.org/drawingml/2006/main">
          <a:off x="0" y="2794000"/>
          <a:ext cx="1379572" cy="24010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Nodarbinātības sektors</a:t>
          </a:r>
        </a:p>
      </cdr:txBody>
    </cdr:sp>
  </cdr:relSizeAnchor>
</c:userShapes>
</file>

<file path=ppt/drawings/drawing23.xml><?xml version="1.0" encoding="utf-8"?>
<c:userShapes xmlns:c="http://schemas.openxmlformats.org/drawingml/2006/chart">
  <cdr:relSizeAnchor xmlns:cdr="http://schemas.openxmlformats.org/drawingml/2006/chartDrawing">
    <cdr:from>
      <cdr:x>0</cdr:x>
      <cdr:y>0</cdr:y>
    </cdr:from>
    <cdr:to>
      <cdr:x>1</cdr:x>
      <cdr:y>0.09456</cdr:y>
    </cdr:to>
    <cdr:sp macro="" textlink="">
      <cdr:nvSpPr>
        <cdr:cNvPr id="3" name="TextBox 1">
          <a:extLst xmlns:a="http://schemas.openxmlformats.org/drawingml/2006/main">
            <a:ext uri="{FF2B5EF4-FFF2-40B4-BE49-F238E27FC236}">
              <a16:creationId xmlns:a16="http://schemas.microsoft.com/office/drawing/2014/main" id="{9D0B423E-9F78-4BCF-A994-7A25A8B22565}"/>
            </a:ext>
          </a:extLst>
        </cdr:cNvPr>
        <cdr:cNvSpPr txBox="1"/>
      </cdr:nvSpPr>
      <cdr:spPr>
        <a:xfrm xmlns:a="http://schemas.openxmlformats.org/drawingml/2006/main">
          <a:off x="0" y="0"/>
          <a:ext cx="8505824" cy="44767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a:effectLst/>
              <a:latin typeface="Arial" panose="020B0604020202020204" pitchFamily="34" charset="0"/>
              <a:ea typeface="+mn-ea"/>
              <a:cs typeface="Arial" panose="020B0604020202020204" pitchFamily="34" charset="0"/>
            </a:rPr>
            <a:t>J7. "Vai, Jūsuprāt, redzot diskriminācijas, nevienlīdzīgas attieksmes gadījumu, cilvēkam ir jāiejaucas (jācenšas palīdzēt, aizstāvēt, jāziņo par to atbildīgajām institūcijām u.tml.)?"</a:t>
          </a:r>
        </a:p>
      </cdr:txBody>
    </cdr:sp>
  </cdr:relSizeAnchor>
  <cdr:relSizeAnchor xmlns:cdr="http://schemas.openxmlformats.org/drawingml/2006/chartDrawing">
    <cdr:from>
      <cdr:x>0</cdr:x>
      <cdr:y>0.94825</cdr:y>
    </cdr:from>
    <cdr:to>
      <cdr:x>0.49384</cdr:x>
      <cdr:y>1</cdr:y>
    </cdr:to>
    <cdr:sp macro="" textlink="">
      <cdr:nvSpPr>
        <cdr:cNvPr id="4" name="TextBox 1">
          <a:extLst xmlns:a="http://schemas.openxmlformats.org/drawingml/2006/main">
            <a:ext uri="{FF2B5EF4-FFF2-40B4-BE49-F238E27FC236}">
              <a16:creationId xmlns:a16="http://schemas.microsoft.com/office/drawing/2014/main" id="{1D5D5FA5-29BB-4275-BED1-7F9ED9C47B9F}"/>
            </a:ext>
          </a:extLst>
        </cdr:cNvPr>
        <cdr:cNvSpPr txBox="1"/>
      </cdr:nvSpPr>
      <cdr:spPr>
        <a:xfrm xmlns:a="http://schemas.openxmlformats.org/drawingml/2006/main">
          <a:off x="0" y="4489216"/>
          <a:ext cx="4200517" cy="244995"/>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n=1005</a:t>
          </a:r>
        </a:p>
      </cdr:txBody>
    </cdr:sp>
  </cdr:relSizeAnchor>
  <cdr:relSizeAnchor xmlns:cdr="http://schemas.openxmlformats.org/drawingml/2006/chartDrawing">
    <cdr:from>
      <cdr:x>0.81621</cdr:x>
      <cdr:y>0.46853</cdr:y>
    </cdr:from>
    <cdr:to>
      <cdr:x>0.93494</cdr:x>
      <cdr:y>0.69992</cdr:y>
    </cdr:to>
    <cdr:sp macro="" textlink="">
      <cdr:nvSpPr>
        <cdr:cNvPr id="5" name="TextBox 8">
          <a:extLst xmlns:a="http://schemas.openxmlformats.org/drawingml/2006/main">
            <a:ext uri="{FF2B5EF4-FFF2-40B4-BE49-F238E27FC236}">
              <a16:creationId xmlns:a16="http://schemas.microsoft.com/office/drawing/2014/main" id="{49C06FDE-DCA6-4610-90AA-4C03D526AD53}"/>
            </a:ext>
          </a:extLst>
        </cdr:cNvPr>
        <cdr:cNvSpPr txBox="1">
          <a:spLocks xmlns:a="http://schemas.openxmlformats.org/drawingml/2006/main" noChangeArrowheads="1"/>
        </cdr:cNvSpPr>
      </cdr:nvSpPr>
      <cdr:spPr bwMode="auto">
        <a:xfrm xmlns:a="http://schemas.openxmlformats.org/drawingml/2006/main">
          <a:off x="6942528" y="2218130"/>
          <a:ext cx="1009897" cy="1095449"/>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wrap="square">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eaLnBrk="1" hangingPunct="1">
            <a:spcBef>
              <a:spcPct val="0"/>
            </a:spcBef>
            <a:buFontTx/>
            <a:buNone/>
          </a:pPr>
          <a:r>
            <a:rPr lang="lv-LV" altLang="lv-LV" sz="1200" b="1" dirty="0">
              <a:solidFill>
                <a:srgbClr val="086F72"/>
              </a:solidFill>
              <a:latin typeface="Arial" panose="020B0604020202020204" pitchFamily="34" charset="0"/>
              <a:ea typeface="맑은 고딕" panose="020B0503020000020004" pitchFamily="34" charset="-127"/>
              <a:cs typeface="Arial" panose="020B0604020202020204" pitchFamily="34" charset="0"/>
            </a:rPr>
            <a:t>Vismaz atsevišķos gadījumos</a:t>
          </a:r>
          <a:r>
            <a:rPr lang="lv-LV" altLang="lv-LV" sz="1200" b="1" baseline="0" dirty="0">
              <a:solidFill>
                <a:srgbClr val="086F72"/>
              </a:solidFill>
              <a:latin typeface="Arial" panose="020B0604020202020204" pitchFamily="34" charset="0"/>
              <a:ea typeface="맑은 고딕" panose="020B0503020000020004" pitchFamily="34" charset="-127"/>
              <a:cs typeface="Arial" panose="020B0604020202020204" pitchFamily="34" charset="0"/>
            </a:rPr>
            <a:t> jāiejaucas:</a:t>
          </a:r>
          <a:endParaRPr lang="lv-LV" altLang="lv-LV" sz="1200" b="1" dirty="0">
            <a:solidFill>
              <a:srgbClr val="086F72"/>
            </a:solidFill>
            <a:latin typeface="Arial" panose="020B0604020202020204" pitchFamily="34" charset="0"/>
            <a:ea typeface="맑은 고딕" panose="020B0503020000020004" pitchFamily="34" charset="-127"/>
            <a:cs typeface="Arial" panose="020B0604020202020204" pitchFamily="34" charset="0"/>
          </a:endParaRPr>
        </a:p>
        <a:p xmlns:a="http://schemas.openxmlformats.org/drawingml/2006/main">
          <a:pPr algn="ctr" eaLnBrk="1" hangingPunct="1">
            <a:spcBef>
              <a:spcPct val="0"/>
            </a:spcBef>
            <a:buFontTx/>
            <a:buNone/>
          </a:pPr>
          <a:r>
            <a:rPr lang="lv-LV" altLang="lv-LV" sz="2000" b="1" dirty="0">
              <a:solidFill>
                <a:srgbClr val="086F72"/>
              </a:solidFill>
              <a:latin typeface="Arial" panose="020B0604020202020204" pitchFamily="34" charset="0"/>
              <a:ea typeface="맑은 고딕" panose="020B0503020000020004" pitchFamily="34" charset="-127"/>
              <a:cs typeface="Arial" panose="020B0604020202020204" pitchFamily="34" charset="0"/>
            </a:rPr>
            <a:t>85.9%</a:t>
          </a:r>
        </a:p>
      </cdr:txBody>
    </cdr:sp>
  </cdr:relSizeAnchor>
  <cdr:relSizeAnchor xmlns:cdr="http://schemas.openxmlformats.org/drawingml/2006/chartDrawing">
    <cdr:from>
      <cdr:x>0.77445</cdr:x>
      <cdr:y>0.22747</cdr:y>
    </cdr:from>
    <cdr:to>
      <cdr:x>0.80621</cdr:x>
      <cdr:y>0.97092</cdr:y>
    </cdr:to>
    <cdr:sp macro="" textlink="">
      <cdr:nvSpPr>
        <cdr:cNvPr id="6" name="Right Brace 5">
          <a:extLst xmlns:a="http://schemas.openxmlformats.org/drawingml/2006/main">
            <a:ext uri="{FF2B5EF4-FFF2-40B4-BE49-F238E27FC236}">
              <a16:creationId xmlns:a16="http://schemas.microsoft.com/office/drawing/2014/main" id="{CC226CE4-BAEB-40FA-931F-EF07AB97F0F2}"/>
            </a:ext>
          </a:extLst>
        </cdr:cNvPr>
        <cdr:cNvSpPr/>
      </cdr:nvSpPr>
      <cdr:spPr>
        <a:xfrm xmlns:a="http://schemas.openxmlformats.org/drawingml/2006/main">
          <a:off x="6587373" y="1076913"/>
          <a:ext cx="270145" cy="3519609"/>
        </a:xfrm>
        <a:prstGeom xmlns:a="http://schemas.openxmlformats.org/drawingml/2006/main" prst="rightBrace">
          <a:avLst>
            <a:gd name="adj1" fmla="val 57296"/>
            <a:gd name="adj2" fmla="val 47635"/>
          </a:avLst>
        </a:prstGeom>
        <a:ln xmlns:a="http://schemas.openxmlformats.org/drawingml/2006/main" w="15875">
          <a:solidFill>
            <a:srgbClr val="086F72"/>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nchor="ct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ctr" eaLnBrk="1" fontAlgn="auto" latinLnBrk="1" hangingPunct="1">
            <a:spcBef>
              <a:spcPts val="0"/>
            </a:spcBef>
            <a:spcAft>
              <a:spcPts val="0"/>
            </a:spcAft>
            <a:defRPr/>
          </a:pPr>
          <a:endParaRPr lang="lv-LV">
            <a:solidFill>
              <a:srgbClr val="4A6826"/>
            </a:solidFill>
          </a:endParaRPr>
        </a:p>
      </cdr:txBody>
    </cdr:sp>
  </cdr:relSizeAnchor>
</c:userShapes>
</file>

<file path=ppt/drawings/drawing24.xml><?xml version="1.0" encoding="utf-8"?>
<c:userShapes xmlns:c="http://schemas.openxmlformats.org/drawingml/2006/chart">
  <cdr:relSizeAnchor xmlns:cdr="http://schemas.openxmlformats.org/drawingml/2006/chartDrawing">
    <cdr:from>
      <cdr:x>0</cdr:x>
      <cdr:y>0.15253</cdr:y>
    </cdr:from>
    <cdr:to>
      <cdr:x>0.16201</cdr:x>
      <cdr:y>0.192</cdr:y>
    </cdr:to>
    <cdr:sp macro="" textlink="">
      <cdr:nvSpPr>
        <cdr:cNvPr id="4" name="TextBox 1">
          <a:extLst xmlns:a="http://schemas.openxmlformats.org/drawingml/2006/main">
            <a:ext uri="{FF2B5EF4-FFF2-40B4-BE49-F238E27FC236}">
              <a16:creationId xmlns:a16="http://schemas.microsoft.com/office/drawing/2014/main" id="{54AEA97A-39AD-4DD9-9E43-DB4DFEBEA005}"/>
            </a:ext>
          </a:extLst>
        </cdr:cNvPr>
        <cdr:cNvSpPr txBox="1"/>
      </cdr:nvSpPr>
      <cdr:spPr>
        <a:xfrm xmlns:a="http://schemas.openxmlformats.org/drawingml/2006/main">
          <a:off x="-216010" y="888962"/>
          <a:ext cx="1405561" cy="23003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Dzimums</a:t>
          </a:r>
        </a:p>
      </cdr:txBody>
    </cdr:sp>
  </cdr:relSizeAnchor>
  <cdr:relSizeAnchor xmlns:cdr="http://schemas.openxmlformats.org/drawingml/2006/chartDrawing">
    <cdr:from>
      <cdr:x>0</cdr:x>
      <cdr:y>0.85899</cdr:y>
    </cdr:from>
    <cdr:to>
      <cdr:x>0.18815</cdr:x>
      <cdr:y>0.90179</cdr:y>
    </cdr:to>
    <cdr:sp macro="" textlink="">
      <cdr:nvSpPr>
        <cdr:cNvPr id="5" name="TextBox 1">
          <a:extLst xmlns:a="http://schemas.openxmlformats.org/drawingml/2006/main">
            <a:ext uri="{FF2B5EF4-FFF2-40B4-BE49-F238E27FC236}">
              <a16:creationId xmlns:a16="http://schemas.microsoft.com/office/drawing/2014/main" id="{ABAFB6E6-B2F9-4E86-A6C4-26EE7A715499}"/>
            </a:ext>
          </a:extLst>
        </cdr:cNvPr>
        <cdr:cNvSpPr txBox="1"/>
      </cdr:nvSpPr>
      <cdr:spPr>
        <a:xfrm xmlns:a="http://schemas.openxmlformats.org/drawingml/2006/main">
          <a:off x="0" y="4782782"/>
          <a:ext cx="1632345" cy="23830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Apdzīvota</a:t>
          </a:r>
          <a:r>
            <a:rPr lang="lv-LV" sz="900" b="1" baseline="0" dirty="0">
              <a:latin typeface="Arial" panose="020B0604020202020204" pitchFamily="34" charset="0"/>
              <a:cs typeface="Arial" panose="020B0604020202020204" pitchFamily="34" charset="0"/>
            </a:rPr>
            <a:t> vieta</a:t>
          </a:r>
          <a:endParaRPr lang="lv-LV" sz="9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0.21866</cdr:y>
    </cdr:from>
    <cdr:to>
      <cdr:x>0.16201</cdr:x>
      <cdr:y>0.26147</cdr:y>
    </cdr:to>
    <cdr:sp macro="" textlink="">
      <cdr:nvSpPr>
        <cdr:cNvPr id="6" name="TextBox 1">
          <a:extLst xmlns:a="http://schemas.openxmlformats.org/drawingml/2006/main">
            <a:ext uri="{FF2B5EF4-FFF2-40B4-BE49-F238E27FC236}">
              <a16:creationId xmlns:a16="http://schemas.microsoft.com/office/drawing/2014/main" id="{D0672CC8-8B77-40A7-87BB-5F7D4714A7D9}"/>
            </a:ext>
          </a:extLst>
        </cdr:cNvPr>
        <cdr:cNvSpPr txBox="1"/>
      </cdr:nvSpPr>
      <cdr:spPr>
        <a:xfrm xmlns:a="http://schemas.openxmlformats.org/drawingml/2006/main">
          <a:off x="-216010" y="1274380"/>
          <a:ext cx="1405561" cy="24950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Vecums</a:t>
          </a:r>
        </a:p>
      </cdr:txBody>
    </cdr:sp>
  </cdr:relSizeAnchor>
  <cdr:relSizeAnchor xmlns:cdr="http://schemas.openxmlformats.org/drawingml/2006/chartDrawing">
    <cdr:from>
      <cdr:x>0</cdr:x>
      <cdr:y>0.72392</cdr:y>
    </cdr:from>
    <cdr:to>
      <cdr:x>0.16201</cdr:x>
      <cdr:y>0.76672</cdr:y>
    </cdr:to>
    <cdr:sp macro="" textlink="">
      <cdr:nvSpPr>
        <cdr:cNvPr id="7" name="TextBox 1">
          <a:extLst xmlns:a="http://schemas.openxmlformats.org/drawingml/2006/main">
            <a:ext uri="{FF2B5EF4-FFF2-40B4-BE49-F238E27FC236}">
              <a16:creationId xmlns:a16="http://schemas.microsoft.com/office/drawing/2014/main" id="{9824331E-A7F3-4558-B169-9A40D281E76C}"/>
            </a:ext>
          </a:extLst>
        </cdr:cNvPr>
        <cdr:cNvSpPr txBox="1"/>
      </cdr:nvSpPr>
      <cdr:spPr>
        <a:xfrm xmlns:a="http://schemas.openxmlformats.org/drawingml/2006/main">
          <a:off x="0" y="4219127"/>
          <a:ext cx="1405561" cy="2494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Reģions</a:t>
          </a:r>
        </a:p>
      </cdr:txBody>
    </cdr:sp>
  </cdr:relSizeAnchor>
  <cdr:relSizeAnchor xmlns:cdr="http://schemas.openxmlformats.org/drawingml/2006/chartDrawing">
    <cdr:from>
      <cdr:x>0</cdr:x>
      <cdr:y>0.58974</cdr:y>
    </cdr:from>
    <cdr:to>
      <cdr:x>0.16201</cdr:x>
      <cdr:y>0.632</cdr:y>
    </cdr:to>
    <cdr:sp macro="" textlink="">
      <cdr:nvSpPr>
        <cdr:cNvPr id="8" name="TextBox 1">
          <a:extLst xmlns:a="http://schemas.openxmlformats.org/drawingml/2006/main">
            <a:ext uri="{FF2B5EF4-FFF2-40B4-BE49-F238E27FC236}">
              <a16:creationId xmlns:a16="http://schemas.microsoft.com/office/drawing/2014/main" id="{D89B8DAB-2DA2-4232-A186-788043C8817F}"/>
            </a:ext>
          </a:extLst>
        </cdr:cNvPr>
        <cdr:cNvSpPr txBox="1"/>
      </cdr:nvSpPr>
      <cdr:spPr>
        <a:xfrm xmlns:a="http://schemas.openxmlformats.org/drawingml/2006/main">
          <a:off x="-216010" y="3437100"/>
          <a:ext cx="1405561" cy="24629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Ienākumi</a:t>
          </a:r>
        </a:p>
      </cdr:txBody>
    </cdr:sp>
  </cdr:relSizeAnchor>
  <cdr:relSizeAnchor xmlns:cdr="http://schemas.openxmlformats.org/drawingml/2006/chartDrawing">
    <cdr:from>
      <cdr:x>0</cdr:x>
      <cdr:y>0.43746</cdr:y>
    </cdr:from>
    <cdr:to>
      <cdr:x>0.16201</cdr:x>
      <cdr:y>0.48027</cdr:y>
    </cdr:to>
    <cdr:sp macro="" textlink="">
      <cdr:nvSpPr>
        <cdr:cNvPr id="9" name="TextBox 1">
          <a:extLst xmlns:a="http://schemas.openxmlformats.org/drawingml/2006/main">
            <a:ext uri="{FF2B5EF4-FFF2-40B4-BE49-F238E27FC236}">
              <a16:creationId xmlns:a16="http://schemas.microsoft.com/office/drawing/2014/main" id="{7F38893B-0522-4D8D-B087-561A98BB4F48}"/>
            </a:ext>
          </a:extLst>
        </cdr:cNvPr>
        <cdr:cNvSpPr txBox="1"/>
      </cdr:nvSpPr>
      <cdr:spPr>
        <a:xfrm xmlns:a="http://schemas.openxmlformats.org/drawingml/2006/main">
          <a:off x="-216010" y="2549567"/>
          <a:ext cx="1405561" cy="24950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Izglītība</a:t>
          </a:r>
        </a:p>
      </cdr:txBody>
    </cdr:sp>
  </cdr:relSizeAnchor>
  <cdr:relSizeAnchor xmlns:cdr="http://schemas.openxmlformats.org/drawingml/2006/chartDrawing">
    <cdr:from>
      <cdr:x>0</cdr:x>
      <cdr:y>0.36891</cdr:y>
    </cdr:from>
    <cdr:to>
      <cdr:x>0.2086</cdr:x>
      <cdr:y>0.41503</cdr:y>
    </cdr:to>
    <cdr:sp macro="" textlink="">
      <cdr:nvSpPr>
        <cdr:cNvPr id="10" name="TextBox 1">
          <a:extLst xmlns:a="http://schemas.openxmlformats.org/drawingml/2006/main">
            <a:ext uri="{FF2B5EF4-FFF2-40B4-BE49-F238E27FC236}">
              <a16:creationId xmlns:a16="http://schemas.microsoft.com/office/drawing/2014/main" id="{A92E8038-1E4D-460A-A179-342D6FA37846}"/>
            </a:ext>
          </a:extLst>
        </cdr:cNvPr>
        <cdr:cNvSpPr txBox="1"/>
      </cdr:nvSpPr>
      <cdr:spPr>
        <a:xfrm xmlns:a="http://schemas.openxmlformats.org/drawingml/2006/main">
          <a:off x="-216010" y="2150064"/>
          <a:ext cx="1809765" cy="26879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Sarunvaloda ģimenē</a:t>
          </a:r>
        </a:p>
      </cdr:txBody>
    </cdr:sp>
  </cdr:relSizeAnchor>
  <cdr:relSizeAnchor xmlns:cdr="http://schemas.openxmlformats.org/drawingml/2006/chartDrawing">
    <cdr:from>
      <cdr:x>0</cdr:x>
      <cdr:y>0.95858</cdr:y>
    </cdr:from>
    <cdr:to>
      <cdr:x>0.65839</cdr:x>
      <cdr:y>1</cdr:y>
    </cdr:to>
    <cdr:sp macro="" textlink="">
      <cdr:nvSpPr>
        <cdr:cNvPr id="14" name="TextBox 1">
          <a:extLst xmlns:a="http://schemas.openxmlformats.org/drawingml/2006/main">
            <a:ext uri="{FF2B5EF4-FFF2-40B4-BE49-F238E27FC236}">
              <a16:creationId xmlns:a16="http://schemas.microsoft.com/office/drawing/2014/main" id="{54AE1040-3B3D-4A65-8516-09D8776BE855}"/>
            </a:ext>
          </a:extLst>
        </cdr:cNvPr>
        <cdr:cNvSpPr txBox="1"/>
      </cdr:nvSpPr>
      <cdr:spPr>
        <a:xfrm xmlns:a="http://schemas.openxmlformats.org/drawingml/2006/main">
          <a:off x="0" y="5446327"/>
          <a:ext cx="5606421" cy="235334"/>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dirty="0">
              <a:latin typeface="Arial" panose="020B0604020202020204" pitchFamily="34" charset="0"/>
              <a:cs typeface="Arial" panose="020B0604020202020204" pitchFamily="34" charset="0"/>
            </a:rPr>
            <a:t>Bāze: visi respondenti, respondentu</a:t>
          </a:r>
          <a:r>
            <a:rPr lang="lv-LV" sz="800" baseline="0" dirty="0">
              <a:latin typeface="Arial" panose="020B0604020202020204" pitchFamily="34" charset="0"/>
              <a:cs typeface="Arial" panose="020B0604020202020204" pitchFamily="34" charset="0"/>
            </a:rPr>
            <a:t> skaitu grupās skatīt respondentu sociāli demogrāfiskajā profilā 4.lpp</a:t>
          </a:r>
          <a:endParaRPr lang="lv-LV" sz="8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cdr:y>
    </cdr:from>
    <cdr:to>
      <cdr:x>0.98041</cdr:x>
      <cdr:y>0.0804</cdr:y>
    </cdr:to>
    <cdr:sp macro="" textlink="">
      <cdr:nvSpPr>
        <cdr:cNvPr id="12" name="TextBox 1">
          <a:extLst xmlns:a="http://schemas.openxmlformats.org/drawingml/2006/main">
            <a:ext uri="{FF2B5EF4-FFF2-40B4-BE49-F238E27FC236}">
              <a16:creationId xmlns:a16="http://schemas.microsoft.com/office/drawing/2014/main" id="{EB42B4E4-9F44-4305-B9C7-EF042911BF36}"/>
            </a:ext>
          </a:extLst>
        </cdr:cNvPr>
        <cdr:cNvSpPr txBox="1"/>
      </cdr:nvSpPr>
      <cdr:spPr>
        <a:xfrm xmlns:a="http://schemas.openxmlformats.org/drawingml/2006/main">
          <a:off x="0" y="0"/>
          <a:ext cx="8505824" cy="44767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1" baseline="0">
              <a:effectLst/>
              <a:latin typeface="Arial" panose="020B0604020202020204" pitchFamily="34" charset="0"/>
              <a:ea typeface="+mn-ea"/>
              <a:cs typeface="Arial" panose="020B0604020202020204" pitchFamily="34" charset="0"/>
            </a:rPr>
            <a:t>J7. "Vai, Jūsuprāt, redzot diskriminācijas, nevienlīdzīgas attieksmes gadījumu, cilvēkam ir jāiejaucas (jācenšas palīdzēt, aizstāvēt, jāziņo par to atbildīgajām institūcijām u.tml.)?"</a:t>
          </a:r>
        </a:p>
      </cdr:txBody>
    </cdr:sp>
  </cdr:relSizeAnchor>
  <cdr:relSizeAnchor xmlns:cdr="http://schemas.openxmlformats.org/drawingml/2006/chartDrawing">
    <cdr:from>
      <cdr:x>0</cdr:x>
      <cdr:y>0.50353</cdr:y>
    </cdr:from>
    <cdr:to>
      <cdr:x>0.15901</cdr:x>
      <cdr:y>0.54666</cdr:y>
    </cdr:to>
    <cdr:sp macro="" textlink="">
      <cdr:nvSpPr>
        <cdr:cNvPr id="15" name="TextBox 1">
          <a:extLst xmlns:a="http://schemas.openxmlformats.org/drawingml/2006/main">
            <a:ext uri="{FF2B5EF4-FFF2-40B4-BE49-F238E27FC236}">
              <a16:creationId xmlns:a16="http://schemas.microsoft.com/office/drawing/2014/main" id="{D716EE4E-0CD7-40F1-9D05-F574C974ABD8}"/>
            </a:ext>
          </a:extLst>
        </cdr:cNvPr>
        <cdr:cNvSpPr txBox="1"/>
      </cdr:nvSpPr>
      <cdr:spPr>
        <a:xfrm xmlns:a="http://schemas.openxmlformats.org/drawingml/2006/main">
          <a:off x="-216010" y="2934659"/>
          <a:ext cx="1379534" cy="25136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Nodarbinātības sektors</a:t>
          </a:r>
        </a:p>
      </cdr:txBody>
    </cdr:sp>
  </cdr:relSizeAnchor>
</c:userShapes>
</file>

<file path=ppt/drawings/drawing3.xml><?xml version="1.0" encoding="utf-8"?>
<c:userShapes xmlns:c="http://schemas.openxmlformats.org/drawingml/2006/chart">
  <cdr:relSizeAnchor xmlns:cdr="http://schemas.openxmlformats.org/drawingml/2006/chartDrawing">
    <cdr:from>
      <cdr:x>0.00853</cdr:x>
      <cdr:y>0.06688</cdr:y>
    </cdr:from>
    <cdr:to>
      <cdr:x>0.02984</cdr:x>
      <cdr:y>0.09824</cdr:y>
    </cdr:to>
    <cdr:sp macro="" textlink="">
      <cdr:nvSpPr>
        <cdr:cNvPr id="4" name="TextBox 3">
          <a:extLst xmlns:a="http://schemas.openxmlformats.org/drawingml/2006/main">
            <a:ext uri="{FF2B5EF4-FFF2-40B4-BE49-F238E27FC236}">
              <a16:creationId xmlns:a16="http://schemas.microsoft.com/office/drawing/2014/main" id="{163BA238-DF21-45BB-96BD-FD8DECF70464}"/>
            </a:ext>
          </a:extLst>
        </cdr:cNvPr>
        <cdr:cNvSpPr txBox="1"/>
      </cdr:nvSpPr>
      <cdr:spPr>
        <a:xfrm xmlns:a="http://schemas.openxmlformats.org/drawingml/2006/main">
          <a:off x="72814" y="429944"/>
          <a:ext cx="181868" cy="201590"/>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vertOverflow="clip" wrap="none" rtlCol="0"/>
        <a:lstStyle xmlns:a="http://schemas.openxmlformats.org/drawingml/2006/main"/>
        <a:p xmlns:a="http://schemas.openxmlformats.org/drawingml/2006/main">
          <a:pPr algn="ctr"/>
          <a:r>
            <a:rPr lang="lv-LV" sz="80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0.20764</cdr:y>
    </cdr:from>
    <cdr:to>
      <cdr:x>0.16157</cdr:x>
      <cdr:y>0.24749</cdr:y>
    </cdr:to>
    <cdr:sp macro="" textlink="">
      <cdr:nvSpPr>
        <cdr:cNvPr id="5" name="TextBox 1">
          <a:extLst xmlns:a="http://schemas.openxmlformats.org/drawingml/2006/main">
            <a:ext uri="{FF2B5EF4-FFF2-40B4-BE49-F238E27FC236}">
              <a16:creationId xmlns:a16="http://schemas.microsoft.com/office/drawing/2014/main" id="{DD04625E-B2DE-40AC-87F5-73C13ACA96A1}"/>
            </a:ext>
          </a:extLst>
        </cdr:cNvPr>
        <cdr:cNvSpPr txBox="1"/>
      </cdr:nvSpPr>
      <cdr:spPr>
        <a:xfrm xmlns:a="http://schemas.openxmlformats.org/drawingml/2006/main">
          <a:off x="-232372" y="1216802"/>
          <a:ext cx="1378903" cy="23352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Dzimums</a:t>
          </a:r>
        </a:p>
      </cdr:txBody>
    </cdr:sp>
  </cdr:relSizeAnchor>
  <cdr:relSizeAnchor xmlns:cdr="http://schemas.openxmlformats.org/drawingml/2006/chartDrawing">
    <cdr:from>
      <cdr:x>0</cdr:x>
      <cdr:y>0.87473</cdr:y>
    </cdr:from>
    <cdr:to>
      <cdr:x>0.18764</cdr:x>
      <cdr:y>0.91794</cdr:y>
    </cdr:to>
    <cdr:sp macro="" textlink="">
      <cdr:nvSpPr>
        <cdr:cNvPr id="6" name="TextBox 1">
          <a:extLst xmlns:a="http://schemas.openxmlformats.org/drawingml/2006/main">
            <a:ext uri="{FF2B5EF4-FFF2-40B4-BE49-F238E27FC236}">
              <a16:creationId xmlns:a16="http://schemas.microsoft.com/office/drawing/2014/main" id="{7A8B660F-560B-48B1-935E-467722D0589D}"/>
            </a:ext>
          </a:extLst>
        </cdr:cNvPr>
        <cdr:cNvSpPr txBox="1"/>
      </cdr:nvSpPr>
      <cdr:spPr>
        <a:xfrm xmlns:a="http://schemas.openxmlformats.org/drawingml/2006/main">
          <a:off x="0" y="5623023"/>
          <a:ext cx="1601395" cy="27776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Apdzīvota</a:t>
          </a:r>
          <a:r>
            <a:rPr lang="lv-LV" sz="900" b="1" baseline="0" dirty="0">
              <a:latin typeface="Arial" panose="020B0604020202020204" pitchFamily="34" charset="0"/>
              <a:cs typeface="Arial" panose="020B0604020202020204" pitchFamily="34" charset="0"/>
            </a:rPr>
            <a:t> vieta</a:t>
          </a:r>
          <a:endParaRPr lang="lv-LV" sz="9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0.27212</cdr:y>
    </cdr:from>
    <cdr:to>
      <cdr:x>0.16157</cdr:x>
      <cdr:y>0.31534</cdr:y>
    </cdr:to>
    <cdr:sp macro="" textlink="">
      <cdr:nvSpPr>
        <cdr:cNvPr id="7" name="TextBox 1">
          <a:extLst xmlns:a="http://schemas.openxmlformats.org/drawingml/2006/main">
            <a:ext uri="{FF2B5EF4-FFF2-40B4-BE49-F238E27FC236}">
              <a16:creationId xmlns:a16="http://schemas.microsoft.com/office/drawing/2014/main" id="{549AC11D-1215-47E6-BE94-B13C5F015C69}"/>
            </a:ext>
          </a:extLst>
        </cdr:cNvPr>
        <cdr:cNvSpPr txBox="1"/>
      </cdr:nvSpPr>
      <cdr:spPr>
        <a:xfrm xmlns:a="http://schemas.openxmlformats.org/drawingml/2006/main">
          <a:off x="-232372" y="1594655"/>
          <a:ext cx="1378903" cy="25327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Vecums</a:t>
          </a:r>
        </a:p>
      </cdr:txBody>
    </cdr:sp>
  </cdr:relSizeAnchor>
  <cdr:relSizeAnchor xmlns:cdr="http://schemas.openxmlformats.org/drawingml/2006/chartDrawing">
    <cdr:from>
      <cdr:x>0</cdr:x>
      <cdr:y>0.7492</cdr:y>
    </cdr:from>
    <cdr:to>
      <cdr:x>0.16157</cdr:x>
      <cdr:y>0.7924</cdr:y>
    </cdr:to>
    <cdr:sp macro="" textlink="">
      <cdr:nvSpPr>
        <cdr:cNvPr id="8" name="TextBox 1">
          <a:extLst xmlns:a="http://schemas.openxmlformats.org/drawingml/2006/main">
            <a:ext uri="{FF2B5EF4-FFF2-40B4-BE49-F238E27FC236}">
              <a16:creationId xmlns:a16="http://schemas.microsoft.com/office/drawing/2014/main" id="{47416B07-254F-4594-914E-F17A40D93C4A}"/>
            </a:ext>
          </a:extLst>
        </cdr:cNvPr>
        <cdr:cNvSpPr txBox="1"/>
      </cdr:nvSpPr>
      <cdr:spPr>
        <a:xfrm xmlns:a="http://schemas.openxmlformats.org/drawingml/2006/main">
          <a:off x="0" y="4816095"/>
          <a:ext cx="1378903" cy="27770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Reģions</a:t>
          </a:r>
        </a:p>
      </cdr:txBody>
    </cdr:sp>
  </cdr:relSizeAnchor>
  <cdr:relSizeAnchor xmlns:cdr="http://schemas.openxmlformats.org/drawingml/2006/chartDrawing">
    <cdr:from>
      <cdr:x>0</cdr:x>
      <cdr:y>0.62569</cdr:y>
    </cdr:from>
    <cdr:to>
      <cdr:x>0.16157</cdr:x>
      <cdr:y>0.66835</cdr:y>
    </cdr:to>
    <cdr:sp macro="" textlink="">
      <cdr:nvSpPr>
        <cdr:cNvPr id="9" name="TextBox 1">
          <a:extLst xmlns:a="http://schemas.openxmlformats.org/drawingml/2006/main">
            <a:ext uri="{FF2B5EF4-FFF2-40B4-BE49-F238E27FC236}">
              <a16:creationId xmlns:a16="http://schemas.microsoft.com/office/drawing/2014/main" id="{7C8EBDBC-2923-42BB-9E3B-C5F87BB8D933}"/>
            </a:ext>
          </a:extLst>
        </cdr:cNvPr>
        <cdr:cNvSpPr txBox="1"/>
      </cdr:nvSpPr>
      <cdr:spPr>
        <a:xfrm xmlns:a="http://schemas.openxmlformats.org/drawingml/2006/main">
          <a:off x="0" y="4022121"/>
          <a:ext cx="1378903" cy="2742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Ienākumi</a:t>
          </a:r>
        </a:p>
      </cdr:txBody>
    </cdr:sp>
  </cdr:relSizeAnchor>
  <cdr:relSizeAnchor xmlns:cdr="http://schemas.openxmlformats.org/drawingml/2006/chartDrawing">
    <cdr:from>
      <cdr:x>0</cdr:x>
      <cdr:y>0.47839</cdr:y>
    </cdr:from>
    <cdr:to>
      <cdr:x>0.16157</cdr:x>
      <cdr:y>0.5216</cdr:y>
    </cdr:to>
    <cdr:sp macro="" textlink="">
      <cdr:nvSpPr>
        <cdr:cNvPr id="10" name="TextBox 1">
          <a:extLst xmlns:a="http://schemas.openxmlformats.org/drawingml/2006/main">
            <a:ext uri="{FF2B5EF4-FFF2-40B4-BE49-F238E27FC236}">
              <a16:creationId xmlns:a16="http://schemas.microsoft.com/office/drawing/2014/main" id="{DEB80044-DE9C-42CF-9E98-0597131F79BF}"/>
            </a:ext>
          </a:extLst>
        </cdr:cNvPr>
        <cdr:cNvSpPr txBox="1"/>
      </cdr:nvSpPr>
      <cdr:spPr>
        <a:xfrm xmlns:a="http://schemas.openxmlformats.org/drawingml/2006/main">
          <a:off x="0" y="3075195"/>
          <a:ext cx="1378903" cy="2777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Izglītība</a:t>
          </a:r>
        </a:p>
      </cdr:txBody>
    </cdr:sp>
  </cdr:relSizeAnchor>
  <cdr:relSizeAnchor xmlns:cdr="http://schemas.openxmlformats.org/drawingml/2006/chartDrawing">
    <cdr:from>
      <cdr:x>0</cdr:x>
      <cdr:y>0.41087</cdr:y>
    </cdr:from>
    <cdr:to>
      <cdr:x>0.18638</cdr:x>
      <cdr:y>0.45743</cdr:y>
    </cdr:to>
    <cdr:sp macro="" textlink="">
      <cdr:nvSpPr>
        <cdr:cNvPr id="11" name="TextBox 1">
          <a:extLst xmlns:a="http://schemas.openxmlformats.org/drawingml/2006/main">
            <a:ext uri="{FF2B5EF4-FFF2-40B4-BE49-F238E27FC236}">
              <a16:creationId xmlns:a16="http://schemas.microsoft.com/office/drawing/2014/main" id="{6B68CE4A-1B4F-4D17-8FBF-A9C1C3C9124A}"/>
            </a:ext>
          </a:extLst>
        </cdr:cNvPr>
        <cdr:cNvSpPr txBox="1"/>
      </cdr:nvSpPr>
      <cdr:spPr>
        <a:xfrm xmlns:a="http://schemas.openxmlformats.org/drawingml/2006/main">
          <a:off x="-232372" y="2407675"/>
          <a:ext cx="1590641" cy="27284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Sarunvaloda ģimenē</a:t>
          </a:r>
        </a:p>
      </cdr:txBody>
    </cdr:sp>
  </cdr:relSizeAnchor>
  <cdr:relSizeAnchor xmlns:cdr="http://schemas.openxmlformats.org/drawingml/2006/chartDrawing">
    <cdr:from>
      <cdr:x>0</cdr:x>
      <cdr:y>0.95733</cdr:y>
    </cdr:from>
    <cdr:to>
      <cdr:x>0.58259</cdr:x>
      <cdr:y>1</cdr:y>
    </cdr:to>
    <cdr:sp macro="" textlink="">
      <cdr:nvSpPr>
        <cdr:cNvPr id="12" name="TextBox 1">
          <a:extLst xmlns:a="http://schemas.openxmlformats.org/drawingml/2006/main">
            <a:ext uri="{FF2B5EF4-FFF2-40B4-BE49-F238E27FC236}">
              <a16:creationId xmlns:a16="http://schemas.microsoft.com/office/drawing/2014/main" id="{D7303E8E-BACE-4DF9-9596-77AA4636746D}"/>
            </a:ext>
          </a:extLst>
        </cdr:cNvPr>
        <cdr:cNvSpPr txBox="1"/>
      </cdr:nvSpPr>
      <cdr:spPr>
        <a:xfrm xmlns:a="http://schemas.openxmlformats.org/drawingml/2006/main">
          <a:off x="0" y="5579535"/>
          <a:ext cx="4972050" cy="248667"/>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respondentu skaitu grupās skatīt respondentu sociāli demogrāfiskajā profilā 4.lpp</a:t>
          </a:r>
        </a:p>
      </cdr:txBody>
    </cdr:sp>
  </cdr:relSizeAnchor>
  <cdr:relSizeAnchor xmlns:cdr="http://schemas.openxmlformats.org/drawingml/2006/chartDrawing">
    <cdr:from>
      <cdr:x>0</cdr:x>
      <cdr:y>0</cdr:y>
    </cdr:from>
    <cdr:to>
      <cdr:x>0.99665</cdr:x>
      <cdr:y>0.08323</cdr:y>
    </cdr:to>
    <cdr:sp macro="" textlink="">
      <cdr:nvSpPr>
        <cdr:cNvPr id="14" name="TextBox 1">
          <a:extLst xmlns:a="http://schemas.openxmlformats.org/drawingml/2006/main">
            <a:ext uri="{FF2B5EF4-FFF2-40B4-BE49-F238E27FC236}">
              <a16:creationId xmlns:a16="http://schemas.microsoft.com/office/drawing/2014/main" id="{552B0286-0F63-4243-9884-442EFA85BA3D}"/>
            </a:ext>
          </a:extLst>
        </cdr:cNvPr>
        <cdr:cNvSpPr txBox="1"/>
      </cdr:nvSpPr>
      <cdr:spPr>
        <a:xfrm xmlns:a="http://schemas.openxmlformats.org/drawingml/2006/main">
          <a:off x="0" y="0"/>
          <a:ext cx="8505792" cy="48505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1" baseline="0">
              <a:effectLst/>
              <a:latin typeface="Arial" panose="020B0604020202020204" pitchFamily="34" charset="0"/>
              <a:ea typeface="+mn-ea"/>
              <a:cs typeface="Arial" panose="020B0604020202020204" pitchFamily="34" charset="0"/>
            </a:rPr>
            <a:t>J8. "No kādiem informācijas avotiem Jūs ikdienā gūstat informāciju par notikumiem Latvijā?"</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0" u="sng" baseline="0">
              <a:effectLst/>
              <a:latin typeface="Arial" panose="020B0604020202020204" pitchFamily="34" charset="0"/>
              <a:ea typeface="+mn-ea"/>
              <a:cs typeface="Arial" panose="020B0604020202020204" pitchFamily="34" charset="0"/>
            </a:rPr>
            <a:t>Iespējamas vairākas atbildes</a:t>
          </a:r>
        </a:p>
      </cdr:txBody>
    </cdr:sp>
  </cdr:relSizeAnchor>
  <cdr:relSizeAnchor xmlns:cdr="http://schemas.openxmlformats.org/drawingml/2006/chartDrawing">
    <cdr:from>
      <cdr:x>0</cdr:x>
      <cdr:y>0.53972</cdr:y>
    </cdr:from>
    <cdr:to>
      <cdr:x>0.16157</cdr:x>
      <cdr:y>0.58238</cdr:y>
    </cdr:to>
    <cdr:sp macro="" textlink="">
      <cdr:nvSpPr>
        <cdr:cNvPr id="15" name="TextBox 1">
          <a:extLst xmlns:a="http://schemas.openxmlformats.org/drawingml/2006/main">
            <a:ext uri="{FF2B5EF4-FFF2-40B4-BE49-F238E27FC236}">
              <a16:creationId xmlns:a16="http://schemas.microsoft.com/office/drawing/2014/main" id="{32B719A0-20C9-4F72-85D4-81D175D0D380}"/>
            </a:ext>
          </a:extLst>
        </cdr:cNvPr>
        <cdr:cNvSpPr txBox="1"/>
      </cdr:nvSpPr>
      <cdr:spPr>
        <a:xfrm xmlns:a="http://schemas.openxmlformats.org/drawingml/2006/main">
          <a:off x="-232372" y="3162767"/>
          <a:ext cx="1378903" cy="24998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Nodarbinātības sektors</a:t>
          </a:r>
        </a:p>
      </cdr:txBody>
    </cdr:sp>
  </cdr:relSizeAnchor>
</c:userShapes>
</file>

<file path=ppt/drawings/drawing4.xml><?xml version="1.0" encoding="utf-8"?>
<c:userShapes xmlns:c="http://schemas.openxmlformats.org/drawingml/2006/chart">
  <cdr:relSizeAnchor xmlns:cdr="http://schemas.openxmlformats.org/drawingml/2006/chartDrawing">
    <cdr:from>
      <cdr:x>0.01076</cdr:x>
      <cdr:y>0.16764</cdr:y>
    </cdr:from>
    <cdr:to>
      <cdr:x>0.03207</cdr:x>
      <cdr:y>0.199</cdr:y>
    </cdr:to>
    <cdr:sp macro="" textlink="">
      <cdr:nvSpPr>
        <cdr:cNvPr id="4" name="TextBox 3">
          <a:extLst xmlns:a="http://schemas.openxmlformats.org/drawingml/2006/main">
            <a:ext uri="{FF2B5EF4-FFF2-40B4-BE49-F238E27FC236}">
              <a16:creationId xmlns:a16="http://schemas.microsoft.com/office/drawing/2014/main" id="{163BA238-DF21-45BB-96BD-FD8DECF70464}"/>
            </a:ext>
          </a:extLst>
        </cdr:cNvPr>
        <cdr:cNvSpPr txBox="1"/>
      </cdr:nvSpPr>
      <cdr:spPr>
        <a:xfrm xmlns:a="http://schemas.openxmlformats.org/drawingml/2006/main">
          <a:off x="91848" y="1077623"/>
          <a:ext cx="181868" cy="201591"/>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vertOverflow="clip" wrap="none" rtlCol="0"/>
        <a:lstStyle xmlns:a="http://schemas.openxmlformats.org/drawingml/2006/main"/>
        <a:p xmlns:a="http://schemas.openxmlformats.org/drawingml/2006/main">
          <a:pPr algn="ctr"/>
          <a:r>
            <a:rPr lang="lv-LV" sz="80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0.2061</cdr:y>
    </cdr:from>
    <cdr:to>
      <cdr:x>0.16157</cdr:x>
      <cdr:y>0.24595</cdr:y>
    </cdr:to>
    <cdr:sp macro="" textlink="">
      <cdr:nvSpPr>
        <cdr:cNvPr id="5" name="TextBox 1">
          <a:extLst xmlns:a="http://schemas.openxmlformats.org/drawingml/2006/main">
            <a:ext uri="{FF2B5EF4-FFF2-40B4-BE49-F238E27FC236}">
              <a16:creationId xmlns:a16="http://schemas.microsoft.com/office/drawing/2014/main" id="{DD04625E-B2DE-40AC-87F5-73C13ACA96A1}"/>
            </a:ext>
          </a:extLst>
        </cdr:cNvPr>
        <cdr:cNvSpPr txBox="1"/>
      </cdr:nvSpPr>
      <cdr:spPr>
        <a:xfrm xmlns:a="http://schemas.openxmlformats.org/drawingml/2006/main">
          <a:off x="0" y="1324891"/>
          <a:ext cx="1378903" cy="25616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Dzimums</a:t>
          </a:r>
        </a:p>
      </cdr:txBody>
    </cdr:sp>
  </cdr:relSizeAnchor>
  <cdr:relSizeAnchor xmlns:cdr="http://schemas.openxmlformats.org/drawingml/2006/chartDrawing">
    <cdr:from>
      <cdr:x>0</cdr:x>
      <cdr:y>0.87918</cdr:y>
    </cdr:from>
    <cdr:to>
      <cdr:x>0.18764</cdr:x>
      <cdr:y>0.92239</cdr:y>
    </cdr:to>
    <cdr:sp macro="" textlink="">
      <cdr:nvSpPr>
        <cdr:cNvPr id="6" name="TextBox 1">
          <a:extLst xmlns:a="http://schemas.openxmlformats.org/drawingml/2006/main">
            <a:ext uri="{FF2B5EF4-FFF2-40B4-BE49-F238E27FC236}">
              <a16:creationId xmlns:a16="http://schemas.microsoft.com/office/drawing/2014/main" id="{7A8B660F-560B-48B1-935E-467722D0589D}"/>
            </a:ext>
          </a:extLst>
        </cdr:cNvPr>
        <cdr:cNvSpPr txBox="1"/>
      </cdr:nvSpPr>
      <cdr:spPr>
        <a:xfrm xmlns:a="http://schemas.openxmlformats.org/drawingml/2006/main">
          <a:off x="0" y="5651582"/>
          <a:ext cx="1601395" cy="2777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Apdzīvota</a:t>
          </a:r>
          <a:r>
            <a:rPr lang="lv-LV" sz="900" b="1" baseline="0" dirty="0">
              <a:latin typeface="Arial" panose="020B0604020202020204" pitchFamily="34" charset="0"/>
              <a:cs typeface="Arial" panose="020B0604020202020204" pitchFamily="34" charset="0"/>
            </a:rPr>
            <a:t> vieta</a:t>
          </a:r>
          <a:endParaRPr lang="lv-LV" sz="9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0.26292</cdr:y>
    </cdr:from>
    <cdr:to>
      <cdr:x>0.16157</cdr:x>
      <cdr:y>0.30614</cdr:y>
    </cdr:to>
    <cdr:sp macro="" textlink="">
      <cdr:nvSpPr>
        <cdr:cNvPr id="7" name="TextBox 1">
          <a:extLst xmlns:a="http://schemas.openxmlformats.org/drawingml/2006/main">
            <a:ext uri="{FF2B5EF4-FFF2-40B4-BE49-F238E27FC236}">
              <a16:creationId xmlns:a16="http://schemas.microsoft.com/office/drawing/2014/main" id="{549AC11D-1215-47E6-BE94-B13C5F015C69}"/>
            </a:ext>
          </a:extLst>
        </cdr:cNvPr>
        <cdr:cNvSpPr txBox="1"/>
      </cdr:nvSpPr>
      <cdr:spPr>
        <a:xfrm xmlns:a="http://schemas.openxmlformats.org/drawingml/2006/main">
          <a:off x="-214265" y="1553808"/>
          <a:ext cx="1397431" cy="25542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Vecums</a:t>
          </a:r>
        </a:p>
      </cdr:txBody>
    </cdr:sp>
  </cdr:relSizeAnchor>
  <cdr:relSizeAnchor xmlns:cdr="http://schemas.openxmlformats.org/drawingml/2006/chartDrawing">
    <cdr:from>
      <cdr:x>0</cdr:x>
      <cdr:y>0.75365</cdr:y>
    </cdr:from>
    <cdr:to>
      <cdr:x>0.16157</cdr:x>
      <cdr:y>0.79685</cdr:y>
    </cdr:to>
    <cdr:sp macro="" textlink="">
      <cdr:nvSpPr>
        <cdr:cNvPr id="8" name="TextBox 1">
          <a:extLst xmlns:a="http://schemas.openxmlformats.org/drawingml/2006/main">
            <a:ext uri="{FF2B5EF4-FFF2-40B4-BE49-F238E27FC236}">
              <a16:creationId xmlns:a16="http://schemas.microsoft.com/office/drawing/2014/main" id="{47416B07-254F-4594-914E-F17A40D93C4A}"/>
            </a:ext>
          </a:extLst>
        </cdr:cNvPr>
        <cdr:cNvSpPr txBox="1"/>
      </cdr:nvSpPr>
      <cdr:spPr>
        <a:xfrm xmlns:a="http://schemas.openxmlformats.org/drawingml/2006/main">
          <a:off x="0" y="4844640"/>
          <a:ext cx="1378903" cy="27770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Reģions</a:t>
          </a:r>
        </a:p>
      </cdr:txBody>
    </cdr:sp>
  </cdr:relSizeAnchor>
  <cdr:relSizeAnchor xmlns:cdr="http://schemas.openxmlformats.org/drawingml/2006/chartDrawing">
    <cdr:from>
      <cdr:x>0</cdr:x>
      <cdr:y>0.63014</cdr:y>
    </cdr:from>
    <cdr:to>
      <cdr:x>0.16157</cdr:x>
      <cdr:y>0.6728</cdr:y>
    </cdr:to>
    <cdr:sp macro="" textlink="">
      <cdr:nvSpPr>
        <cdr:cNvPr id="9" name="TextBox 1">
          <a:extLst xmlns:a="http://schemas.openxmlformats.org/drawingml/2006/main">
            <a:ext uri="{FF2B5EF4-FFF2-40B4-BE49-F238E27FC236}">
              <a16:creationId xmlns:a16="http://schemas.microsoft.com/office/drawing/2014/main" id="{7C8EBDBC-2923-42BB-9E3B-C5F87BB8D933}"/>
            </a:ext>
          </a:extLst>
        </cdr:cNvPr>
        <cdr:cNvSpPr txBox="1"/>
      </cdr:nvSpPr>
      <cdr:spPr>
        <a:xfrm xmlns:a="http://schemas.openxmlformats.org/drawingml/2006/main">
          <a:off x="0" y="4050684"/>
          <a:ext cx="1378903" cy="2742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Ienākumi</a:t>
          </a:r>
        </a:p>
      </cdr:txBody>
    </cdr:sp>
  </cdr:relSizeAnchor>
  <cdr:relSizeAnchor xmlns:cdr="http://schemas.openxmlformats.org/drawingml/2006/chartDrawing">
    <cdr:from>
      <cdr:x>0</cdr:x>
      <cdr:y>0.47839</cdr:y>
    </cdr:from>
    <cdr:to>
      <cdr:x>0.16157</cdr:x>
      <cdr:y>0.5216</cdr:y>
    </cdr:to>
    <cdr:sp macro="" textlink="">
      <cdr:nvSpPr>
        <cdr:cNvPr id="10" name="TextBox 1">
          <a:extLst xmlns:a="http://schemas.openxmlformats.org/drawingml/2006/main">
            <a:ext uri="{FF2B5EF4-FFF2-40B4-BE49-F238E27FC236}">
              <a16:creationId xmlns:a16="http://schemas.microsoft.com/office/drawing/2014/main" id="{DEB80044-DE9C-42CF-9E98-0597131F79BF}"/>
            </a:ext>
          </a:extLst>
        </cdr:cNvPr>
        <cdr:cNvSpPr txBox="1"/>
      </cdr:nvSpPr>
      <cdr:spPr>
        <a:xfrm xmlns:a="http://schemas.openxmlformats.org/drawingml/2006/main">
          <a:off x="0" y="3075195"/>
          <a:ext cx="1378903" cy="2777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Izglītība</a:t>
          </a:r>
        </a:p>
      </cdr:txBody>
    </cdr:sp>
  </cdr:relSizeAnchor>
  <cdr:relSizeAnchor xmlns:cdr="http://schemas.openxmlformats.org/drawingml/2006/chartDrawing">
    <cdr:from>
      <cdr:x>0</cdr:x>
      <cdr:y>0.4155</cdr:y>
    </cdr:from>
    <cdr:to>
      <cdr:x>0.22991</cdr:x>
      <cdr:y>0.46206</cdr:y>
    </cdr:to>
    <cdr:sp macro="" textlink="">
      <cdr:nvSpPr>
        <cdr:cNvPr id="11" name="TextBox 1">
          <a:extLst xmlns:a="http://schemas.openxmlformats.org/drawingml/2006/main">
            <a:ext uri="{FF2B5EF4-FFF2-40B4-BE49-F238E27FC236}">
              <a16:creationId xmlns:a16="http://schemas.microsoft.com/office/drawing/2014/main" id="{6B68CE4A-1B4F-4D17-8FBF-A9C1C3C9124A}"/>
            </a:ext>
          </a:extLst>
        </cdr:cNvPr>
        <cdr:cNvSpPr txBox="1"/>
      </cdr:nvSpPr>
      <cdr:spPr>
        <a:xfrm xmlns:a="http://schemas.openxmlformats.org/drawingml/2006/main">
          <a:off x="0" y="2670949"/>
          <a:ext cx="1962150" cy="29930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Sarunvaloda ģimenē</a:t>
          </a:r>
        </a:p>
      </cdr:txBody>
    </cdr:sp>
  </cdr:relSizeAnchor>
  <cdr:relSizeAnchor xmlns:cdr="http://schemas.openxmlformats.org/drawingml/2006/chartDrawing">
    <cdr:from>
      <cdr:x>0</cdr:x>
      <cdr:y>0.95733</cdr:y>
    </cdr:from>
    <cdr:to>
      <cdr:x>0.58259</cdr:x>
      <cdr:y>1</cdr:y>
    </cdr:to>
    <cdr:sp macro="" textlink="">
      <cdr:nvSpPr>
        <cdr:cNvPr id="12" name="TextBox 1">
          <a:extLst xmlns:a="http://schemas.openxmlformats.org/drawingml/2006/main">
            <a:ext uri="{FF2B5EF4-FFF2-40B4-BE49-F238E27FC236}">
              <a16:creationId xmlns:a16="http://schemas.microsoft.com/office/drawing/2014/main" id="{D7303E8E-BACE-4DF9-9596-77AA4636746D}"/>
            </a:ext>
          </a:extLst>
        </cdr:cNvPr>
        <cdr:cNvSpPr txBox="1"/>
      </cdr:nvSpPr>
      <cdr:spPr>
        <a:xfrm xmlns:a="http://schemas.openxmlformats.org/drawingml/2006/main">
          <a:off x="0" y="5579535"/>
          <a:ext cx="4972050" cy="248667"/>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respondentu skaitu grupās skatīt respondentu sociāli demogrāfiskajā profilā 4.lpp</a:t>
          </a:r>
        </a:p>
      </cdr:txBody>
    </cdr:sp>
  </cdr:relSizeAnchor>
  <cdr:relSizeAnchor xmlns:cdr="http://schemas.openxmlformats.org/drawingml/2006/chartDrawing">
    <cdr:from>
      <cdr:x>0</cdr:x>
      <cdr:y>0</cdr:y>
    </cdr:from>
    <cdr:to>
      <cdr:x>0.99665</cdr:x>
      <cdr:y>0.08323</cdr:y>
    </cdr:to>
    <cdr:sp macro="" textlink="">
      <cdr:nvSpPr>
        <cdr:cNvPr id="14" name="TextBox 1">
          <a:extLst xmlns:a="http://schemas.openxmlformats.org/drawingml/2006/main">
            <a:ext uri="{FF2B5EF4-FFF2-40B4-BE49-F238E27FC236}">
              <a16:creationId xmlns:a16="http://schemas.microsoft.com/office/drawing/2014/main" id="{552B0286-0F63-4243-9884-442EFA85BA3D}"/>
            </a:ext>
          </a:extLst>
        </cdr:cNvPr>
        <cdr:cNvSpPr txBox="1"/>
      </cdr:nvSpPr>
      <cdr:spPr>
        <a:xfrm xmlns:a="http://schemas.openxmlformats.org/drawingml/2006/main">
          <a:off x="0" y="0"/>
          <a:ext cx="8505792" cy="48505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1" baseline="0">
              <a:effectLst/>
              <a:latin typeface="Arial" panose="020B0604020202020204" pitchFamily="34" charset="0"/>
              <a:ea typeface="+mn-ea"/>
              <a:cs typeface="Arial" panose="020B0604020202020204" pitchFamily="34" charset="0"/>
            </a:rPr>
            <a:t>J8. "No kādiem informācijas avotiem Jūs ikdienā gūstat informāciju par notikumiem Latvijā?"</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100" b="0" i="0" u="sng" baseline="0">
              <a:effectLst/>
              <a:latin typeface="Arial" panose="020B0604020202020204" pitchFamily="34" charset="0"/>
              <a:ea typeface="+mn-ea"/>
              <a:cs typeface="Arial" panose="020B0604020202020204" pitchFamily="34" charset="0"/>
            </a:rPr>
            <a:t>Iespējamas vairākas atbildes</a:t>
          </a:r>
        </a:p>
      </cdr:txBody>
    </cdr:sp>
  </cdr:relSizeAnchor>
  <cdr:relSizeAnchor xmlns:cdr="http://schemas.openxmlformats.org/drawingml/2006/chartDrawing">
    <cdr:from>
      <cdr:x>0</cdr:x>
      <cdr:y>0.53668</cdr:y>
    </cdr:from>
    <cdr:to>
      <cdr:x>0.16157</cdr:x>
      <cdr:y>0.57934</cdr:y>
    </cdr:to>
    <cdr:sp macro="" textlink="">
      <cdr:nvSpPr>
        <cdr:cNvPr id="15" name="TextBox 1">
          <a:extLst xmlns:a="http://schemas.openxmlformats.org/drawingml/2006/main">
            <a:ext uri="{FF2B5EF4-FFF2-40B4-BE49-F238E27FC236}">
              <a16:creationId xmlns:a16="http://schemas.microsoft.com/office/drawing/2014/main" id="{32B719A0-20C9-4F72-85D4-81D175D0D380}"/>
            </a:ext>
          </a:extLst>
        </cdr:cNvPr>
        <cdr:cNvSpPr txBox="1"/>
      </cdr:nvSpPr>
      <cdr:spPr>
        <a:xfrm xmlns:a="http://schemas.openxmlformats.org/drawingml/2006/main">
          <a:off x="-214265" y="3171688"/>
          <a:ext cx="1397431" cy="25211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900" b="1" dirty="0">
              <a:latin typeface="Arial" panose="020B0604020202020204" pitchFamily="34" charset="0"/>
              <a:cs typeface="Arial" panose="020B0604020202020204" pitchFamily="34" charset="0"/>
            </a:rPr>
            <a:t>Nodarbinātības sektors</a:t>
          </a:r>
        </a:p>
      </cdr:txBody>
    </cdr:sp>
  </cdr:relSizeAnchor>
</c:userShapes>
</file>

<file path=ppt/drawings/drawing5.xml><?xml version="1.0" encoding="utf-8"?>
<c:userShapes xmlns:c="http://schemas.openxmlformats.org/drawingml/2006/chart">
  <cdr:relSizeAnchor xmlns:cdr="http://schemas.openxmlformats.org/drawingml/2006/chartDrawing">
    <cdr:from>
      <cdr:x>0</cdr:x>
      <cdr:y>0</cdr:y>
    </cdr:from>
    <cdr:to>
      <cdr:x>0.99739</cdr:x>
      <cdr:y>0.08747</cdr:y>
    </cdr:to>
    <cdr:sp macro="" textlink="">
      <cdr:nvSpPr>
        <cdr:cNvPr id="2" name="TextBox 1">
          <a:extLst xmlns:a="http://schemas.openxmlformats.org/drawingml/2006/main">
            <a:ext uri="{FF2B5EF4-FFF2-40B4-BE49-F238E27FC236}">
              <a16:creationId xmlns:a16="http://schemas.microsoft.com/office/drawing/2014/main" id="{2ED92168-ED34-4E44-90C9-E4FF8E336537}"/>
            </a:ext>
          </a:extLst>
        </cdr:cNvPr>
        <cdr:cNvSpPr txBox="1"/>
      </cdr:nvSpPr>
      <cdr:spPr>
        <a:xfrm xmlns:a="http://schemas.openxmlformats.org/drawingml/2006/main">
          <a:off x="0" y="0"/>
          <a:ext cx="8797130" cy="45825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spc="-20" baseline="0">
              <a:effectLst/>
              <a:latin typeface="Arial" panose="020B0604020202020204" pitchFamily="34" charset="0"/>
              <a:ea typeface="+mn-ea"/>
              <a:cs typeface="Arial" panose="020B0604020202020204" pitchFamily="34" charset="0"/>
            </a:rPr>
            <a:t>J9. "Ja Jūs pamanītu plakātā, masu medijos, internetā saukli „Atvērtība ir vērtība”, kā Jums šķiet, kādu ideju šis sauklis popularizē?"</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0" u="sng" baseline="0">
              <a:effectLst/>
              <a:latin typeface="Arial" panose="020B0604020202020204" pitchFamily="34" charset="0"/>
              <a:ea typeface="+mn-ea"/>
              <a:cs typeface="Arial" panose="020B0604020202020204" pitchFamily="34" charset="0"/>
            </a:rPr>
            <a:t>Atvērtais jautājums, iespējamas vairākas atbildes</a:t>
          </a:r>
        </a:p>
      </cdr:txBody>
    </cdr:sp>
  </cdr:relSizeAnchor>
  <cdr:relSizeAnchor xmlns:cdr="http://schemas.openxmlformats.org/drawingml/2006/chartDrawing">
    <cdr:from>
      <cdr:x>0</cdr:x>
      <cdr:y>0.94018</cdr:y>
    </cdr:from>
    <cdr:to>
      <cdr:x>0.49256</cdr:x>
      <cdr:y>1</cdr:y>
    </cdr:to>
    <cdr:sp macro="" textlink="">
      <cdr:nvSpPr>
        <cdr:cNvPr id="3" name="TextBox 1">
          <a:extLst xmlns:a="http://schemas.openxmlformats.org/drawingml/2006/main">
            <a:ext uri="{FF2B5EF4-FFF2-40B4-BE49-F238E27FC236}">
              <a16:creationId xmlns:a16="http://schemas.microsoft.com/office/drawing/2014/main" id="{D5237727-EEBC-4B22-A4A8-6E401A8DDBF8}"/>
            </a:ext>
          </a:extLst>
        </cdr:cNvPr>
        <cdr:cNvSpPr txBox="1"/>
      </cdr:nvSpPr>
      <cdr:spPr>
        <a:xfrm xmlns:a="http://schemas.openxmlformats.org/drawingml/2006/main">
          <a:off x="0" y="3850755"/>
          <a:ext cx="4227694" cy="244995"/>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n=1005</a:t>
          </a:r>
        </a:p>
      </cdr:txBody>
    </cdr:sp>
  </cdr:relSizeAnchor>
</c:userShapes>
</file>

<file path=ppt/drawings/drawing6.xml><?xml version="1.0" encoding="utf-8"?>
<c:userShapes xmlns:c="http://schemas.openxmlformats.org/drawingml/2006/chart">
  <cdr:relSizeAnchor xmlns:cdr="http://schemas.openxmlformats.org/drawingml/2006/chartDrawing">
    <cdr:from>
      <cdr:x>0</cdr:x>
      <cdr:y>0</cdr:y>
    </cdr:from>
    <cdr:to>
      <cdr:x>0.99739</cdr:x>
      <cdr:y>0.09259</cdr:y>
    </cdr:to>
    <cdr:sp macro="" textlink="">
      <cdr:nvSpPr>
        <cdr:cNvPr id="2" name="TextBox 1">
          <a:extLst xmlns:a="http://schemas.openxmlformats.org/drawingml/2006/main">
            <a:ext uri="{FF2B5EF4-FFF2-40B4-BE49-F238E27FC236}">
              <a16:creationId xmlns:a16="http://schemas.microsoft.com/office/drawing/2014/main" id="{2ED92168-ED34-4E44-90C9-E4FF8E336537}"/>
            </a:ext>
          </a:extLst>
        </cdr:cNvPr>
        <cdr:cNvSpPr txBox="1"/>
      </cdr:nvSpPr>
      <cdr:spPr>
        <a:xfrm xmlns:a="http://schemas.openxmlformats.org/drawingml/2006/main">
          <a:off x="0" y="0"/>
          <a:ext cx="8560698" cy="3792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a:effectLst/>
              <a:latin typeface="Arial" panose="020B0604020202020204" pitchFamily="34" charset="0"/>
              <a:ea typeface="+mn-ea"/>
              <a:cs typeface="Arial" panose="020B0604020202020204" pitchFamily="34" charset="0"/>
            </a:rPr>
            <a:t>J1. "Ja es varētu izvēlēties, kas strādā manā darba kolektīvā, es negribētu, lai tiek pieņemti darbā…"</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0" u="sng" baseline="0">
              <a:effectLst/>
              <a:latin typeface="Arial" panose="020B0604020202020204" pitchFamily="34" charset="0"/>
              <a:ea typeface="+mn-ea"/>
              <a:cs typeface="Arial" panose="020B0604020202020204" pitchFamily="34" charset="0"/>
            </a:rPr>
            <a:t>Iespējamas vairākas atbildes</a:t>
          </a:r>
        </a:p>
      </cdr:txBody>
    </cdr:sp>
  </cdr:relSizeAnchor>
  <cdr:relSizeAnchor xmlns:cdr="http://schemas.openxmlformats.org/drawingml/2006/chartDrawing">
    <cdr:from>
      <cdr:x>0</cdr:x>
      <cdr:y>0.94018</cdr:y>
    </cdr:from>
    <cdr:to>
      <cdr:x>0.49256</cdr:x>
      <cdr:y>1</cdr:y>
    </cdr:to>
    <cdr:sp macro="" textlink="">
      <cdr:nvSpPr>
        <cdr:cNvPr id="3" name="TextBox 1">
          <a:extLst xmlns:a="http://schemas.openxmlformats.org/drawingml/2006/main">
            <a:ext uri="{FF2B5EF4-FFF2-40B4-BE49-F238E27FC236}">
              <a16:creationId xmlns:a16="http://schemas.microsoft.com/office/drawing/2014/main" id="{D5237727-EEBC-4B22-A4A8-6E401A8DDBF8}"/>
            </a:ext>
          </a:extLst>
        </cdr:cNvPr>
        <cdr:cNvSpPr txBox="1"/>
      </cdr:nvSpPr>
      <cdr:spPr>
        <a:xfrm xmlns:a="http://schemas.openxmlformats.org/drawingml/2006/main">
          <a:off x="0" y="3850755"/>
          <a:ext cx="4227694" cy="244995"/>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n=1005</a:t>
          </a:r>
        </a:p>
      </cdr:txBody>
    </cdr:sp>
  </cdr:relSizeAnchor>
</c:userShapes>
</file>

<file path=ppt/drawings/drawing7.xml><?xml version="1.0" encoding="utf-8"?>
<c:userShapes xmlns:c="http://schemas.openxmlformats.org/drawingml/2006/chart">
  <cdr:relSizeAnchor xmlns:cdr="http://schemas.openxmlformats.org/drawingml/2006/chartDrawing">
    <cdr:from>
      <cdr:x>0.00853</cdr:x>
      <cdr:y>0.06688</cdr:y>
    </cdr:from>
    <cdr:to>
      <cdr:x>0.02984</cdr:x>
      <cdr:y>0.09824</cdr:y>
    </cdr:to>
    <cdr:sp macro="" textlink="">
      <cdr:nvSpPr>
        <cdr:cNvPr id="4" name="TextBox 3">
          <a:extLst xmlns:a="http://schemas.openxmlformats.org/drawingml/2006/main">
            <a:ext uri="{FF2B5EF4-FFF2-40B4-BE49-F238E27FC236}">
              <a16:creationId xmlns:a16="http://schemas.microsoft.com/office/drawing/2014/main" id="{163BA238-DF21-45BB-96BD-FD8DECF70464}"/>
            </a:ext>
          </a:extLst>
        </cdr:cNvPr>
        <cdr:cNvSpPr txBox="1"/>
      </cdr:nvSpPr>
      <cdr:spPr>
        <a:xfrm xmlns:a="http://schemas.openxmlformats.org/drawingml/2006/main">
          <a:off x="72814" y="429944"/>
          <a:ext cx="181868" cy="201590"/>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vertOverflow="clip" wrap="none" rtlCol="0"/>
        <a:lstStyle xmlns:a="http://schemas.openxmlformats.org/drawingml/2006/main"/>
        <a:p xmlns:a="http://schemas.openxmlformats.org/drawingml/2006/main">
          <a:pPr algn="ctr"/>
          <a:r>
            <a:rPr lang="lv-LV" sz="80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0.20906</cdr:y>
    </cdr:from>
    <cdr:to>
      <cdr:x>0.16157</cdr:x>
      <cdr:y>0.24891</cdr:y>
    </cdr:to>
    <cdr:sp macro="" textlink="">
      <cdr:nvSpPr>
        <cdr:cNvPr id="5" name="TextBox 1">
          <a:extLst xmlns:a="http://schemas.openxmlformats.org/drawingml/2006/main">
            <a:ext uri="{FF2B5EF4-FFF2-40B4-BE49-F238E27FC236}">
              <a16:creationId xmlns:a16="http://schemas.microsoft.com/office/drawing/2014/main" id="{DD04625E-B2DE-40AC-87F5-73C13ACA96A1}"/>
            </a:ext>
          </a:extLst>
        </cdr:cNvPr>
        <cdr:cNvSpPr txBox="1"/>
      </cdr:nvSpPr>
      <cdr:spPr>
        <a:xfrm xmlns:a="http://schemas.openxmlformats.org/drawingml/2006/main">
          <a:off x="0" y="1343918"/>
          <a:ext cx="1378903" cy="25616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Dzimums</a:t>
          </a:r>
        </a:p>
      </cdr:txBody>
    </cdr:sp>
  </cdr:relSizeAnchor>
  <cdr:relSizeAnchor xmlns:cdr="http://schemas.openxmlformats.org/drawingml/2006/chartDrawing">
    <cdr:from>
      <cdr:x>0</cdr:x>
      <cdr:y>0.89399</cdr:y>
    </cdr:from>
    <cdr:to>
      <cdr:x>0.18764</cdr:x>
      <cdr:y>0.9372</cdr:y>
    </cdr:to>
    <cdr:sp macro="" textlink="">
      <cdr:nvSpPr>
        <cdr:cNvPr id="6" name="TextBox 1">
          <a:extLst xmlns:a="http://schemas.openxmlformats.org/drawingml/2006/main">
            <a:ext uri="{FF2B5EF4-FFF2-40B4-BE49-F238E27FC236}">
              <a16:creationId xmlns:a16="http://schemas.microsoft.com/office/drawing/2014/main" id="{7A8B660F-560B-48B1-935E-467722D0589D}"/>
            </a:ext>
          </a:extLst>
        </cdr:cNvPr>
        <cdr:cNvSpPr txBox="1"/>
      </cdr:nvSpPr>
      <cdr:spPr>
        <a:xfrm xmlns:a="http://schemas.openxmlformats.org/drawingml/2006/main">
          <a:off x="0" y="5746832"/>
          <a:ext cx="1601395" cy="2777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Apdzīvota</a:t>
          </a:r>
          <a:r>
            <a:rPr lang="lv-LV" sz="800" b="1" baseline="0" dirty="0">
              <a:latin typeface="Arial" panose="020B0604020202020204" pitchFamily="34" charset="0"/>
              <a:cs typeface="Arial" panose="020B0604020202020204" pitchFamily="34" charset="0"/>
            </a:rPr>
            <a:t> vieta</a:t>
          </a:r>
          <a:endParaRPr lang="lv-LV" sz="8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0.25873</cdr:y>
    </cdr:from>
    <cdr:to>
      <cdr:x>0.16157</cdr:x>
      <cdr:y>0.30195</cdr:y>
    </cdr:to>
    <cdr:sp macro="" textlink="">
      <cdr:nvSpPr>
        <cdr:cNvPr id="7" name="TextBox 1">
          <a:extLst xmlns:a="http://schemas.openxmlformats.org/drawingml/2006/main">
            <a:ext uri="{FF2B5EF4-FFF2-40B4-BE49-F238E27FC236}">
              <a16:creationId xmlns:a16="http://schemas.microsoft.com/office/drawing/2014/main" id="{549AC11D-1215-47E6-BE94-B13C5F015C69}"/>
            </a:ext>
          </a:extLst>
        </cdr:cNvPr>
        <cdr:cNvSpPr txBox="1"/>
      </cdr:nvSpPr>
      <cdr:spPr>
        <a:xfrm xmlns:a="http://schemas.openxmlformats.org/drawingml/2006/main">
          <a:off x="0" y="1663163"/>
          <a:ext cx="1378903" cy="2778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Vecums</a:t>
          </a:r>
        </a:p>
      </cdr:txBody>
    </cdr:sp>
  </cdr:relSizeAnchor>
  <cdr:relSizeAnchor xmlns:cdr="http://schemas.openxmlformats.org/drawingml/2006/chartDrawing">
    <cdr:from>
      <cdr:x>0</cdr:x>
      <cdr:y>0.78921</cdr:y>
    </cdr:from>
    <cdr:to>
      <cdr:x>0.16157</cdr:x>
      <cdr:y>0.83241</cdr:y>
    </cdr:to>
    <cdr:sp macro="" textlink="">
      <cdr:nvSpPr>
        <cdr:cNvPr id="8" name="TextBox 1">
          <a:extLst xmlns:a="http://schemas.openxmlformats.org/drawingml/2006/main">
            <a:ext uri="{FF2B5EF4-FFF2-40B4-BE49-F238E27FC236}">
              <a16:creationId xmlns:a16="http://schemas.microsoft.com/office/drawing/2014/main" id="{47416B07-254F-4594-914E-F17A40D93C4A}"/>
            </a:ext>
          </a:extLst>
        </cdr:cNvPr>
        <cdr:cNvSpPr txBox="1"/>
      </cdr:nvSpPr>
      <cdr:spPr>
        <a:xfrm xmlns:a="http://schemas.openxmlformats.org/drawingml/2006/main">
          <a:off x="0" y="5073240"/>
          <a:ext cx="1378903" cy="27770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Reģions</a:t>
          </a:r>
        </a:p>
      </cdr:txBody>
    </cdr:sp>
  </cdr:relSizeAnchor>
  <cdr:relSizeAnchor xmlns:cdr="http://schemas.openxmlformats.org/drawingml/2006/chartDrawing">
    <cdr:from>
      <cdr:x>0</cdr:x>
      <cdr:y>0.69533</cdr:y>
    </cdr:from>
    <cdr:to>
      <cdr:x>0.16157</cdr:x>
      <cdr:y>0.73799</cdr:y>
    </cdr:to>
    <cdr:sp macro="" textlink="">
      <cdr:nvSpPr>
        <cdr:cNvPr id="9" name="TextBox 1">
          <a:extLst xmlns:a="http://schemas.openxmlformats.org/drawingml/2006/main">
            <a:ext uri="{FF2B5EF4-FFF2-40B4-BE49-F238E27FC236}">
              <a16:creationId xmlns:a16="http://schemas.microsoft.com/office/drawing/2014/main" id="{7C8EBDBC-2923-42BB-9E3B-C5F87BB8D933}"/>
            </a:ext>
          </a:extLst>
        </cdr:cNvPr>
        <cdr:cNvSpPr txBox="1"/>
      </cdr:nvSpPr>
      <cdr:spPr>
        <a:xfrm xmlns:a="http://schemas.openxmlformats.org/drawingml/2006/main">
          <a:off x="0" y="4469784"/>
          <a:ext cx="1378903" cy="27423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Ienākumi</a:t>
          </a:r>
        </a:p>
      </cdr:txBody>
    </cdr:sp>
  </cdr:relSizeAnchor>
  <cdr:relSizeAnchor xmlns:cdr="http://schemas.openxmlformats.org/drawingml/2006/chartDrawing">
    <cdr:from>
      <cdr:x>0</cdr:x>
      <cdr:y>0.42357</cdr:y>
    </cdr:from>
    <cdr:to>
      <cdr:x>0.16157</cdr:x>
      <cdr:y>0.46678</cdr:y>
    </cdr:to>
    <cdr:sp macro="" textlink="">
      <cdr:nvSpPr>
        <cdr:cNvPr id="10" name="TextBox 1">
          <a:extLst xmlns:a="http://schemas.openxmlformats.org/drawingml/2006/main">
            <a:ext uri="{FF2B5EF4-FFF2-40B4-BE49-F238E27FC236}">
              <a16:creationId xmlns:a16="http://schemas.microsoft.com/office/drawing/2014/main" id="{DEB80044-DE9C-42CF-9E98-0597131F79BF}"/>
            </a:ext>
          </a:extLst>
        </cdr:cNvPr>
        <cdr:cNvSpPr txBox="1"/>
      </cdr:nvSpPr>
      <cdr:spPr>
        <a:xfrm xmlns:a="http://schemas.openxmlformats.org/drawingml/2006/main">
          <a:off x="0" y="2722798"/>
          <a:ext cx="1378903" cy="2777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Izglītība</a:t>
          </a:r>
        </a:p>
      </cdr:txBody>
    </cdr:sp>
  </cdr:relSizeAnchor>
  <cdr:relSizeAnchor xmlns:cdr="http://schemas.openxmlformats.org/drawingml/2006/chartDrawing">
    <cdr:from>
      <cdr:x>0</cdr:x>
      <cdr:y>0.37549</cdr:y>
    </cdr:from>
    <cdr:to>
      <cdr:x>0.18638</cdr:x>
      <cdr:y>0.42205</cdr:y>
    </cdr:to>
    <cdr:sp macro="" textlink="">
      <cdr:nvSpPr>
        <cdr:cNvPr id="11" name="TextBox 1">
          <a:extLst xmlns:a="http://schemas.openxmlformats.org/drawingml/2006/main">
            <a:ext uri="{FF2B5EF4-FFF2-40B4-BE49-F238E27FC236}">
              <a16:creationId xmlns:a16="http://schemas.microsoft.com/office/drawing/2014/main" id="{6B68CE4A-1B4F-4D17-8FBF-A9C1C3C9124A}"/>
            </a:ext>
          </a:extLst>
        </cdr:cNvPr>
        <cdr:cNvSpPr txBox="1"/>
      </cdr:nvSpPr>
      <cdr:spPr>
        <a:xfrm xmlns:a="http://schemas.openxmlformats.org/drawingml/2006/main">
          <a:off x="0" y="2413774"/>
          <a:ext cx="1590641" cy="29930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Sarunvaloda ģimenē</a:t>
          </a:r>
        </a:p>
      </cdr:txBody>
    </cdr:sp>
  </cdr:relSizeAnchor>
  <cdr:relSizeAnchor xmlns:cdr="http://schemas.openxmlformats.org/drawingml/2006/chartDrawing">
    <cdr:from>
      <cdr:x>0</cdr:x>
      <cdr:y>0.95733</cdr:y>
    </cdr:from>
    <cdr:to>
      <cdr:x>0.58259</cdr:x>
      <cdr:y>1</cdr:y>
    </cdr:to>
    <cdr:sp macro="" textlink="">
      <cdr:nvSpPr>
        <cdr:cNvPr id="12" name="TextBox 1">
          <a:extLst xmlns:a="http://schemas.openxmlformats.org/drawingml/2006/main">
            <a:ext uri="{FF2B5EF4-FFF2-40B4-BE49-F238E27FC236}">
              <a16:creationId xmlns:a16="http://schemas.microsoft.com/office/drawing/2014/main" id="{D7303E8E-BACE-4DF9-9596-77AA4636746D}"/>
            </a:ext>
          </a:extLst>
        </cdr:cNvPr>
        <cdr:cNvSpPr txBox="1"/>
      </cdr:nvSpPr>
      <cdr:spPr>
        <a:xfrm xmlns:a="http://schemas.openxmlformats.org/drawingml/2006/main">
          <a:off x="0" y="5579535"/>
          <a:ext cx="4972050" cy="248667"/>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respondentu skaitu grupās skatīt respondentu sociāli demogrāfiskajā profilā 4.lpp</a:t>
          </a:r>
        </a:p>
      </cdr:txBody>
    </cdr:sp>
  </cdr:relSizeAnchor>
  <cdr:relSizeAnchor xmlns:cdr="http://schemas.openxmlformats.org/drawingml/2006/chartDrawing">
    <cdr:from>
      <cdr:x>0</cdr:x>
      <cdr:y>0.47317</cdr:y>
    </cdr:from>
    <cdr:to>
      <cdr:x>0.14775</cdr:x>
      <cdr:y>0.51583</cdr:y>
    </cdr:to>
    <cdr:sp macro="" textlink="">
      <cdr:nvSpPr>
        <cdr:cNvPr id="15" name="TextBox 1">
          <a:extLst xmlns:a="http://schemas.openxmlformats.org/drawingml/2006/main">
            <a:ext uri="{FF2B5EF4-FFF2-40B4-BE49-F238E27FC236}">
              <a16:creationId xmlns:a16="http://schemas.microsoft.com/office/drawing/2014/main" id="{32B719A0-20C9-4F72-85D4-81D175D0D380}"/>
            </a:ext>
          </a:extLst>
        </cdr:cNvPr>
        <cdr:cNvSpPr txBox="1"/>
      </cdr:nvSpPr>
      <cdr:spPr>
        <a:xfrm xmlns:a="http://schemas.openxmlformats.org/drawingml/2006/main">
          <a:off x="0" y="2793057"/>
          <a:ext cx="1288609" cy="25181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Nodarbinātības sektors</a:t>
          </a:r>
        </a:p>
      </cdr:txBody>
    </cdr:sp>
  </cdr:relSizeAnchor>
  <cdr:relSizeAnchor xmlns:cdr="http://schemas.openxmlformats.org/drawingml/2006/chartDrawing">
    <cdr:from>
      <cdr:x>0</cdr:x>
      <cdr:y>0</cdr:y>
    </cdr:from>
    <cdr:to>
      <cdr:x>0.99665</cdr:x>
      <cdr:y>0.07546</cdr:y>
    </cdr:to>
    <cdr:sp macro="" textlink="">
      <cdr:nvSpPr>
        <cdr:cNvPr id="14" name="TextBox 1">
          <a:extLst xmlns:a="http://schemas.openxmlformats.org/drawingml/2006/main">
            <a:ext uri="{FF2B5EF4-FFF2-40B4-BE49-F238E27FC236}">
              <a16:creationId xmlns:a16="http://schemas.microsoft.com/office/drawing/2014/main" id="{CB08FD7B-D3F5-4D13-929B-9369730C65E7}"/>
            </a:ext>
          </a:extLst>
        </cdr:cNvPr>
        <cdr:cNvSpPr txBox="1"/>
      </cdr:nvSpPr>
      <cdr:spPr>
        <a:xfrm xmlns:a="http://schemas.openxmlformats.org/drawingml/2006/main">
          <a:off x="-187105" y="-1113576"/>
          <a:ext cx="8505810" cy="45483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a:effectLst/>
              <a:latin typeface="Arial" panose="020B0604020202020204" pitchFamily="34" charset="0"/>
              <a:ea typeface="+mn-ea"/>
              <a:cs typeface="Arial" panose="020B0604020202020204" pitchFamily="34" charset="0"/>
            </a:rPr>
            <a:t>J1. "Ja es varētu izvēlēties, kas strādā manā darba kolektīvā, es negribētu, lai tiek pieņemti darbā…"</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0" u="sng" baseline="0">
              <a:effectLst/>
              <a:latin typeface="Arial" panose="020B0604020202020204" pitchFamily="34" charset="0"/>
              <a:ea typeface="+mn-ea"/>
              <a:cs typeface="Arial" panose="020B0604020202020204" pitchFamily="34" charset="0"/>
            </a:rPr>
            <a:t>Iespējamas vairākas atbildes</a:t>
          </a:r>
        </a:p>
      </cdr:txBody>
    </cdr:sp>
  </cdr:relSizeAnchor>
  <cdr:relSizeAnchor xmlns:cdr="http://schemas.openxmlformats.org/drawingml/2006/chartDrawing">
    <cdr:from>
      <cdr:x>0</cdr:x>
      <cdr:y>0.53907</cdr:y>
    </cdr:from>
    <cdr:to>
      <cdr:x>0.18764</cdr:x>
      <cdr:y>0.58228</cdr:y>
    </cdr:to>
    <cdr:sp macro="" textlink="">
      <cdr:nvSpPr>
        <cdr:cNvPr id="16" name="TextBox 1">
          <a:extLst xmlns:a="http://schemas.openxmlformats.org/drawingml/2006/main">
            <a:ext uri="{FF2B5EF4-FFF2-40B4-BE49-F238E27FC236}">
              <a16:creationId xmlns:a16="http://schemas.microsoft.com/office/drawing/2014/main" id="{108AAF60-61C5-46E1-B1DE-BDAD2407AE5A}"/>
            </a:ext>
          </a:extLst>
        </cdr:cNvPr>
        <cdr:cNvSpPr txBox="1"/>
      </cdr:nvSpPr>
      <cdr:spPr>
        <a:xfrm xmlns:a="http://schemas.openxmlformats.org/drawingml/2006/main">
          <a:off x="0" y="3465283"/>
          <a:ext cx="1601395" cy="2777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Pamatnodarbošanās</a:t>
          </a:r>
        </a:p>
      </cdr:txBody>
    </cdr:sp>
  </cdr:relSizeAnchor>
</c:userShapes>
</file>

<file path=ppt/drawings/drawing8.xml><?xml version="1.0" encoding="utf-8"?>
<c:userShapes xmlns:c="http://schemas.openxmlformats.org/drawingml/2006/chart">
  <cdr:relSizeAnchor xmlns:cdr="http://schemas.openxmlformats.org/drawingml/2006/chartDrawing">
    <cdr:from>
      <cdr:x>0.00853</cdr:x>
      <cdr:y>0.07771</cdr:y>
    </cdr:from>
    <cdr:to>
      <cdr:x>0.02843</cdr:x>
      <cdr:y>0.11028</cdr:y>
    </cdr:to>
    <cdr:sp macro="" textlink="">
      <cdr:nvSpPr>
        <cdr:cNvPr id="4" name="TextBox 3">
          <a:extLst xmlns:a="http://schemas.openxmlformats.org/drawingml/2006/main">
            <a:ext uri="{FF2B5EF4-FFF2-40B4-BE49-F238E27FC236}">
              <a16:creationId xmlns:a16="http://schemas.microsoft.com/office/drawing/2014/main" id="{163BA238-DF21-45BB-96BD-FD8DECF70464}"/>
            </a:ext>
          </a:extLst>
        </cdr:cNvPr>
        <cdr:cNvSpPr txBox="1"/>
      </cdr:nvSpPr>
      <cdr:spPr>
        <a:xfrm xmlns:a="http://schemas.openxmlformats.org/drawingml/2006/main">
          <a:off x="74241" y="454685"/>
          <a:ext cx="173224" cy="190531"/>
        </a:xfrm>
        <a:prstGeom xmlns:a="http://schemas.openxmlformats.org/drawingml/2006/main" prst="rect">
          <a:avLst/>
        </a:prstGeom>
        <a:solidFill xmlns:a="http://schemas.openxmlformats.org/drawingml/2006/main">
          <a:schemeClr val="bg1"/>
        </a:solidFill>
        <a:ln xmlns:a="http://schemas.openxmlformats.org/drawingml/2006/main">
          <a:solidFill>
            <a:schemeClr val="accent3">
              <a:lumMod val="75000"/>
            </a:schemeClr>
          </a:solidFill>
        </a:ln>
        <a:effectLst xmlns:a="http://schemas.openxmlformats.org/drawingml/2006/main">
          <a:outerShdw dist="38100" dir="2700000" algn="tl" rotWithShape="0">
            <a:schemeClr val="bg1">
              <a:lumMod val="50000"/>
            </a:schemeClr>
          </a:outerShdw>
        </a:effectLst>
      </cdr:spPr>
      <cdr:txBody>
        <a:bodyPr xmlns:a="http://schemas.openxmlformats.org/drawingml/2006/main" vertOverflow="clip" wrap="none" rtlCol="0"/>
        <a:lstStyle xmlns:a="http://schemas.openxmlformats.org/drawingml/2006/main"/>
        <a:p xmlns:a="http://schemas.openxmlformats.org/drawingml/2006/main">
          <a:pPr algn="ctr"/>
          <a:r>
            <a:rPr lang="lv-LV" sz="800" dirty="0">
              <a:latin typeface="Arial" panose="020B0604020202020204" pitchFamily="34" charset="0"/>
              <a:cs typeface="Arial" panose="020B0604020202020204" pitchFamily="34" charset="0"/>
            </a:rPr>
            <a:t>%</a:t>
          </a:r>
        </a:p>
      </cdr:txBody>
    </cdr:sp>
  </cdr:relSizeAnchor>
  <cdr:relSizeAnchor xmlns:cdr="http://schemas.openxmlformats.org/drawingml/2006/chartDrawing">
    <cdr:from>
      <cdr:x>0</cdr:x>
      <cdr:y>0.22974</cdr:y>
    </cdr:from>
    <cdr:to>
      <cdr:x>0.16157</cdr:x>
      <cdr:y>0.26959</cdr:y>
    </cdr:to>
    <cdr:sp macro="" textlink="">
      <cdr:nvSpPr>
        <cdr:cNvPr id="5" name="TextBox 1">
          <a:extLst xmlns:a="http://schemas.openxmlformats.org/drawingml/2006/main">
            <a:ext uri="{FF2B5EF4-FFF2-40B4-BE49-F238E27FC236}">
              <a16:creationId xmlns:a16="http://schemas.microsoft.com/office/drawing/2014/main" id="{DD04625E-B2DE-40AC-87F5-73C13ACA96A1}"/>
            </a:ext>
          </a:extLst>
        </cdr:cNvPr>
        <cdr:cNvSpPr txBox="1"/>
      </cdr:nvSpPr>
      <cdr:spPr>
        <a:xfrm xmlns:a="http://schemas.openxmlformats.org/drawingml/2006/main">
          <a:off x="-196156" y="1344214"/>
          <a:ext cx="1406208" cy="23316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Dzimums</a:t>
          </a:r>
        </a:p>
      </cdr:txBody>
    </cdr:sp>
  </cdr:relSizeAnchor>
  <cdr:relSizeAnchor xmlns:cdr="http://schemas.openxmlformats.org/drawingml/2006/chartDrawing">
    <cdr:from>
      <cdr:x>0</cdr:x>
      <cdr:y>0.88807</cdr:y>
    </cdr:from>
    <cdr:to>
      <cdr:x>0.18764</cdr:x>
      <cdr:y>0.93128</cdr:y>
    </cdr:to>
    <cdr:sp macro="" textlink="">
      <cdr:nvSpPr>
        <cdr:cNvPr id="6" name="TextBox 1">
          <a:extLst xmlns:a="http://schemas.openxmlformats.org/drawingml/2006/main">
            <a:ext uri="{FF2B5EF4-FFF2-40B4-BE49-F238E27FC236}">
              <a16:creationId xmlns:a16="http://schemas.microsoft.com/office/drawing/2014/main" id="{7A8B660F-560B-48B1-935E-467722D0589D}"/>
            </a:ext>
          </a:extLst>
        </cdr:cNvPr>
        <cdr:cNvSpPr txBox="1"/>
      </cdr:nvSpPr>
      <cdr:spPr>
        <a:xfrm xmlns:a="http://schemas.openxmlformats.org/drawingml/2006/main">
          <a:off x="0" y="5196061"/>
          <a:ext cx="1633106" cy="25282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Apdzīvota</a:t>
          </a:r>
          <a:r>
            <a:rPr lang="lv-LV" sz="800" b="1" baseline="0" dirty="0">
              <a:latin typeface="Arial" panose="020B0604020202020204" pitchFamily="34" charset="0"/>
              <a:cs typeface="Arial" panose="020B0604020202020204" pitchFamily="34" charset="0"/>
            </a:rPr>
            <a:t> vieta</a:t>
          </a:r>
          <a:endParaRPr lang="lv-LV" sz="800" b="1"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0.27792</cdr:y>
    </cdr:from>
    <cdr:to>
      <cdr:x>0.16157</cdr:x>
      <cdr:y>0.32114</cdr:y>
    </cdr:to>
    <cdr:sp macro="" textlink="">
      <cdr:nvSpPr>
        <cdr:cNvPr id="7" name="TextBox 1">
          <a:extLst xmlns:a="http://schemas.openxmlformats.org/drawingml/2006/main">
            <a:ext uri="{FF2B5EF4-FFF2-40B4-BE49-F238E27FC236}">
              <a16:creationId xmlns:a16="http://schemas.microsoft.com/office/drawing/2014/main" id="{549AC11D-1215-47E6-BE94-B13C5F015C69}"/>
            </a:ext>
          </a:extLst>
        </cdr:cNvPr>
        <cdr:cNvSpPr txBox="1"/>
      </cdr:nvSpPr>
      <cdr:spPr>
        <a:xfrm xmlns:a="http://schemas.openxmlformats.org/drawingml/2006/main">
          <a:off x="-196156" y="1626114"/>
          <a:ext cx="1406208" cy="25287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Vecums</a:t>
          </a:r>
        </a:p>
      </cdr:txBody>
    </cdr:sp>
  </cdr:relSizeAnchor>
  <cdr:relSizeAnchor xmlns:cdr="http://schemas.openxmlformats.org/drawingml/2006/chartDrawing">
    <cdr:from>
      <cdr:x>0</cdr:x>
      <cdr:y>0.79365</cdr:y>
    </cdr:from>
    <cdr:to>
      <cdr:x>0.16157</cdr:x>
      <cdr:y>0.83685</cdr:y>
    </cdr:to>
    <cdr:sp macro="" textlink="">
      <cdr:nvSpPr>
        <cdr:cNvPr id="8" name="TextBox 1">
          <a:extLst xmlns:a="http://schemas.openxmlformats.org/drawingml/2006/main">
            <a:ext uri="{FF2B5EF4-FFF2-40B4-BE49-F238E27FC236}">
              <a16:creationId xmlns:a16="http://schemas.microsoft.com/office/drawing/2014/main" id="{47416B07-254F-4594-914E-F17A40D93C4A}"/>
            </a:ext>
          </a:extLst>
        </cdr:cNvPr>
        <cdr:cNvSpPr txBox="1"/>
      </cdr:nvSpPr>
      <cdr:spPr>
        <a:xfrm xmlns:a="http://schemas.openxmlformats.org/drawingml/2006/main">
          <a:off x="0" y="4643614"/>
          <a:ext cx="1406208" cy="25276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Reģions</a:t>
          </a:r>
        </a:p>
      </cdr:txBody>
    </cdr:sp>
  </cdr:relSizeAnchor>
  <cdr:relSizeAnchor xmlns:cdr="http://schemas.openxmlformats.org/drawingml/2006/chartDrawing">
    <cdr:from>
      <cdr:x>0</cdr:x>
      <cdr:y>0.70126</cdr:y>
    </cdr:from>
    <cdr:to>
      <cdr:x>0.16157</cdr:x>
      <cdr:y>0.74392</cdr:y>
    </cdr:to>
    <cdr:sp macro="" textlink="">
      <cdr:nvSpPr>
        <cdr:cNvPr id="9" name="TextBox 1">
          <a:extLst xmlns:a="http://schemas.openxmlformats.org/drawingml/2006/main">
            <a:ext uri="{FF2B5EF4-FFF2-40B4-BE49-F238E27FC236}">
              <a16:creationId xmlns:a16="http://schemas.microsoft.com/office/drawing/2014/main" id="{7C8EBDBC-2923-42BB-9E3B-C5F87BB8D933}"/>
            </a:ext>
          </a:extLst>
        </cdr:cNvPr>
        <cdr:cNvSpPr txBox="1"/>
      </cdr:nvSpPr>
      <cdr:spPr>
        <a:xfrm xmlns:a="http://schemas.openxmlformats.org/drawingml/2006/main">
          <a:off x="0" y="4103044"/>
          <a:ext cx="1406208" cy="24960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Ienākumi</a:t>
          </a:r>
        </a:p>
      </cdr:txBody>
    </cdr:sp>
  </cdr:relSizeAnchor>
  <cdr:relSizeAnchor xmlns:cdr="http://schemas.openxmlformats.org/drawingml/2006/chartDrawing">
    <cdr:from>
      <cdr:x>0</cdr:x>
      <cdr:y>0.43838</cdr:y>
    </cdr:from>
    <cdr:to>
      <cdr:x>0.16157</cdr:x>
      <cdr:y>0.48159</cdr:y>
    </cdr:to>
    <cdr:sp macro="" textlink="">
      <cdr:nvSpPr>
        <cdr:cNvPr id="10" name="TextBox 1">
          <a:extLst xmlns:a="http://schemas.openxmlformats.org/drawingml/2006/main">
            <a:ext uri="{FF2B5EF4-FFF2-40B4-BE49-F238E27FC236}">
              <a16:creationId xmlns:a16="http://schemas.microsoft.com/office/drawing/2014/main" id="{DEB80044-DE9C-42CF-9E98-0597131F79BF}"/>
            </a:ext>
          </a:extLst>
        </cdr:cNvPr>
        <cdr:cNvSpPr txBox="1"/>
      </cdr:nvSpPr>
      <cdr:spPr>
        <a:xfrm xmlns:a="http://schemas.openxmlformats.org/drawingml/2006/main">
          <a:off x="0" y="2564943"/>
          <a:ext cx="1406208" cy="25282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Izglītība</a:t>
          </a:r>
        </a:p>
      </cdr:txBody>
    </cdr:sp>
  </cdr:relSizeAnchor>
  <cdr:relSizeAnchor xmlns:cdr="http://schemas.openxmlformats.org/drawingml/2006/chartDrawing">
    <cdr:from>
      <cdr:x>0</cdr:x>
      <cdr:y>0.38883</cdr:y>
    </cdr:from>
    <cdr:to>
      <cdr:x>0.18638</cdr:x>
      <cdr:y>0.43539</cdr:y>
    </cdr:to>
    <cdr:sp macro="" textlink="">
      <cdr:nvSpPr>
        <cdr:cNvPr id="11" name="TextBox 1">
          <a:extLst xmlns:a="http://schemas.openxmlformats.org/drawingml/2006/main">
            <a:ext uri="{FF2B5EF4-FFF2-40B4-BE49-F238E27FC236}">
              <a16:creationId xmlns:a16="http://schemas.microsoft.com/office/drawing/2014/main" id="{6B68CE4A-1B4F-4D17-8FBF-A9C1C3C9124A}"/>
            </a:ext>
          </a:extLst>
        </cdr:cNvPr>
        <cdr:cNvSpPr txBox="1"/>
      </cdr:nvSpPr>
      <cdr:spPr>
        <a:xfrm xmlns:a="http://schemas.openxmlformats.org/drawingml/2006/main">
          <a:off x="0" y="2275028"/>
          <a:ext cx="1622140" cy="27242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Sarunvaloda ģimenē</a:t>
          </a:r>
        </a:p>
      </cdr:txBody>
    </cdr:sp>
  </cdr:relSizeAnchor>
  <cdr:relSizeAnchor xmlns:cdr="http://schemas.openxmlformats.org/drawingml/2006/chartDrawing">
    <cdr:from>
      <cdr:x>0</cdr:x>
      <cdr:y>0.95733</cdr:y>
    </cdr:from>
    <cdr:to>
      <cdr:x>0.58259</cdr:x>
      <cdr:y>1</cdr:y>
    </cdr:to>
    <cdr:sp macro="" textlink="">
      <cdr:nvSpPr>
        <cdr:cNvPr id="12" name="TextBox 1">
          <a:extLst xmlns:a="http://schemas.openxmlformats.org/drawingml/2006/main">
            <a:ext uri="{FF2B5EF4-FFF2-40B4-BE49-F238E27FC236}">
              <a16:creationId xmlns:a16="http://schemas.microsoft.com/office/drawing/2014/main" id="{D7303E8E-BACE-4DF9-9596-77AA4636746D}"/>
            </a:ext>
          </a:extLst>
        </cdr:cNvPr>
        <cdr:cNvSpPr txBox="1"/>
      </cdr:nvSpPr>
      <cdr:spPr>
        <a:xfrm xmlns:a="http://schemas.openxmlformats.org/drawingml/2006/main">
          <a:off x="0" y="5579535"/>
          <a:ext cx="4972050" cy="248667"/>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respondentu skaitu grupās skatīt respondentu sociāli demogrāfiskajā profilā 4.lpp</a:t>
          </a:r>
        </a:p>
      </cdr:txBody>
    </cdr:sp>
  </cdr:relSizeAnchor>
  <cdr:relSizeAnchor xmlns:cdr="http://schemas.openxmlformats.org/drawingml/2006/chartDrawing">
    <cdr:from>
      <cdr:x>0</cdr:x>
      <cdr:y>0.48638</cdr:y>
    </cdr:from>
    <cdr:to>
      <cdr:x>0.13558</cdr:x>
      <cdr:y>0.52904</cdr:y>
    </cdr:to>
    <cdr:sp macro="" textlink="">
      <cdr:nvSpPr>
        <cdr:cNvPr id="15" name="TextBox 1">
          <a:extLst xmlns:a="http://schemas.openxmlformats.org/drawingml/2006/main">
            <a:ext uri="{FF2B5EF4-FFF2-40B4-BE49-F238E27FC236}">
              <a16:creationId xmlns:a16="http://schemas.microsoft.com/office/drawing/2014/main" id="{32B719A0-20C9-4F72-85D4-81D175D0D380}"/>
            </a:ext>
          </a:extLst>
        </cdr:cNvPr>
        <cdr:cNvSpPr txBox="1"/>
      </cdr:nvSpPr>
      <cdr:spPr>
        <a:xfrm xmlns:a="http://schemas.openxmlformats.org/drawingml/2006/main">
          <a:off x="0" y="2845762"/>
          <a:ext cx="1179971" cy="24960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Nodarbinātības sektors</a:t>
          </a:r>
        </a:p>
      </cdr:txBody>
    </cdr:sp>
  </cdr:relSizeAnchor>
  <cdr:relSizeAnchor xmlns:cdr="http://schemas.openxmlformats.org/drawingml/2006/chartDrawing">
    <cdr:from>
      <cdr:x>0</cdr:x>
      <cdr:y>0</cdr:y>
    </cdr:from>
    <cdr:to>
      <cdr:x>0.99665</cdr:x>
      <cdr:y>0.07546</cdr:y>
    </cdr:to>
    <cdr:sp macro="" textlink="">
      <cdr:nvSpPr>
        <cdr:cNvPr id="14" name="TextBox 1">
          <a:extLst xmlns:a="http://schemas.openxmlformats.org/drawingml/2006/main">
            <a:ext uri="{FF2B5EF4-FFF2-40B4-BE49-F238E27FC236}">
              <a16:creationId xmlns:a16="http://schemas.microsoft.com/office/drawing/2014/main" id="{CB08FD7B-D3F5-4D13-929B-9369730C65E7}"/>
            </a:ext>
          </a:extLst>
        </cdr:cNvPr>
        <cdr:cNvSpPr txBox="1"/>
      </cdr:nvSpPr>
      <cdr:spPr>
        <a:xfrm xmlns:a="http://schemas.openxmlformats.org/drawingml/2006/main">
          <a:off x="0" y="0"/>
          <a:ext cx="8505792" cy="48505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a:effectLst/>
              <a:latin typeface="Arial" panose="020B0604020202020204" pitchFamily="34" charset="0"/>
              <a:ea typeface="+mn-ea"/>
              <a:cs typeface="Arial" panose="020B0604020202020204" pitchFamily="34" charset="0"/>
            </a:rPr>
            <a:t>J1. "Ja es varētu izvēlēties, kas strādā manā darba kolektīvā, es negribētu, lai tiek pieņemti darbā…"</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0" u="sng" baseline="0">
              <a:effectLst/>
              <a:latin typeface="Arial" panose="020B0604020202020204" pitchFamily="34" charset="0"/>
              <a:ea typeface="+mn-ea"/>
              <a:cs typeface="Arial" panose="020B0604020202020204" pitchFamily="34" charset="0"/>
            </a:rPr>
            <a:t>Iespējamas vairākas atbildes</a:t>
          </a:r>
        </a:p>
      </cdr:txBody>
    </cdr:sp>
  </cdr:relSizeAnchor>
  <cdr:relSizeAnchor xmlns:cdr="http://schemas.openxmlformats.org/drawingml/2006/chartDrawing">
    <cdr:from>
      <cdr:x>0</cdr:x>
      <cdr:y>0.5517</cdr:y>
    </cdr:from>
    <cdr:to>
      <cdr:x>0.18764</cdr:x>
      <cdr:y>0.59491</cdr:y>
    </cdr:to>
    <cdr:sp macro="" textlink="">
      <cdr:nvSpPr>
        <cdr:cNvPr id="13" name="TextBox 1">
          <a:extLst xmlns:a="http://schemas.openxmlformats.org/drawingml/2006/main">
            <a:ext uri="{FF2B5EF4-FFF2-40B4-BE49-F238E27FC236}">
              <a16:creationId xmlns:a16="http://schemas.microsoft.com/office/drawing/2014/main" id="{F8240C06-FBC9-41D8-9C7E-1D58667F2F00}"/>
            </a:ext>
          </a:extLst>
        </cdr:cNvPr>
        <cdr:cNvSpPr txBox="1"/>
      </cdr:nvSpPr>
      <cdr:spPr>
        <a:xfrm xmlns:a="http://schemas.openxmlformats.org/drawingml/2006/main">
          <a:off x="0" y="3227974"/>
          <a:ext cx="1633106" cy="25282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b="1" dirty="0">
              <a:latin typeface="Arial" panose="020B0604020202020204" pitchFamily="34" charset="0"/>
              <a:cs typeface="Arial" panose="020B0604020202020204" pitchFamily="34" charset="0"/>
            </a:rPr>
            <a:t>Pamatnodarbošanās</a:t>
          </a:r>
        </a:p>
      </cdr:txBody>
    </cdr:sp>
  </cdr:relSizeAnchor>
</c:userShapes>
</file>

<file path=ppt/drawings/drawing9.xml><?xml version="1.0" encoding="utf-8"?>
<c:userShapes xmlns:c="http://schemas.openxmlformats.org/drawingml/2006/chart">
  <cdr:relSizeAnchor xmlns:cdr="http://schemas.openxmlformats.org/drawingml/2006/chartDrawing">
    <cdr:from>
      <cdr:x>0</cdr:x>
      <cdr:y>0</cdr:y>
    </cdr:from>
    <cdr:to>
      <cdr:x>0.99739</cdr:x>
      <cdr:y>0.09259</cdr:y>
    </cdr:to>
    <cdr:sp macro="" textlink="">
      <cdr:nvSpPr>
        <cdr:cNvPr id="2" name="TextBox 1">
          <a:extLst xmlns:a="http://schemas.openxmlformats.org/drawingml/2006/main">
            <a:ext uri="{FF2B5EF4-FFF2-40B4-BE49-F238E27FC236}">
              <a16:creationId xmlns:a16="http://schemas.microsoft.com/office/drawing/2014/main" id="{2ED92168-ED34-4E44-90C9-E4FF8E336537}"/>
            </a:ext>
          </a:extLst>
        </cdr:cNvPr>
        <cdr:cNvSpPr txBox="1"/>
      </cdr:nvSpPr>
      <cdr:spPr>
        <a:xfrm xmlns:a="http://schemas.openxmlformats.org/drawingml/2006/main">
          <a:off x="0" y="0"/>
          <a:ext cx="8560698" cy="3792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1" baseline="0">
              <a:effectLst/>
              <a:latin typeface="Arial" panose="020B0604020202020204" pitchFamily="34" charset="0"/>
              <a:ea typeface="+mn-ea"/>
              <a:cs typeface="Arial" panose="020B0604020202020204" pitchFamily="34" charset="0"/>
            </a:rPr>
            <a:t>J2. "Es nedomāju, ka par manu tuvu draugu varētu kļūt..."</a:t>
          </a:r>
        </a:p>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lv-LV" sz="1200" b="0" i="0" u="sng" baseline="0">
              <a:effectLst/>
              <a:latin typeface="Arial" panose="020B0604020202020204" pitchFamily="34" charset="0"/>
              <a:ea typeface="+mn-ea"/>
              <a:cs typeface="Arial" panose="020B0604020202020204" pitchFamily="34" charset="0"/>
            </a:rPr>
            <a:t>Iespējamas vairākas atbildes</a:t>
          </a:r>
        </a:p>
      </cdr:txBody>
    </cdr:sp>
  </cdr:relSizeAnchor>
  <cdr:relSizeAnchor xmlns:cdr="http://schemas.openxmlformats.org/drawingml/2006/chartDrawing">
    <cdr:from>
      <cdr:x>0</cdr:x>
      <cdr:y>0.94018</cdr:y>
    </cdr:from>
    <cdr:to>
      <cdr:x>0.49256</cdr:x>
      <cdr:y>1</cdr:y>
    </cdr:to>
    <cdr:sp macro="" textlink="">
      <cdr:nvSpPr>
        <cdr:cNvPr id="3" name="TextBox 1">
          <a:extLst xmlns:a="http://schemas.openxmlformats.org/drawingml/2006/main">
            <a:ext uri="{FF2B5EF4-FFF2-40B4-BE49-F238E27FC236}">
              <a16:creationId xmlns:a16="http://schemas.microsoft.com/office/drawing/2014/main" id="{D5237727-EEBC-4B22-A4A8-6E401A8DDBF8}"/>
            </a:ext>
          </a:extLst>
        </cdr:cNvPr>
        <cdr:cNvSpPr txBox="1"/>
      </cdr:nvSpPr>
      <cdr:spPr>
        <a:xfrm xmlns:a="http://schemas.openxmlformats.org/drawingml/2006/main">
          <a:off x="0" y="3850755"/>
          <a:ext cx="4227694" cy="244995"/>
        </a:xfrm>
        <a:prstGeom xmlns:a="http://schemas.openxmlformats.org/drawingml/2006/main" prst="rect">
          <a:avLst/>
        </a:prstGeom>
      </cdr:spPr>
      <cdr:txBody>
        <a:bodyPr xmlns:a="http://schemas.openxmlformats.org/drawingml/2006/main" wrap="square" rtlCol="0" anchor="b" anchorCtr="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lv-LV" sz="800">
              <a:latin typeface="Arial" panose="020B0604020202020204" pitchFamily="34" charset="0"/>
              <a:cs typeface="Arial" panose="020B0604020202020204" pitchFamily="34" charset="0"/>
            </a:rPr>
            <a:t>Bāze: visi respondenti, n=1005</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E24AD25-D991-4731-8CA6-3939E78045F1}"/>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647A054-1F31-4FE8-8B51-D2CBAF1F0A14}"/>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38E8BE21-3E17-48C4-99B2-3965A4F6B7D2}" type="datetimeFigureOut">
              <a:rPr lang="en-US" smtClean="0"/>
              <a:t>11/14/2022</a:t>
            </a:fld>
            <a:endParaRPr lang="en-US"/>
          </a:p>
        </p:txBody>
      </p:sp>
      <p:sp>
        <p:nvSpPr>
          <p:cNvPr id="4" name="Footer Placeholder 3">
            <a:extLst>
              <a:ext uri="{FF2B5EF4-FFF2-40B4-BE49-F238E27FC236}">
                <a16:creationId xmlns:a16="http://schemas.microsoft.com/office/drawing/2014/main" id="{0F591750-8E2F-411F-BC31-57B53720BC3D}"/>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F26FBE3-BBAA-4909-8BFA-D5709F2B9E75}"/>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2F46140F-CDBE-4692-855F-83DCDF1A1584}" type="slidenum">
              <a:rPr lang="en-US" smtClean="0"/>
              <a:t>‹#›</a:t>
            </a:fld>
            <a:endParaRPr lang="en-US"/>
          </a:p>
        </p:txBody>
      </p:sp>
    </p:spTree>
    <p:extLst>
      <p:ext uri="{BB962C8B-B14F-4D97-AF65-F5344CB8AC3E}">
        <p14:creationId xmlns:p14="http://schemas.microsoft.com/office/powerpoint/2010/main" val="15790572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E007C15-34CF-4236-ADF4-1E47C07854AD}" type="datetimeFigureOut">
              <a:rPr lang="lv-LV" smtClean="0"/>
              <a:t>14.11.2022</a:t>
            </a:fld>
            <a:endParaRPr lang="lv-LV"/>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EC42E2D-160D-412A-A220-AB9C8796808B}" type="slidenum">
              <a:rPr lang="lv-LV" smtClean="0"/>
              <a:t>‹#›</a:t>
            </a:fld>
            <a:endParaRPr lang="lv-LV"/>
          </a:p>
        </p:txBody>
      </p:sp>
    </p:spTree>
    <p:extLst>
      <p:ext uri="{BB962C8B-B14F-4D97-AF65-F5344CB8AC3E}">
        <p14:creationId xmlns:p14="http://schemas.microsoft.com/office/powerpoint/2010/main" val="3695762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D85F47A3-7146-4D45-9BFC-F2BA3FBAAB1F}"/>
              </a:ext>
            </a:extLst>
          </p:cNvPr>
          <p:cNvSpPr>
            <a:spLocks noGrp="1" noChangeArrowheads="1"/>
          </p:cNvSpPr>
          <p:nvPr>
            <p:ph type="sldNum" sz="quarter" idx="5"/>
          </p:nvPr>
        </p:nvSpPr>
        <p:spPr>
          <a:noFill/>
        </p:spPr>
        <p:txBody>
          <a:bodyPr/>
          <a:lstStyle>
            <a:lvl1pPr defTabSz="923925">
              <a:spcBef>
                <a:spcPct val="30000"/>
              </a:spcBef>
              <a:defRPr sz="1200">
                <a:solidFill>
                  <a:schemeClr val="tx1"/>
                </a:solidFill>
                <a:latin typeface="Arial" panose="020B0604020202020204" pitchFamily="34" charset="0"/>
              </a:defRPr>
            </a:lvl1pPr>
            <a:lvl2pPr marL="741363" indent="-284163" defTabSz="923925">
              <a:spcBef>
                <a:spcPct val="30000"/>
              </a:spcBef>
              <a:defRPr sz="1200">
                <a:solidFill>
                  <a:schemeClr val="tx1"/>
                </a:solidFill>
                <a:latin typeface="Arial" panose="020B0604020202020204" pitchFamily="34" charset="0"/>
              </a:defRPr>
            </a:lvl2pPr>
            <a:lvl3pPr marL="1141413" indent="-227013" defTabSz="923925">
              <a:spcBef>
                <a:spcPct val="30000"/>
              </a:spcBef>
              <a:defRPr sz="1200">
                <a:solidFill>
                  <a:schemeClr val="tx1"/>
                </a:solidFill>
                <a:latin typeface="Arial" panose="020B0604020202020204" pitchFamily="34" charset="0"/>
              </a:defRPr>
            </a:lvl3pPr>
            <a:lvl4pPr marL="1598613" indent="-227013" defTabSz="923925">
              <a:spcBef>
                <a:spcPct val="30000"/>
              </a:spcBef>
              <a:defRPr sz="1200">
                <a:solidFill>
                  <a:schemeClr val="tx1"/>
                </a:solidFill>
                <a:latin typeface="Arial" panose="020B0604020202020204" pitchFamily="34" charset="0"/>
              </a:defRPr>
            </a:lvl4pPr>
            <a:lvl5pPr marL="2055813" indent="-227013" defTabSz="923925">
              <a:spcBef>
                <a:spcPct val="30000"/>
              </a:spcBef>
              <a:defRPr sz="1200">
                <a:solidFill>
                  <a:schemeClr val="tx1"/>
                </a:solidFill>
                <a:latin typeface="Arial" panose="020B0604020202020204" pitchFamily="34" charset="0"/>
              </a:defRPr>
            </a:lvl5pPr>
            <a:lvl6pPr marL="2513013" indent="-227013" defTabSz="923925"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923925"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923925"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92392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8EC6B94-A0D4-42B1-86BE-AB365EBB24AB}" type="slidenum">
              <a:rPr lang="lv-LV" altLang="en-US" smtClean="0"/>
              <a:pPr>
                <a:spcBef>
                  <a:spcPct val="0"/>
                </a:spcBef>
              </a:pPr>
              <a:t>1</a:t>
            </a:fld>
            <a:endParaRPr lang="lv-LV" altLang="en-US"/>
          </a:p>
        </p:txBody>
      </p:sp>
      <p:sp>
        <p:nvSpPr>
          <p:cNvPr id="5123" name="Rectangle 2">
            <a:extLst>
              <a:ext uri="{FF2B5EF4-FFF2-40B4-BE49-F238E27FC236}">
                <a16:creationId xmlns:a16="http://schemas.microsoft.com/office/drawing/2014/main" id="{8BEEF87B-8DAC-4547-94D7-ECBFE70C5B91}"/>
              </a:ext>
            </a:extLst>
          </p:cNvPr>
          <p:cNvSpPr>
            <a:spLocks noGrp="1" noRot="1" noChangeAspect="1" noChangeArrowheads="1" noTextEdit="1"/>
          </p:cNvSpPr>
          <p:nvPr>
            <p:ph type="sldImg"/>
          </p:nvPr>
        </p:nvSpPr>
        <p:spPr>
          <a:xfrm>
            <a:off x="922338" y="742950"/>
            <a:ext cx="4964112" cy="3722688"/>
          </a:xfrm>
          <a:ln/>
        </p:spPr>
      </p:sp>
      <p:sp>
        <p:nvSpPr>
          <p:cNvPr id="5124" name="Rectangle 3">
            <a:extLst>
              <a:ext uri="{FF2B5EF4-FFF2-40B4-BE49-F238E27FC236}">
                <a16:creationId xmlns:a16="http://schemas.microsoft.com/office/drawing/2014/main" id="{23852393-8293-444D-9F4B-55CE643E534D}"/>
              </a:ext>
            </a:extLst>
          </p:cNvPr>
          <p:cNvSpPr>
            <a:spLocks noGrp="1" noChangeArrowheads="1"/>
          </p:cNvSpPr>
          <p:nvPr>
            <p:ph type="body" idx="1"/>
          </p:nvPr>
        </p:nvSpPr>
        <p:spPr>
          <a:xfrm>
            <a:off x="679450" y="4718050"/>
            <a:ext cx="5438775" cy="4465638"/>
          </a:xfrm>
          <a:noFill/>
        </p:spPr>
        <p:txBody>
          <a:bodyPr/>
          <a:lstStyle/>
          <a:p>
            <a:pPr eaLnBrk="1" hangingPunct="1"/>
            <a:endParaRPr lang="lv-LV"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13</a:t>
            </a:fld>
            <a:endParaRPr lang="lv-LV" altLang="en-US" sz="1200">
              <a:latin typeface="Arial" panose="020B0604020202020204" pitchFamily="34" charset="0"/>
            </a:endParaRPr>
          </a:p>
        </p:txBody>
      </p:sp>
    </p:spTree>
    <p:extLst>
      <p:ext uri="{BB962C8B-B14F-4D97-AF65-F5344CB8AC3E}">
        <p14:creationId xmlns:p14="http://schemas.microsoft.com/office/powerpoint/2010/main" val="20341581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14</a:t>
            </a:fld>
            <a:endParaRPr lang="lv-LV" altLang="en-US" sz="1200">
              <a:latin typeface="Arial" panose="020B0604020202020204" pitchFamily="34" charset="0"/>
            </a:endParaRPr>
          </a:p>
        </p:txBody>
      </p:sp>
    </p:spTree>
    <p:extLst>
      <p:ext uri="{BB962C8B-B14F-4D97-AF65-F5344CB8AC3E}">
        <p14:creationId xmlns:p14="http://schemas.microsoft.com/office/powerpoint/2010/main" val="77353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15</a:t>
            </a:fld>
            <a:endParaRPr lang="lv-LV" altLang="en-US" sz="1200">
              <a:latin typeface="Arial" panose="020B0604020202020204" pitchFamily="34" charset="0"/>
            </a:endParaRPr>
          </a:p>
        </p:txBody>
      </p:sp>
    </p:spTree>
    <p:extLst>
      <p:ext uri="{BB962C8B-B14F-4D97-AF65-F5344CB8AC3E}">
        <p14:creationId xmlns:p14="http://schemas.microsoft.com/office/powerpoint/2010/main" val="31014527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16</a:t>
            </a:fld>
            <a:endParaRPr lang="lv-LV" altLang="en-US" sz="1200">
              <a:latin typeface="Arial" panose="020B0604020202020204" pitchFamily="34" charset="0"/>
            </a:endParaRPr>
          </a:p>
        </p:txBody>
      </p:sp>
    </p:spTree>
    <p:extLst>
      <p:ext uri="{BB962C8B-B14F-4D97-AF65-F5344CB8AC3E}">
        <p14:creationId xmlns:p14="http://schemas.microsoft.com/office/powerpoint/2010/main" val="36197755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17</a:t>
            </a:fld>
            <a:endParaRPr lang="lv-LV" altLang="en-US" sz="1200">
              <a:latin typeface="Arial" panose="020B0604020202020204" pitchFamily="34" charset="0"/>
            </a:endParaRPr>
          </a:p>
        </p:txBody>
      </p:sp>
    </p:spTree>
    <p:extLst>
      <p:ext uri="{BB962C8B-B14F-4D97-AF65-F5344CB8AC3E}">
        <p14:creationId xmlns:p14="http://schemas.microsoft.com/office/powerpoint/2010/main" val="14262379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18</a:t>
            </a:fld>
            <a:endParaRPr lang="lv-LV" altLang="en-US" sz="1200">
              <a:latin typeface="Arial" panose="020B0604020202020204" pitchFamily="34" charset="0"/>
            </a:endParaRPr>
          </a:p>
        </p:txBody>
      </p:sp>
    </p:spTree>
    <p:extLst>
      <p:ext uri="{BB962C8B-B14F-4D97-AF65-F5344CB8AC3E}">
        <p14:creationId xmlns:p14="http://schemas.microsoft.com/office/powerpoint/2010/main" val="29421159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19</a:t>
            </a:fld>
            <a:endParaRPr lang="lv-LV" altLang="en-US" sz="1200">
              <a:latin typeface="Arial" panose="020B0604020202020204" pitchFamily="34" charset="0"/>
            </a:endParaRPr>
          </a:p>
        </p:txBody>
      </p:sp>
    </p:spTree>
    <p:extLst>
      <p:ext uri="{BB962C8B-B14F-4D97-AF65-F5344CB8AC3E}">
        <p14:creationId xmlns:p14="http://schemas.microsoft.com/office/powerpoint/2010/main" val="32060328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20</a:t>
            </a:fld>
            <a:endParaRPr lang="lv-LV" altLang="en-US" sz="1200">
              <a:latin typeface="Arial" panose="020B0604020202020204" pitchFamily="34" charset="0"/>
            </a:endParaRPr>
          </a:p>
        </p:txBody>
      </p:sp>
    </p:spTree>
    <p:extLst>
      <p:ext uri="{BB962C8B-B14F-4D97-AF65-F5344CB8AC3E}">
        <p14:creationId xmlns:p14="http://schemas.microsoft.com/office/powerpoint/2010/main" val="32202810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21</a:t>
            </a:fld>
            <a:endParaRPr lang="lv-LV" altLang="en-US" sz="1200">
              <a:latin typeface="Arial" panose="020B0604020202020204" pitchFamily="34" charset="0"/>
            </a:endParaRPr>
          </a:p>
        </p:txBody>
      </p:sp>
    </p:spTree>
    <p:extLst>
      <p:ext uri="{BB962C8B-B14F-4D97-AF65-F5344CB8AC3E}">
        <p14:creationId xmlns:p14="http://schemas.microsoft.com/office/powerpoint/2010/main" val="1262534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22</a:t>
            </a:fld>
            <a:endParaRPr lang="lv-LV" altLang="en-US" sz="1200">
              <a:latin typeface="Arial" panose="020B0604020202020204" pitchFamily="34" charset="0"/>
            </a:endParaRPr>
          </a:p>
        </p:txBody>
      </p:sp>
    </p:spTree>
    <p:extLst>
      <p:ext uri="{BB962C8B-B14F-4D97-AF65-F5344CB8AC3E}">
        <p14:creationId xmlns:p14="http://schemas.microsoft.com/office/powerpoint/2010/main" val="4231259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7908645-8BC1-44F5-80EC-1905CC1715E8}"/>
              </a:ext>
            </a:extLst>
          </p:cNvPr>
          <p:cNvSpPr>
            <a:spLocks noGrp="1" noChangeArrowheads="1"/>
          </p:cNvSpPr>
          <p:nvPr>
            <p:ph type="sldNum" sz="quarter" idx="5"/>
          </p:nvPr>
        </p:nvSpPr>
        <p:spPr>
          <a:noFill/>
        </p:spPr>
        <p:txBody>
          <a:bodyPr/>
          <a:lstStyle>
            <a:lvl1pPr defTabSz="923925">
              <a:spcBef>
                <a:spcPct val="30000"/>
              </a:spcBef>
              <a:defRPr sz="1200">
                <a:solidFill>
                  <a:schemeClr val="tx1"/>
                </a:solidFill>
                <a:latin typeface="Arial" panose="020B0604020202020204" pitchFamily="34" charset="0"/>
              </a:defRPr>
            </a:lvl1pPr>
            <a:lvl2pPr marL="741363" indent="-284163" defTabSz="923925">
              <a:spcBef>
                <a:spcPct val="30000"/>
              </a:spcBef>
              <a:defRPr sz="1200">
                <a:solidFill>
                  <a:schemeClr val="tx1"/>
                </a:solidFill>
                <a:latin typeface="Arial" panose="020B0604020202020204" pitchFamily="34" charset="0"/>
              </a:defRPr>
            </a:lvl2pPr>
            <a:lvl3pPr marL="1141413" indent="-227013" defTabSz="923925">
              <a:spcBef>
                <a:spcPct val="30000"/>
              </a:spcBef>
              <a:defRPr sz="1200">
                <a:solidFill>
                  <a:schemeClr val="tx1"/>
                </a:solidFill>
                <a:latin typeface="Arial" panose="020B0604020202020204" pitchFamily="34" charset="0"/>
              </a:defRPr>
            </a:lvl3pPr>
            <a:lvl4pPr marL="1598613" indent="-227013" defTabSz="923925">
              <a:spcBef>
                <a:spcPct val="30000"/>
              </a:spcBef>
              <a:defRPr sz="1200">
                <a:solidFill>
                  <a:schemeClr val="tx1"/>
                </a:solidFill>
                <a:latin typeface="Arial" panose="020B0604020202020204" pitchFamily="34" charset="0"/>
              </a:defRPr>
            </a:lvl4pPr>
            <a:lvl5pPr marL="2055813" indent="-227013" defTabSz="923925">
              <a:spcBef>
                <a:spcPct val="30000"/>
              </a:spcBef>
              <a:defRPr sz="1200">
                <a:solidFill>
                  <a:schemeClr val="tx1"/>
                </a:solidFill>
                <a:latin typeface="Arial" panose="020B0604020202020204" pitchFamily="34" charset="0"/>
              </a:defRPr>
            </a:lvl5pPr>
            <a:lvl6pPr marL="2513013" indent="-227013" defTabSz="923925"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923925"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923925"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92392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DA3DC28-008A-40F9-9A33-C66D976BDC6E}" type="slidenum">
              <a:rPr lang="lv-LV" altLang="en-US" smtClean="0"/>
              <a:pPr>
                <a:spcBef>
                  <a:spcPct val="0"/>
                </a:spcBef>
              </a:pPr>
              <a:t>5</a:t>
            </a:fld>
            <a:endParaRPr lang="lv-LV" altLang="en-US"/>
          </a:p>
        </p:txBody>
      </p:sp>
      <p:sp>
        <p:nvSpPr>
          <p:cNvPr id="23555" name="Rectangle 2">
            <a:extLst>
              <a:ext uri="{FF2B5EF4-FFF2-40B4-BE49-F238E27FC236}">
                <a16:creationId xmlns:a16="http://schemas.microsoft.com/office/drawing/2014/main" id="{8FB171D5-67AE-4DDF-A0FB-78BF7531D340}"/>
              </a:ext>
            </a:extLst>
          </p:cNvPr>
          <p:cNvSpPr>
            <a:spLocks noGrp="1" noRot="1" noChangeAspect="1" noChangeArrowheads="1" noTextEdit="1"/>
          </p:cNvSpPr>
          <p:nvPr>
            <p:ph type="sldImg"/>
          </p:nvPr>
        </p:nvSpPr>
        <p:spPr>
          <a:xfrm>
            <a:off x="922338" y="742950"/>
            <a:ext cx="4964112" cy="3722688"/>
          </a:xfrm>
          <a:ln/>
        </p:spPr>
      </p:sp>
      <p:sp>
        <p:nvSpPr>
          <p:cNvPr id="23556" name="Rectangle 3">
            <a:extLst>
              <a:ext uri="{FF2B5EF4-FFF2-40B4-BE49-F238E27FC236}">
                <a16:creationId xmlns:a16="http://schemas.microsoft.com/office/drawing/2014/main" id="{07BD4657-5AED-434A-9DCE-6187C29ECE86}"/>
              </a:ext>
            </a:extLst>
          </p:cNvPr>
          <p:cNvSpPr>
            <a:spLocks noGrp="1" noChangeArrowheads="1"/>
          </p:cNvSpPr>
          <p:nvPr>
            <p:ph type="body" idx="1"/>
          </p:nvPr>
        </p:nvSpPr>
        <p:spPr>
          <a:xfrm>
            <a:off x="679450" y="4718050"/>
            <a:ext cx="5438775" cy="4465638"/>
          </a:xfrm>
          <a:noFill/>
        </p:spPr>
        <p:txBody>
          <a:bodyPr/>
          <a:lstStyle/>
          <a:p>
            <a:pPr eaLnBrk="1" hangingPunct="1"/>
            <a:endParaRPr lang="lv-LV" altLang="en-US">
              <a:latin typeface="Arial" panose="020B0604020202020204" pitchFamily="34" charset="0"/>
            </a:endParaRPr>
          </a:p>
        </p:txBody>
      </p:sp>
    </p:spTree>
    <p:extLst>
      <p:ext uri="{BB962C8B-B14F-4D97-AF65-F5344CB8AC3E}">
        <p14:creationId xmlns:p14="http://schemas.microsoft.com/office/powerpoint/2010/main" val="27106603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23</a:t>
            </a:fld>
            <a:endParaRPr lang="lv-LV" altLang="en-US" sz="1200">
              <a:latin typeface="Arial" panose="020B0604020202020204" pitchFamily="34" charset="0"/>
            </a:endParaRPr>
          </a:p>
        </p:txBody>
      </p:sp>
    </p:spTree>
    <p:extLst>
      <p:ext uri="{BB962C8B-B14F-4D97-AF65-F5344CB8AC3E}">
        <p14:creationId xmlns:p14="http://schemas.microsoft.com/office/powerpoint/2010/main" val="2230019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24</a:t>
            </a:fld>
            <a:endParaRPr lang="lv-LV" altLang="en-US" sz="1200">
              <a:latin typeface="Arial" panose="020B0604020202020204" pitchFamily="34" charset="0"/>
            </a:endParaRPr>
          </a:p>
        </p:txBody>
      </p:sp>
    </p:spTree>
    <p:extLst>
      <p:ext uri="{BB962C8B-B14F-4D97-AF65-F5344CB8AC3E}">
        <p14:creationId xmlns:p14="http://schemas.microsoft.com/office/powerpoint/2010/main" val="24458166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25</a:t>
            </a:fld>
            <a:endParaRPr lang="lv-LV" altLang="en-US" sz="1200">
              <a:latin typeface="Arial" panose="020B0604020202020204" pitchFamily="34" charset="0"/>
            </a:endParaRPr>
          </a:p>
        </p:txBody>
      </p:sp>
    </p:spTree>
    <p:extLst>
      <p:ext uri="{BB962C8B-B14F-4D97-AF65-F5344CB8AC3E}">
        <p14:creationId xmlns:p14="http://schemas.microsoft.com/office/powerpoint/2010/main" val="5262188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26</a:t>
            </a:fld>
            <a:endParaRPr lang="lv-LV" altLang="en-US" sz="1200">
              <a:latin typeface="Arial" panose="020B0604020202020204" pitchFamily="34" charset="0"/>
            </a:endParaRPr>
          </a:p>
        </p:txBody>
      </p:sp>
    </p:spTree>
    <p:extLst>
      <p:ext uri="{BB962C8B-B14F-4D97-AF65-F5344CB8AC3E}">
        <p14:creationId xmlns:p14="http://schemas.microsoft.com/office/powerpoint/2010/main" val="26999161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27</a:t>
            </a:fld>
            <a:endParaRPr lang="lv-LV" altLang="en-US" sz="1200">
              <a:latin typeface="Arial" panose="020B0604020202020204" pitchFamily="34" charset="0"/>
            </a:endParaRPr>
          </a:p>
        </p:txBody>
      </p:sp>
    </p:spTree>
    <p:extLst>
      <p:ext uri="{BB962C8B-B14F-4D97-AF65-F5344CB8AC3E}">
        <p14:creationId xmlns:p14="http://schemas.microsoft.com/office/powerpoint/2010/main" val="34397284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28</a:t>
            </a:fld>
            <a:endParaRPr lang="lv-LV" altLang="en-US" sz="1200">
              <a:latin typeface="Arial" panose="020B0604020202020204" pitchFamily="34" charset="0"/>
            </a:endParaRPr>
          </a:p>
        </p:txBody>
      </p:sp>
    </p:spTree>
    <p:extLst>
      <p:ext uri="{BB962C8B-B14F-4D97-AF65-F5344CB8AC3E}">
        <p14:creationId xmlns:p14="http://schemas.microsoft.com/office/powerpoint/2010/main" val="2963333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29</a:t>
            </a:fld>
            <a:endParaRPr lang="lv-LV" altLang="en-US" sz="1200">
              <a:latin typeface="Arial" panose="020B0604020202020204" pitchFamily="34" charset="0"/>
            </a:endParaRPr>
          </a:p>
        </p:txBody>
      </p:sp>
    </p:spTree>
    <p:extLst>
      <p:ext uri="{BB962C8B-B14F-4D97-AF65-F5344CB8AC3E}">
        <p14:creationId xmlns:p14="http://schemas.microsoft.com/office/powerpoint/2010/main" val="38168773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30</a:t>
            </a:fld>
            <a:endParaRPr lang="lv-LV" altLang="en-US" sz="1200">
              <a:latin typeface="Arial" panose="020B0604020202020204" pitchFamily="34" charset="0"/>
            </a:endParaRPr>
          </a:p>
        </p:txBody>
      </p:sp>
    </p:spTree>
    <p:extLst>
      <p:ext uri="{BB962C8B-B14F-4D97-AF65-F5344CB8AC3E}">
        <p14:creationId xmlns:p14="http://schemas.microsoft.com/office/powerpoint/2010/main" val="12043637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31</a:t>
            </a:fld>
            <a:endParaRPr lang="lv-LV" altLang="en-US" sz="1200">
              <a:latin typeface="Arial" panose="020B0604020202020204" pitchFamily="34" charset="0"/>
            </a:endParaRPr>
          </a:p>
        </p:txBody>
      </p:sp>
    </p:spTree>
    <p:extLst>
      <p:ext uri="{BB962C8B-B14F-4D97-AF65-F5344CB8AC3E}">
        <p14:creationId xmlns:p14="http://schemas.microsoft.com/office/powerpoint/2010/main" val="13926882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32</a:t>
            </a:fld>
            <a:endParaRPr lang="lv-LV" altLang="en-US" sz="1200">
              <a:latin typeface="Arial" panose="020B0604020202020204" pitchFamily="34" charset="0"/>
            </a:endParaRPr>
          </a:p>
        </p:txBody>
      </p:sp>
    </p:spTree>
    <p:extLst>
      <p:ext uri="{BB962C8B-B14F-4D97-AF65-F5344CB8AC3E}">
        <p14:creationId xmlns:p14="http://schemas.microsoft.com/office/powerpoint/2010/main" val="23117166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9F89288-A932-4367-995D-051FEED5D62D}"/>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D3A60846-AC2F-4DDA-907F-B4A4A86596CD}"/>
              </a:ext>
            </a:extLst>
          </p:cNvPr>
          <p:cNvSpPr>
            <a:spLocks noGrp="1" noChangeArrowheads="1"/>
          </p:cNvSpPr>
          <p:nvPr>
            <p:ph type="body" idx="1"/>
          </p:nvPr>
        </p:nvSpPr>
        <p:spPr>
          <a:noFill/>
        </p:spPr>
        <p:txBody>
          <a:bodyPr/>
          <a:lstStyle/>
          <a:p>
            <a:endParaRPr lang="lv-LV" altLang="lv-LV" dirty="0">
              <a:latin typeface="Arial" panose="020B0604020202020204" pitchFamily="34" charset="0"/>
            </a:endParaRPr>
          </a:p>
        </p:txBody>
      </p:sp>
      <p:sp>
        <p:nvSpPr>
          <p:cNvPr id="17412" name="Slide Number Placeholder 3">
            <a:extLst>
              <a:ext uri="{FF2B5EF4-FFF2-40B4-BE49-F238E27FC236}">
                <a16:creationId xmlns:a16="http://schemas.microsoft.com/office/drawing/2014/main" id="{F6EE4540-6326-471B-BDBB-27417ED07510}"/>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DFEEE984-E3C8-4974-B2C7-52D0CB497986}" type="slidenum">
              <a:rPr lang="lv-LV" altLang="en-US" sz="1200" smtClean="0">
                <a:latin typeface="Arial" panose="020B0604020202020204" pitchFamily="34" charset="0"/>
              </a:rPr>
              <a:pPr/>
              <a:t>6</a:t>
            </a:fld>
            <a:endParaRPr lang="lv-LV" altLang="en-US" sz="1200">
              <a:latin typeface="Arial" panose="020B060402020202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7908645-8BC1-44F5-80EC-1905CC1715E8}"/>
              </a:ext>
            </a:extLst>
          </p:cNvPr>
          <p:cNvSpPr>
            <a:spLocks noGrp="1" noChangeArrowheads="1"/>
          </p:cNvSpPr>
          <p:nvPr>
            <p:ph type="sldNum" sz="quarter" idx="5"/>
          </p:nvPr>
        </p:nvSpPr>
        <p:spPr>
          <a:noFill/>
        </p:spPr>
        <p:txBody>
          <a:bodyPr/>
          <a:lstStyle>
            <a:lvl1pPr defTabSz="923925">
              <a:spcBef>
                <a:spcPct val="30000"/>
              </a:spcBef>
              <a:defRPr sz="1200">
                <a:solidFill>
                  <a:schemeClr val="tx1"/>
                </a:solidFill>
                <a:latin typeface="Arial" panose="020B0604020202020204" pitchFamily="34" charset="0"/>
              </a:defRPr>
            </a:lvl1pPr>
            <a:lvl2pPr marL="741363" indent="-284163" defTabSz="923925">
              <a:spcBef>
                <a:spcPct val="30000"/>
              </a:spcBef>
              <a:defRPr sz="1200">
                <a:solidFill>
                  <a:schemeClr val="tx1"/>
                </a:solidFill>
                <a:latin typeface="Arial" panose="020B0604020202020204" pitchFamily="34" charset="0"/>
              </a:defRPr>
            </a:lvl2pPr>
            <a:lvl3pPr marL="1141413" indent="-227013" defTabSz="923925">
              <a:spcBef>
                <a:spcPct val="30000"/>
              </a:spcBef>
              <a:defRPr sz="1200">
                <a:solidFill>
                  <a:schemeClr val="tx1"/>
                </a:solidFill>
                <a:latin typeface="Arial" panose="020B0604020202020204" pitchFamily="34" charset="0"/>
              </a:defRPr>
            </a:lvl3pPr>
            <a:lvl4pPr marL="1598613" indent="-227013" defTabSz="923925">
              <a:spcBef>
                <a:spcPct val="30000"/>
              </a:spcBef>
              <a:defRPr sz="1200">
                <a:solidFill>
                  <a:schemeClr val="tx1"/>
                </a:solidFill>
                <a:latin typeface="Arial" panose="020B0604020202020204" pitchFamily="34" charset="0"/>
              </a:defRPr>
            </a:lvl4pPr>
            <a:lvl5pPr marL="2055813" indent="-227013" defTabSz="923925">
              <a:spcBef>
                <a:spcPct val="30000"/>
              </a:spcBef>
              <a:defRPr sz="1200">
                <a:solidFill>
                  <a:schemeClr val="tx1"/>
                </a:solidFill>
                <a:latin typeface="Arial" panose="020B0604020202020204" pitchFamily="34" charset="0"/>
              </a:defRPr>
            </a:lvl5pPr>
            <a:lvl6pPr marL="2513013" indent="-227013" defTabSz="923925"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923925"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923925"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92392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DA3DC28-008A-40F9-9A33-C66D976BDC6E}" type="slidenum">
              <a:rPr lang="lv-LV" altLang="en-US" smtClean="0"/>
              <a:pPr>
                <a:spcBef>
                  <a:spcPct val="0"/>
                </a:spcBef>
              </a:pPr>
              <a:t>33</a:t>
            </a:fld>
            <a:endParaRPr lang="lv-LV" altLang="en-US"/>
          </a:p>
        </p:txBody>
      </p:sp>
      <p:sp>
        <p:nvSpPr>
          <p:cNvPr id="23555" name="Rectangle 2">
            <a:extLst>
              <a:ext uri="{FF2B5EF4-FFF2-40B4-BE49-F238E27FC236}">
                <a16:creationId xmlns:a16="http://schemas.microsoft.com/office/drawing/2014/main" id="{8FB171D5-67AE-4DDF-A0FB-78BF7531D340}"/>
              </a:ext>
            </a:extLst>
          </p:cNvPr>
          <p:cNvSpPr>
            <a:spLocks noGrp="1" noRot="1" noChangeAspect="1" noChangeArrowheads="1" noTextEdit="1"/>
          </p:cNvSpPr>
          <p:nvPr>
            <p:ph type="sldImg"/>
          </p:nvPr>
        </p:nvSpPr>
        <p:spPr>
          <a:xfrm>
            <a:off x="922338" y="742950"/>
            <a:ext cx="4964112" cy="3722688"/>
          </a:xfrm>
          <a:ln/>
        </p:spPr>
      </p:sp>
      <p:sp>
        <p:nvSpPr>
          <p:cNvPr id="23556" name="Rectangle 3">
            <a:extLst>
              <a:ext uri="{FF2B5EF4-FFF2-40B4-BE49-F238E27FC236}">
                <a16:creationId xmlns:a16="http://schemas.microsoft.com/office/drawing/2014/main" id="{07BD4657-5AED-434A-9DCE-6187C29ECE86}"/>
              </a:ext>
            </a:extLst>
          </p:cNvPr>
          <p:cNvSpPr>
            <a:spLocks noGrp="1" noChangeArrowheads="1"/>
          </p:cNvSpPr>
          <p:nvPr>
            <p:ph type="body" idx="1"/>
          </p:nvPr>
        </p:nvSpPr>
        <p:spPr>
          <a:xfrm>
            <a:off x="679450" y="4718050"/>
            <a:ext cx="5438775" cy="4465638"/>
          </a:xfrm>
          <a:noFill/>
        </p:spPr>
        <p:txBody>
          <a:bodyPr/>
          <a:lstStyle/>
          <a:p>
            <a:pPr eaLnBrk="1" hangingPunct="1"/>
            <a:endParaRPr lang="lv-LV" altLang="en-US">
              <a:latin typeface="Arial" panose="020B0604020202020204" pitchFamily="34" charset="0"/>
            </a:endParaRPr>
          </a:p>
        </p:txBody>
      </p:sp>
    </p:spTree>
    <p:extLst>
      <p:ext uri="{BB962C8B-B14F-4D97-AF65-F5344CB8AC3E}">
        <p14:creationId xmlns:p14="http://schemas.microsoft.com/office/powerpoint/2010/main" val="30268500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9F89288-A932-4367-995D-051FEED5D62D}"/>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D3A60846-AC2F-4DDA-907F-B4A4A86596CD}"/>
              </a:ext>
            </a:extLst>
          </p:cNvPr>
          <p:cNvSpPr>
            <a:spLocks noGrp="1" noChangeArrowheads="1"/>
          </p:cNvSpPr>
          <p:nvPr>
            <p:ph type="body" idx="1"/>
          </p:nvPr>
        </p:nvSpPr>
        <p:spPr>
          <a:noFill/>
        </p:spPr>
        <p:txBody>
          <a:bodyPr/>
          <a:lstStyle/>
          <a:p>
            <a:endParaRPr lang="lv-LV" altLang="lv-LV" dirty="0">
              <a:latin typeface="Arial" panose="020B0604020202020204" pitchFamily="34" charset="0"/>
            </a:endParaRPr>
          </a:p>
        </p:txBody>
      </p:sp>
      <p:sp>
        <p:nvSpPr>
          <p:cNvPr id="17412" name="Slide Number Placeholder 3">
            <a:extLst>
              <a:ext uri="{FF2B5EF4-FFF2-40B4-BE49-F238E27FC236}">
                <a16:creationId xmlns:a16="http://schemas.microsoft.com/office/drawing/2014/main" id="{F6EE4540-6326-471B-BDBB-27417ED07510}"/>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DFEEE984-E3C8-4974-B2C7-52D0CB497986}" type="slidenum">
              <a:rPr lang="lv-LV" altLang="en-US" sz="1200" smtClean="0">
                <a:latin typeface="Arial" panose="020B0604020202020204" pitchFamily="34" charset="0"/>
              </a:rPr>
              <a:pPr/>
              <a:t>34</a:t>
            </a:fld>
            <a:endParaRPr lang="lv-LV" altLang="en-US" sz="1200">
              <a:latin typeface="Arial" panose="020B0604020202020204" pitchFamily="34" charset="0"/>
            </a:endParaRPr>
          </a:p>
        </p:txBody>
      </p:sp>
    </p:spTree>
    <p:extLst>
      <p:ext uri="{BB962C8B-B14F-4D97-AF65-F5344CB8AC3E}">
        <p14:creationId xmlns:p14="http://schemas.microsoft.com/office/powerpoint/2010/main" val="195754674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9F89288-A932-4367-995D-051FEED5D62D}"/>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D3A60846-AC2F-4DDA-907F-B4A4A86596CD}"/>
              </a:ext>
            </a:extLst>
          </p:cNvPr>
          <p:cNvSpPr>
            <a:spLocks noGrp="1" noChangeArrowheads="1"/>
          </p:cNvSpPr>
          <p:nvPr>
            <p:ph type="body" idx="1"/>
          </p:nvPr>
        </p:nvSpPr>
        <p:spPr>
          <a:noFill/>
        </p:spPr>
        <p:txBody>
          <a:bodyPr/>
          <a:lstStyle/>
          <a:p>
            <a:endParaRPr lang="lv-LV" altLang="lv-LV" dirty="0">
              <a:latin typeface="Arial" panose="020B0604020202020204" pitchFamily="34" charset="0"/>
            </a:endParaRPr>
          </a:p>
        </p:txBody>
      </p:sp>
      <p:sp>
        <p:nvSpPr>
          <p:cNvPr id="17412" name="Slide Number Placeholder 3">
            <a:extLst>
              <a:ext uri="{FF2B5EF4-FFF2-40B4-BE49-F238E27FC236}">
                <a16:creationId xmlns:a16="http://schemas.microsoft.com/office/drawing/2014/main" id="{F6EE4540-6326-471B-BDBB-27417ED07510}"/>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DFEEE984-E3C8-4974-B2C7-52D0CB497986}" type="slidenum">
              <a:rPr lang="lv-LV" altLang="en-US" sz="1200" smtClean="0">
                <a:latin typeface="Arial" panose="020B0604020202020204" pitchFamily="34" charset="0"/>
              </a:rPr>
              <a:pPr/>
              <a:t>35</a:t>
            </a:fld>
            <a:endParaRPr lang="lv-LV" altLang="en-US" sz="1200">
              <a:latin typeface="Arial" panose="020B0604020202020204" pitchFamily="34" charset="0"/>
            </a:endParaRPr>
          </a:p>
        </p:txBody>
      </p:sp>
    </p:spTree>
    <p:extLst>
      <p:ext uri="{BB962C8B-B14F-4D97-AF65-F5344CB8AC3E}">
        <p14:creationId xmlns:p14="http://schemas.microsoft.com/office/powerpoint/2010/main" val="360294018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9F89288-A932-4367-995D-051FEED5D62D}"/>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D3A60846-AC2F-4DDA-907F-B4A4A86596CD}"/>
              </a:ext>
            </a:extLst>
          </p:cNvPr>
          <p:cNvSpPr>
            <a:spLocks noGrp="1" noChangeArrowheads="1"/>
          </p:cNvSpPr>
          <p:nvPr>
            <p:ph type="body" idx="1"/>
          </p:nvPr>
        </p:nvSpPr>
        <p:spPr>
          <a:noFill/>
        </p:spPr>
        <p:txBody>
          <a:bodyPr/>
          <a:lstStyle/>
          <a:p>
            <a:endParaRPr lang="lv-LV" altLang="lv-LV" dirty="0">
              <a:latin typeface="Arial" panose="020B0604020202020204" pitchFamily="34" charset="0"/>
            </a:endParaRPr>
          </a:p>
        </p:txBody>
      </p:sp>
      <p:sp>
        <p:nvSpPr>
          <p:cNvPr id="17412" name="Slide Number Placeholder 3">
            <a:extLst>
              <a:ext uri="{FF2B5EF4-FFF2-40B4-BE49-F238E27FC236}">
                <a16:creationId xmlns:a16="http://schemas.microsoft.com/office/drawing/2014/main" id="{F6EE4540-6326-471B-BDBB-27417ED07510}"/>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DFEEE984-E3C8-4974-B2C7-52D0CB497986}" type="slidenum">
              <a:rPr lang="lv-LV" altLang="en-US" sz="1200" smtClean="0">
                <a:latin typeface="Arial" panose="020B0604020202020204" pitchFamily="34" charset="0"/>
              </a:rPr>
              <a:pPr/>
              <a:t>36</a:t>
            </a:fld>
            <a:endParaRPr lang="lv-LV" altLang="en-US" sz="1200">
              <a:latin typeface="Arial" panose="020B0604020202020204" pitchFamily="34" charset="0"/>
            </a:endParaRPr>
          </a:p>
        </p:txBody>
      </p:sp>
    </p:spTree>
    <p:extLst>
      <p:ext uri="{BB962C8B-B14F-4D97-AF65-F5344CB8AC3E}">
        <p14:creationId xmlns:p14="http://schemas.microsoft.com/office/powerpoint/2010/main" val="358882120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9F89288-A932-4367-995D-051FEED5D62D}"/>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D3A60846-AC2F-4DDA-907F-B4A4A86596CD}"/>
              </a:ext>
            </a:extLst>
          </p:cNvPr>
          <p:cNvSpPr>
            <a:spLocks noGrp="1" noChangeArrowheads="1"/>
          </p:cNvSpPr>
          <p:nvPr>
            <p:ph type="body" idx="1"/>
          </p:nvPr>
        </p:nvSpPr>
        <p:spPr>
          <a:noFill/>
        </p:spPr>
        <p:txBody>
          <a:bodyPr/>
          <a:lstStyle/>
          <a:p>
            <a:endParaRPr lang="lv-LV" altLang="lv-LV" dirty="0">
              <a:latin typeface="Arial" panose="020B0604020202020204" pitchFamily="34" charset="0"/>
            </a:endParaRPr>
          </a:p>
        </p:txBody>
      </p:sp>
      <p:sp>
        <p:nvSpPr>
          <p:cNvPr id="17412" name="Slide Number Placeholder 3">
            <a:extLst>
              <a:ext uri="{FF2B5EF4-FFF2-40B4-BE49-F238E27FC236}">
                <a16:creationId xmlns:a16="http://schemas.microsoft.com/office/drawing/2014/main" id="{F6EE4540-6326-471B-BDBB-27417ED07510}"/>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DFEEE984-E3C8-4974-B2C7-52D0CB497986}" type="slidenum">
              <a:rPr lang="lv-LV" altLang="en-US" sz="1200" smtClean="0">
                <a:latin typeface="Arial" panose="020B0604020202020204" pitchFamily="34" charset="0"/>
              </a:rPr>
              <a:pPr/>
              <a:t>37</a:t>
            </a:fld>
            <a:endParaRPr lang="lv-LV" altLang="en-US" sz="1200">
              <a:latin typeface="Arial" panose="020B0604020202020204" pitchFamily="34" charset="0"/>
            </a:endParaRPr>
          </a:p>
        </p:txBody>
      </p:sp>
    </p:spTree>
    <p:extLst>
      <p:ext uri="{BB962C8B-B14F-4D97-AF65-F5344CB8AC3E}">
        <p14:creationId xmlns:p14="http://schemas.microsoft.com/office/powerpoint/2010/main" val="29171410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9F89288-A932-4367-995D-051FEED5D62D}"/>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D3A60846-AC2F-4DDA-907F-B4A4A86596CD}"/>
              </a:ext>
            </a:extLst>
          </p:cNvPr>
          <p:cNvSpPr>
            <a:spLocks noGrp="1" noChangeArrowheads="1"/>
          </p:cNvSpPr>
          <p:nvPr>
            <p:ph type="body" idx="1"/>
          </p:nvPr>
        </p:nvSpPr>
        <p:spPr>
          <a:noFill/>
        </p:spPr>
        <p:txBody>
          <a:bodyPr/>
          <a:lstStyle/>
          <a:p>
            <a:endParaRPr lang="lv-LV" altLang="lv-LV" dirty="0">
              <a:latin typeface="Arial" panose="020B0604020202020204" pitchFamily="34" charset="0"/>
            </a:endParaRPr>
          </a:p>
        </p:txBody>
      </p:sp>
      <p:sp>
        <p:nvSpPr>
          <p:cNvPr id="17412" name="Slide Number Placeholder 3">
            <a:extLst>
              <a:ext uri="{FF2B5EF4-FFF2-40B4-BE49-F238E27FC236}">
                <a16:creationId xmlns:a16="http://schemas.microsoft.com/office/drawing/2014/main" id="{F6EE4540-6326-471B-BDBB-27417ED07510}"/>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DFEEE984-E3C8-4974-B2C7-52D0CB497986}" type="slidenum">
              <a:rPr lang="lv-LV" altLang="en-US" sz="1200" smtClean="0">
                <a:latin typeface="Arial" panose="020B0604020202020204" pitchFamily="34" charset="0"/>
              </a:rPr>
              <a:pPr/>
              <a:t>38</a:t>
            </a:fld>
            <a:endParaRPr lang="lv-LV" altLang="en-US" sz="1200">
              <a:latin typeface="Arial" panose="020B0604020202020204" pitchFamily="34" charset="0"/>
            </a:endParaRPr>
          </a:p>
        </p:txBody>
      </p:sp>
    </p:spTree>
    <p:extLst>
      <p:ext uri="{BB962C8B-B14F-4D97-AF65-F5344CB8AC3E}">
        <p14:creationId xmlns:p14="http://schemas.microsoft.com/office/powerpoint/2010/main" val="102371154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9F89288-A932-4367-995D-051FEED5D62D}"/>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D3A60846-AC2F-4DDA-907F-B4A4A86596CD}"/>
              </a:ext>
            </a:extLst>
          </p:cNvPr>
          <p:cNvSpPr>
            <a:spLocks noGrp="1" noChangeArrowheads="1"/>
          </p:cNvSpPr>
          <p:nvPr>
            <p:ph type="body" idx="1"/>
          </p:nvPr>
        </p:nvSpPr>
        <p:spPr>
          <a:noFill/>
        </p:spPr>
        <p:txBody>
          <a:bodyPr/>
          <a:lstStyle/>
          <a:p>
            <a:endParaRPr lang="lv-LV" altLang="lv-LV" dirty="0">
              <a:latin typeface="Arial" panose="020B0604020202020204" pitchFamily="34" charset="0"/>
            </a:endParaRPr>
          </a:p>
        </p:txBody>
      </p:sp>
      <p:sp>
        <p:nvSpPr>
          <p:cNvPr id="17412" name="Slide Number Placeholder 3">
            <a:extLst>
              <a:ext uri="{FF2B5EF4-FFF2-40B4-BE49-F238E27FC236}">
                <a16:creationId xmlns:a16="http://schemas.microsoft.com/office/drawing/2014/main" id="{F6EE4540-6326-471B-BDBB-27417ED07510}"/>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DFEEE984-E3C8-4974-B2C7-52D0CB497986}" type="slidenum">
              <a:rPr lang="lv-LV" altLang="en-US" sz="1200" smtClean="0">
                <a:latin typeface="Arial" panose="020B0604020202020204" pitchFamily="34" charset="0"/>
              </a:rPr>
              <a:pPr/>
              <a:t>39</a:t>
            </a:fld>
            <a:endParaRPr lang="lv-LV" altLang="en-US" sz="1200">
              <a:latin typeface="Arial" panose="020B0604020202020204" pitchFamily="34" charset="0"/>
            </a:endParaRPr>
          </a:p>
        </p:txBody>
      </p:sp>
    </p:spTree>
    <p:extLst>
      <p:ext uri="{BB962C8B-B14F-4D97-AF65-F5344CB8AC3E}">
        <p14:creationId xmlns:p14="http://schemas.microsoft.com/office/powerpoint/2010/main" val="26419078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9F89288-A932-4367-995D-051FEED5D62D}"/>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D3A60846-AC2F-4DDA-907F-B4A4A86596CD}"/>
              </a:ext>
            </a:extLst>
          </p:cNvPr>
          <p:cNvSpPr>
            <a:spLocks noGrp="1" noChangeArrowheads="1"/>
          </p:cNvSpPr>
          <p:nvPr>
            <p:ph type="body" idx="1"/>
          </p:nvPr>
        </p:nvSpPr>
        <p:spPr>
          <a:noFill/>
        </p:spPr>
        <p:txBody>
          <a:bodyPr/>
          <a:lstStyle/>
          <a:p>
            <a:endParaRPr lang="lv-LV" altLang="lv-LV" dirty="0">
              <a:latin typeface="Arial" panose="020B0604020202020204" pitchFamily="34" charset="0"/>
            </a:endParaRPr>
          </a:p>
        </p:txBody>
      </p:sp>
      <p:sp>
        <p:nvSpPr>
          <p:cNvPr id="17412" name="Slide Number Placeholder 3">
            <a:extLst>
              <a:ext uri="{FF2B5EF4-FFF2-40B4-BE49-F238E27FC236}">
                <a16:creationId xmlns:a16="http://schemas.microsoft.com/office/drawing/2014/main" id="{F6EE4540-6326-471B-BDBB-27417ED07510}"/>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DFEEE984-E3C8-4974-B2C7-52D0CB497986}" type="slidenum">
              <a:rPr lang="lv-LV" altLang="en-US" sz="1200" smtClean="0">
                <a:latin typeface="Arial" panose="020B0604020202020204" pitchFamily="34" charset="0"/>
              </a:rPr>
              <a:pPr/>
              <a:t>40</a:t>
            </a:fld>
            <a:endParaRPr lang="lv-LV" altLang="en-US" sz="1200">
              <a:latin typeface="Arial" panose="020B0604020202020204" pitchFamily="34" charset="0"/>
            </a:endParaRPr>
          </a:p>
        </p:txBody>
      </p:sp>
    </p:spTree>
    <p:extLst>
      <p:ext uri="{BB962C8B-B14F-4D97-AF65-F5344CB8AC3E}">
        <p14:creationId xmlns:p14="http://schemas.microsoft.com/office/powerpoint/2010/main" val="425145653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9F89288-A932-4367-995D-051FEED5D62D}"/>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D3A60846-AC2F-4DDA-907F-B4A4A86596CD}"/>
              </a:ext>
            </a:extLst>
          </p:cNvPr>
          <p:cNvSpPr>
            <a:spLocks noGrp="1" noChangeArrowheads="1"/>
          </p:cNvSpPr>
          <p:nvPr>
            <p:ph type="body" idx="1"/>
          </p:nvPr>
        </p:nvSpPr>
        <p:spPr>
          <a:noFill/>
        </p:spPr>
        <p:txBody>
          <a:bodyPr/>
          <a:lstStyle/>
          <a:p>
            <a:endParaRPr lang="lv-LV" altLang="lv-LV" dirty="0">
              <a:latin typeface="Arial" panose="020B0604020202020204" pitchFamily="34" charset="0"/>
            </a:endParaRPr>
          </a:p>
        </p:txBody>
      </p:sp>
      <p:sp>
        <p:nvSpPr>
          <p:cNvPr id="17412" name="Slide Number Placeholder 3">
            <a:extLst>
              <a:ext uri="{FF2B5EF4-FFF2-40B4-BE49-F238E27FC236}">
                <a16:creationId xmlns:a16="http://schemas.microsoft.com/office/drawing/2014/main" id="{F6EE4540-6326-471B-BDBB-27417ED07510}"/>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DFEEE984-E3C8-4974-B2C7-52D0CB497986}" type="slidenum">
              <a:rPr lang="lv-LV" altLang="en-US" sz="1200" smtClean="0">
                <a:latin typeface="Arial" panose="020B0604020202020204" pitchFamily="34" charset="0"/>
              </a:rPr>
              <a:pPr/>
              <a:t>41</a:t>
            </a:fld>
            <a:endParaRPr lang="lv-LV" altLang="en-US" sz="1200">
              <a:latin typeface="Arial" panose="020B0604020202020204" pitchFamily="34" charset="0"/>
            </a:endParaRPr>
          </a:p>
        </p:txBody>
      </p:sp>
    </p:spTree>
    <p:extLst>
      <p:ext uri="{BB962C8B-B14F-4D97-AF65-F5344CB8AC3E}">
        <p14:creationId xmlns:p14="http://schemas.microsoft.com/office/powerpoint/2010/main" val="279979049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9F89288-A932-4367-995D-051FEED5D62D}"/>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D3A60846-AC2F-4DDA-907F-B4A4A86596CD}"/>
              </a:ext>
            </a:extLst>
          </p:cNvPr>
          <p:cNvSpPr>
            <a:spLocks noGrp="1" noChangeArrowheads="1"/>
          </p:cNvSpPr>
          <p:nvPr>
            <p:ph type="body" idx="1"/>
          </p:nvPr>
        </p:nvSpPr>
        <p:spPr>
          <a:noFill/>
        </p:spPr>
        <p:txBody>
          <a:bodyPr/>
          <a:lstStyle/>
          <a:p>
            <a:endParaRPr lang="lv-LV" altLang="lv-LV" dirty="0">
              <a:latin typeface="Arial" panose="020B0604020202020204" pitchFamily="34" charset="0"/>
            </a:endParaRPr>
          </a:p>
        </p:txBody>
      </p:sp>
      <p:sp>
        <p:nvSpPr>
          <p:cNvPr id="17412" name="Slide Number Placeholder 3">
            <a:extLst>
              <a:ext uri="{FF2B5EF4-FFF2-40B4-BE49-F238E27FC236}">
                <a16:creationId xmlns:a16="http://schemas.microsoft.com/office/drawing/2014/main" id="{F6EE4540-6326-471B-BDBB-27417ED07510}"/>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DFEEE984-E3C8-4974-B2C7-52D0CB497986}" type="slidenum">
              <a:rPr lang="lv-LV" altLang="en-US" sz="1200" smtClean="0">
                <a:latin typeface="Arial" panose="020B0604020202020204" pitchFamily="34" charset="0"/>
              </a:rPr>
              <a:pPr/>
              <a:t>42</a:t>
            </a:fld>
            <a:endParaRPr lang="lv-LV" altLang="en-US" sz="1200">
              <a:latin typeface="Arial" panose="020B0604020202020204" pitchFamily="34" charset="0"/>
            </a:endParaRPr>
          </a:p>
        </p:txBody>
      </p:sp>
    </p:spTree>
    <p:extLst>
      <p:ext uri="{BB962C8B-B14F-4D97-AF65-F5344CB8AC3E}">
        <p14:creationId xmlns:p14="http://schemas.microsoft.com/office/powerpoint/2010/main" val="24405641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9F89288-A932-4367-995D-051FEED5D62D}"/>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D3A60846-AC2F-4DDA-907F-B4A4A86596CD}"/>
              </a:ext>
            </a:extLst>
          </p:cNvPr>
          <p:cNvSpPr>
            <a:spLocks noGrp="1" noChangeArrowheads="1"/>
          </p:cNvSpPr>
          <p:nvPr>
            <p:ph type="body" idx="1"/>
          </p:nvPr>
        </p:nvSpPr>
        <p:spPr>
          <a:noFill/>
        </p:spPr>
        <p:txBody>
          <a:bodyPr/>
          <a:lstStyle/>
          <a:p>
            <a:endParaRPr lang="lv-LV" altLang="lv-LV" dirty="0">
              <a:latin typeface="Arial" panose="020B0604020202020204" pitchFamily="34" charset="0"/>
            </a:endParaRPr>
          </a:p>
        </p:txBody>
      </p:sp>
      <p:sp>
        <p:nvSpPr>
          <p:cNvPr id="17412" name="Slide Number Placeholder 3">
            <a:extLst>
              <a:ext uri="{FF2B5EF4-FFF2-40B4-BE49-F238E27FC236}">
                <a16:creationId xmlns:a16="http://schemas.microsoft.com/office/drawing/2014/main" id="{F6EE4540-6326-471B-BDBB-27417ED07510}"/>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DFEEE984-E3C8-4974-B2C7-52D0CB497986}" type="slidenum">
              <a:rPr lang="lv-LV" altLang="en-US" sz="1200" smtClean="0">
                <a:latin typeface="Arial" panose="020B0604020202020204" pitchFamily="34" charset="0"/>
              </a:rPr>
              <a:pPr/>
              <a:t>7</a:t>
            </a:fld>
            <a:endParaRPr lang="lv-LV" altLang="en-US" sz="1200">
              <a:latin typeface="Arial" panose="020B0604020202020204" pitchFamily="34" charset="0"/>
            </a:endParaRPr>
          </a:p>
        </p:txBody>
      </p:sp>
    </p:spTree>
    <p:extLst>
      <p:ext uri="{BB962C8B-B14F-4D97-AF65-F5344CB8AC3E}">
        <p14:creationId xmlns:p14="http://schemas.microsoft.com/office/powerpoint/2010/main" val="241597336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a:extLst>
              <a:ext uri="{FF2B5EF4-FFF2-40B4-BE49-F238E27FC236}">
                <a16:creationId xmlns:a16="http://schemas.microsoft.com/office/drawing/2014/main" id="{8F0E4E79-B7D1-4F36-8574-BC3E786238CA}"/>
              </a:ext>
            </a:extLst>
          </p:cNvPr>
          <p:cNvSpPr>
            <a:spLocks noGrp="1" noChangeArrowheads="1"/>
          </p:cNvSpPr>
          <p:nvPr>
            <p:ph type="sldNum" sz="quarter" idx="5"/>
          </p:nvPr>
        </p:nvSpPr>
        <p:spPr>
          <a:noFill/>
        </p:spPr>
        <p:txBody>
          <a:bodyPr/>
          <a:lstStyle>
            <a:lvl1pPr defTabSz="923925">
              <a:spcBef>
                <a:spcPct val="30000"/>
              </a:spcBef>
              <a:defRPr sz="1200">
                <a:solidFill>
                  <a:schemeClr val="tx1"/>
                </a:solidFill>
                <a:latin typeface="Arial" panose="020B0604020202020204" pitchFamily="34" charset="0"/>
              </a:defRPr>
            </a:lvl1pPr>
            <a:lvl2pPr marL="741363" indent="-284163" defTabSz="923925">
              <a:spcBef>
                <a:spcPct val="30000"/>
              </a:spcBef>
              <a:defRPr sz="1200">
                <a:solidFill>
                  <a:schemeClr val="tx1"/>
                </a:solidFill>
                <a:latin typeface="Arial" panose="020B0604020202020204" pitchFamily="34" charset="0"/>
              </a:defRPr>
            </a:lvl2pPr>
            <a:lvl3pPr marL="1141413" indent="-227013" defTabSz="923925">
              <a:spcBef>
                <a:spcPct val="30000"/>
              </a:spcBef>
              <a:defRPr sz="1200">
                <a:solidFill>
                  <a:schemeClr val="tx1"/>
                </a:solidFill>
                <a:latin typeface="Arial" panose="020B0604020202020204" pitchFamily="34" charset="0"/>
              </a:defRPr>
            </a:lvl3pPr>
            <a:lvl4pPr marL="1598613" indent="-227013" defTabSz="923925">
              <a:spcBef>
                <a:spcPct val="30000"/>
              </a:spcBef>
              <a:defRPr sz="1200">
                <a:solidFill>
                  <a:schemeClr val="tx1"/>
                </a:solidFill>
                <a:latin typeface="Arial" panose="020B0604020202020204" pitchFamily="34" charset="0"/>
              </a:defRPr>
            </a:lvl4pPr>
            <a:lvl5pPr marL="2055813" indent="-227013" defTabSz="923925">
              <a:spcBef>
                <a:spcPct val="30000"/>
              </a:spcBef>
              <a:defRPr sz="1200">
                <a:solidFill>
                  <a:schemeClr val="tx1"/>
                </a:solidFill>
                <a:latin typeface="Arial" panose="020B0604020202020204" pitchFamily="34" charset="0"/>
              </a:defRPr>
            </a:lvl5pPr>
            <a:lvl6pPr marL="2513013" indent="-227013" defTabSz="923925"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923925"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923925"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92392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855E61C-7F50-4F63-8B55-DA3D586BBA7F}" type="slidenum">
              <a:rPr lang="lv-LV" altLang="en-US" smtClean="0"/>
              <a:pPr>
                <a:spcBef>
                  <a:spcPct val="0"/>
                </a:spcBef>
              </a:pPr>
              <a:t>47</a:t>
            </a:fld>
            <a:endParaRPr lang="lv-LV" altLang="en-US"/>
          </a:p>
        </p:txBody>
      </p:sp>
      <p:sp>
        <p:nvSpPr>
          <p:cNvPr id="103427" name="Rectangle 2">
            <a:extLst>
              <a:ext uri="{FF2B5EF4-FFF2-40B4-BE49-F238E27FC236}">
                <a16:creationId xmlns:a16="http://schemas.microsoft.com/office/drawing/2014/main" id="{0753B3CF-3549-4F31-BF15-993042445618}"/>
              </a:ext>
            </a:extLst>
          </p:cNvPr>
          <p:cNvSpPr>
            <a:spLocks noGrp="1" noRot="1" noChangeAspect="1" noChangeArrowheads="1" noTextEdit="1"/>
          </p:cNvSpPr>
          <p:nvPr>
            <p:ph type="sldImg"/>
          </p:nvPr>
        </p:nvSpPr>
        <p:spPr>
          <a:xfrm>
            <a:off x="922338" y="742950"/>
            <a:ext cx="4964112" cy="3722688"/>
          </a:xfrm>
          <a:ln/>
        </p:spPr>
      </p:sp>
      <p:sp>
        <p:nvSpPr>
          <p:cNvPr id="103428" name="Rectangle 3">
            <a:extLst>
              <a:ext uri="{FF2B5EF4-FFF2-40B4-BE49-F238E27FC236}">
                <a16:creationId xmlns:a16="http://schemas.microsoft.com/office/drawing/2014/main" id="{04FEDFAB-02CE-44A6-A91E-F5B6E4AE9DE8}"/>
              </a:ext>
            </a:extLst>
          </p:cNvPr>
          <p:cNvSpPr>
            <a:spLocks noGrp="1" noChangeArrowheads="1"/>
          </p:cNvSpPr>
          <p:nvPr>
            <p:ph type="body" idx="1"/>
          </p:nvPr>
        </p:nvSpPr>
        <p:spPr>
          <a:xfrm>
            <a:off x="679450" y="4718050"/>
            <a:ext cx="5438775" cy="4465638"/>
          </a:xfrm>
          <a:noFill/>
        </p:spPr>
        <p:txBody>
          <a:bodyPr/>
          <a:lstStyle/>
          <a:p>
            <a:pPr eaLnBrk="1" hangingPunct="1"/>
            <a:endParaRPr lang="lv-LV"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9F89288-A932-4367-995D-051FEED5D62D}"/>
              </a:ext>
            </a:extLst>
          </p:cNvPr>
          <p:cNvSpPr>
            <a:spLocks noGrp="1" noRot="1" noChangeAspect="1" noChangeArrowheads="1" noTextEdit="1"/>
          </p:cNvSpPr>
          <p:nvPr>
            <p:ph type="sldImg"/>
          </p:nvPr>
        </p:nvSpPr>
        <p:spPr>
          <a:ln/>
        </p:spPr>
      </p:sp>
      <p:sp>
        <p:nvSpPr>
          <p:cNvPr id="17411" name="Notes Placeholder 2">
            <a:extLst>
              <a:ext uri="{FF2B5EF4-FFF2-40B4-BE49-F238E27FC236}">
                <a16:creationId xmlns:a16="http://schemas.microsoft.com/office/drawing/2014/main" id="{D3A60846-AC2F-4DDA-907F-B4A4A86596CD}"/>
              </a:ext>
            </a:extLst>
          </p:cNvPr>
          <p:cNvSpPr>
            <a:spLocks noGrp="1" noChangeArrowheads="1"/>
          </p:cNvSpPr>
          <p:nvPr>
            <p:ph type="body" idx="1"/>
          </p:nvPr>
        </p:nvSpPr>
        <p:spPr>
          <a:noFill/>
        </p:spPr>
        <p:txBody>
          <a:bodyPr/>
          <a:lstStyle/>
          <a:p>
            <a:endParaRPr lang="lv-LV" altLang="lv-LV" dirty="0">
              <a:latin typeface="Arial" panose="020B0604020202020204" pitchFamily="34" charset="0"/>
            </a:endParaRPr>
          </a:p>
        </p:txBody>
      </p:sp>
      <p:sp>
        <p:nvSpPr>
          <p:cNvPr id="17412" name="Slide Number Placeholder 3">
            <a:extLst>
              <a:ext uri="{FF2B5EF4-FFF2-40B4-BE49-F238E27FC236}">
                <a16:creationId xmlns:a16="http://schemas.microsoft.com/office/drawing/2014/main" id="{F6EE4540-6326-471B-BDBB-27417ED07510}"/>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DFEEE984-E3C8-4974-B2C7-52D0CB497986}" type="slidenum">
              <a:rPr lang="lv-LV" altLang="en-US" sz="1200" smtClean="0">
                <a:latin typeface="Arial" panose="020B0604020202020204" pitchFamily="34" charset="0"/>
              </a:rPr>
              <a:pPr/>
              <a:t>8</a:t>
            </a:fld>
            <a:endParaRPr lang="lv-LV" altLang="en-US" sz="1200">
              <a:latin typeface="Arial" panose="020B0604020202020204" pitchFamily="34" charset="0"/>
            </a:endParaRPr>
          </a:p>
        </p:txBody>
      </p:sp>
    </p:spTree>
    <p:extLst>
      <p:ext uri="{BB962C8B-B14F-4D97-AF65-F5344CB8AC3E}">
        <p14:creationId xmlns:p14="http://schemas.microsoft.com/office/powerpoint/2010/main" val="34262142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7908645-8BC1-44F5-80EC-1905CC1715E8}"/>
              </a:ext>
            </a:extLst>
          </p:cNvPr>
          <p:cNvSpPr>
            <a:spLocks noGrp="1" noChangeArrowheads="1"/>
          </p:cNvSpPr>
          <p:nvPr>
            <p:ph type="sldNum" sz="quarter" idx="5"/>
          </p:nvPr>
        </p:nvSpPr>
        <p:spPr>
          <a:noFill/>
        </p:spPr>
        <p:txBody>
          <a:bodyPr/>
          <a:lstStyle>
            <a:lvl1pPr defTabSz="923925">
              <a:spcBef>
                <a:spcPct val="30000"/>
              </a:spcBef>
              <a:defRPr sz="1200">
                <a:solidFill>
                  <a:schemeClr val="tx1"/>
                </a:solidFill>
                <a:latin typeface="Arial" panose="020B0604020202020204" pitchFamily="34" charset="0"/>
              </a:defRPr>
            </a:lvl1pPr>
            <a:lvl2pPr marL="741363" indent="-284163" defTabSz="923925">
              <a:spcBef>
                <a:spcPct val="30000"/>
              </a:spcBef>
              <a:defRPr sz="1200">
                <a:solidFill>
                  <a:schemeClr val="tx1"/>
                </a:solidFill>
                <a:latin typeface="Arial" panose="020B0604020202020204" pitchFamily="34" charset="0"/>
              </a:defRPr>
            </a:lvl2pPr>
            <a:lvl3pPr marL="1141413" indent="-227013" defTabSz="923925">
              <a:spcBef>
                <a:spcPct val="30000"/>
              </a:spcBef>
              <a:defRPr sz="1200">
                <a:solidFill>
                  <a:schemeClr val="tx1"/>
                </a:solidFill>
                <a:latin typeface="Arial" panose="020B0604020202020204" pitchFamily="34" charset="0"/>
              </a:defRPr>
            </a:lvl3pPr>
            <a:lvl4pPr marL="1598613" indent="-227013" defTabSz="923925">
              <a:spcBef>
                <a:spcPct val="30000"/>
              </a:spcBef>
              <a:defRPr sz="1200">
                <a:solidFill>
                  <a:schemeClr val="tx1"/>
                </a:solidFill>
                <a:latin typeface="Arial" panose="020B0604020202020204" pitchFamily="34" charset="0"/>
              </a:defRPr>
            </a:lvl4pPr>
            <a:lvl5pPr marL="2055813" indent="-227013" defTabSz="923925">
              <a:spcBef>
                <a:spcPct val="30000"/>
              </a:spcBef>
              <a:defRPr sz="1200">
                <a:solidFill>
                  <a:schemeClr val="tx1"/>
                </a:solidFill>
                <a:latin typeface="Arial" panose="020B0604020202020204" pitchFamily="34" charset="0"/>
              </a:defRPr>
            </a:lvl5pPr>
            <a:lvl6pPr marL="2513013" indent="-227013" defTabSz="923925"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923925"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923925"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92392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DA3DC28-008A-40F9-9A33-C66D976BDC6E}" type="slidenum">
              <a:rPr lang="lv-LV" altLang="en-US" smtClean="0"/>
              <a:pPr>
                <a:spcBef>
                  <a:spcPct val="0"/>
                </a:spcBef>
              </a:pPr>
              <a:t>9</a:t>
            </a:fld>
            <a:endParaRPr lang="lv-LV" altLang="en-US"/>
          </a:p>
        </p:txBody>
      </p:sp>
      <p:sp>
        <p:nvSpPr>
          <p:cNvPr id="23555" name="Rectangle 2">
            <a:extLst>
              <a:ext uri="{FF2B5EF4-FFF2-40B4-BE49-F238E27FC236}">
                <a16:creationId xmlns:a16="http://schemas.microsoft.com/office/drawing/2014/main" id="{8FB171D5-67AE-4DDF-A0FB-78BF7531D340}"/>
              </a:ext>
            </a:extLst>
          </p:cNvPr>
          <p:cNvSpPr>
            <a:spLocks noGrp="1" noRot="1" noChangeAspect="1" noChangeArrowheads="1" noTextEdit="1"/>
          </p:cNvSpPr>
          <p:nvPr>
            <p:ph type="sldImg"/>
          </p:nvPr>
        </p:nvSpPr>
        <p:spPr>
          <a:xfrm>
            <a:off x="922338" y="742950"/>
            <a:ext cx="4964112" cy="3722688"/>
          </a:xfrm>
          <a:ln/>
        </p:spPr>
      </p:sp>
      <p:sp>
        <p:nvSpPr>
          <p:cNvPr id="23556" name="Rectangle 3">
            <a:extLst>
              <a:ext uri="{FF2B5EF4-FFF2-40B4-BE49-F238E27FC236}">
                <a16:creationId xmlns:a16="http://schemas.microsoft.com/office/drawing/2014/main" id="{07BD4657-5AED-434A-9DCE-6187C29ECE86}"/>
              </a:ext>
            </a:extLst>
          </p:cNvPr>
          <p:cNvSpPr>
            <a:spLocks noGrp="1" noChangeArrowheads="1"/>
          </p:cNvSpPr>
          <p:nvPr>
            <p:ph type="body" idx="1"/>
          </p:nvPr>
        </p:nvSpPr>
        <p:spPr>
          <a:xfrm>
            <a:off x="679450" y="4718050"/>
            <a:ext cx="5438775" cy="4465638"/>
          </a:xfrm>
          <a:noFill/>
        </p:spPr>
        <p:txBody>
          <a:bodyPr/>
          <a:lstStyle/>
          <a:p>
            <a:pPr eaLnBrk="1" hangingPunct="1"/>
            <a:endParaRPr lang="lv-LV" altLang="en-US">
              <a:latin typeface="Arial" panose="020B0604020202020204" pitchFamily="34" charset="0"/>
            </a:endParaRPr>
          </a:p>
        </p:txBody>
      </p:sp>
    </p:spTree>
    <p:extLst>
      <p:ext uri="{BB962C8B-B14F-4D97-AF65-F5344CB8AC3E}">
        <p14:creationId xmlns:p14="http://schemas.microsoft.com/office/powerpoint/2010/main" val="19425869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10</a:t>
            </a:fld>
            <a:endParaRPr lang="lv-LV" altLang="en-US" sz="1200">
              <a:latin typeface="Arial" panose="020B0604020202020204" pitchFamily="34" charset="0"/>
            </a:endParaRPr>
          </a:p>
        </p:txBody>
      </p:sp>
    </p:spTree>
    <p:extLst>
      <p:ext uri="{BB962C8B-B14F-4D97-AF65-F5344CB8AC3E}">
        <p14:creationId xmlns:p14="http://schemas.microsoft.com/office/powerpoint/2010/main" val="3778342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11</a:t>
            </a:fld>
            <a:endParaRPr lang="lv-LV" altLang="en-US" sz="1200">
              <a:latin typeface="Arial" panose="020B0604020202020204" pitchFamily="34" charset="0"/>
            </a:endParaRPr>
          </a:p>
        </p:txBody>
      </p:sp>
    </p:spTree>
    <p:extLst>
      <p:ext uri="{BB962C8B-B14F-4D97-AF65-F5344CB8AC3E}">
        <p14:creationId xmlns:p14="http://schemas.microsoft.com/office/powerpoint/2010/main" val="34534224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FDDBE511-DC80-43EB-AC5A-E8BE2374CFED}"/>
              </a:ext>
            </a:extLst>
          </p:cNvPr>
          <p:cNvSpPr>
            <a:spLocks noGrp="1" noRot="1" noChangeAspect="1" noChangeArrowheads="1" noTextEdit="1"/>
          </p:cNvSpPr>
          <p:nvPr>
            <p:ph type="sldImg"/>
          </p:nvPr>
        </p:nvSpPr>
        <p:spPr>
          <a:ln/>
        </p:spPr>
      </p:sp>
      <p:sp>
        <p:nvSpPr>
          <p:cNvPr id="29699" name="Notes Placeholder 2">
            <a:extLst>
              <a:ext uri="{FF2B5EF4-FFF2-40B4-BE49-F238E27FC236}">
                <a16:creationId xmlns:a16="http://schemas.microsoft.com/office/drawing/2014/main" id="{495DBEAD-AA4C-4967-AF72-B392205A0DEE}"/>
              </a:ext>
            </a:extLst>
          </p:cNvPr>
          <p:cNvSpPr>
            <a:spLocks noGrp="1" noChangeArrowheads="1"/>
          </p:cNvSpPr>
          <p:nvPr>
            <p:ph type="body" idx="1"/>
          </p:nvPr>
        </p:nvSpPr>
        <p:spPr>
          <a:noFill/>
        </p:spPr>
        <p:txBody>
          <a:bodyPr/>
          <a:lstStyle/>
          <a:p>
            <a:endParaRPr lang="lv-LV" altLang="lv-LV">
              <a:latin typeface="Arial" panose="020B0604020202020204" pitchFamily="34" charset="0"/>
            </a:endParaRPr>
          </a:p>
        </p:txBody>
      </p:sp>
      <p:sp>
        <p:nvSpPr>
          <p:cNvPr id="29700" name="Slide Number Placeholder 3">
            <a:extLst>
              <a:ext uri="{FF2B5EF4-FFF2-40B4-BE49-F238E27FC236}">
                <a16:creationId xmlns:a16="http://schemas.microsoft.com/office/drawing/2014/main" id="{A7F36334-6127-4FC2-B605-672675E642C6}"/>
              </a:ext>
            </a:extLst>
          </p:cNvPr>
          <p:cNvSpPr>
            <a:spLocks noGrp="1"/>
          </p:cNvSpPr>
          <p:nvPr>
            <p:ph type="sldNum" sz="quarter" idx="5"/>
          </p:nvPr>
        </p:nvSpPr>
        <p:spPr>
          <a:noFill/>
        </p:spPr>
        <p:txBody>
          <a:bodyPr/>
          <a:lstStyle>
            <a:lvl1pPr defTabSz="923925">
              <a:defRPr sz="1000">
                <a:solidFill>
                  <a:schemeClr val="tx1"/>
                </a:solidFill>
                <a:latin typeface="Arial Narrow" panose="020B0606020202030204" pitchFamily="34" charset="0"/>
              </a:defRPr>
            </a:lvl1pPr>
            <a:lvl2pPr marL="741363" indent="-284163" defTabSz="923925">
              <a:defRPr sz="1000">
                <a:solidFill>
                  <a:schemeClr val="tx1"/>
                </a:solidFill>
                <a:latin typeface="Arial Narrow" panose="020B0606020202030204" pitchFamily="34" charset="0"/>
              </a:defRPr>
            </a:lvl2pPr>
            <a:lvl3pPr marL="1141413" indent="-227013" defTabSz="923925">
              <a:defRPr sz="1000">
                <a:solidFill>
                  <a:schemeClr val="tx1"/>
                </a:solidFill>
                <a:latin typeface="Arial Narrow" panose="020B0606020202030204" pitchFamily="34" charset="0"/>
              </a:defRPr>
            </a:lvl3pPr>
            <a:lvl4pPr marL="1598613" indent="-227013" defTabSz="923925">
              <a:defRPr sz="1000">
                <a:solidFill>
                  <a:schemeClr val="tx1"/>
                </a:solidFill>
                <a:latin typeface="Arial Narrow" panose="020B0606020202030204" pitchFamily="34" charset="0"/>
              </a:defRPr>
            </a:lvl4pPr>
            <a:lvl5pPr marL="2055813" indent="-227013" defTabSz="923925">
              <a:defRPr sz="1000">
                <a:solidFill>
                  <a:schemeClr val="tx1"/>
                </a:solidFill>
                <a:latin typeface="Arial Narrow" panose="020B0606020202030204" pitchFamily="34" charset="0"/>
              </a:defRPr>
            </a:lvl5pPr>
            <a:lvl6pPr marL="2513013" indent="-227013" defTabSz="923925" eaLnBrk="0" fontAlgn="base" hangingPunct="0">
              <a:spcBef>
                <a:spcPct val="0"/>
              </a:spcBef>
              <a:spcAft>
                <a:spcPct val="0"/>
              </a:spcAft>
              <a:defRPr sz="1000">
                <a:solidFill>
                  <a:schemeClr val="tx1"/>
                </a:solidFill>
                <a:latin typeface="Arial Narrow" panose="020B0606020202030204" pitchFamily="34" charset="0"/>
              </a:defRPr>
            </a:lvl6pPr>
            <a:lvl7pPr marL="2970213" indent="-227013" defTabSz="923925" eaLnBrk="0" fontAlgn="base" hangingPunct="0">
              <a:spcBef>
                <a:spcPct val="0"/>
              </a:spcBef>
              <a:spcAft>
                <a:spcPct val="0"/>
              </a:spcAft>
              <a:defRPr sz="1000">
                <a:solidFill>
                  <a:schemeClr val="tx1"/>
                </a:solidFill>
                <a:latin typeface="Arial Narrow" panose="020B0606020202030204" pitchFamily="34" charset="0"/>
              </a:defRPr>
            </a:lvl7pPr>
            <a:lvl8pPr marL="3427413" indent="-227013" defTabSz="923925" eaLnBrk="0" fontAlgn="base" hangingPunct="0">
              <a:spcBef>
                <a:spcPct val="0"/>
              </a:spcBef>
              <a:spcAft>
                <a:spcPct val="0"/>
              </a:spcAft>
              <a:defRPr sz="1000">
                <a:solidFill>
                  <a:schemeClr val="tx1"/>
                </a:solidFill>
                <a:latin typeface="Arial Narrow" panose="020B0606020202030204" pitchFamily="34" charset="0"/>
              </a:defRPr>
            </a:lvl8pPr>
            <a:lvl9pPr marL="3884613" indent="-227013" defTabSz="923925" eaLnBrk="0" fontAlgn="base" hangingPunct="0">
              <a:spcBef>
                <a:spcPct val="0"/>
              </a:spcBef>
              <a:spcAft>
                <a:spcPct val="0"/>
              </a:spcAft>
              <a:defRPr sz="1000">
                <a:solidFill>
                  <a:schemeClr val="tx1"/>
                </a:solidFill>
                <a:latin typeface="Arial Narrow" panose="020B0606020202030204" pitchFamily="34" charset="0"/>
              </a:defRPr>
            </a:lvl9pPr>
          </a:lstStyle>
          <a:p>
            <a:fld id="{B961E775-6C85-447D-B37C-51BDBD6E837D}" type="slidenum">
              <a:rPr lang="lv-LV" altLang="en-US" sz="1200" smtClean="0">
                <a:latin typeface="Arial" panose="020B0604020202020204" pitchFamily="34" charset="0"/>
              </a:rPr>
              <a:pPr/>
              <a:t>12</a:t>
            </a:fld>
            <a:endParaRPr lang="lv-LV" altLang="en-US" sz="1200">
              <a:latin typeface="Arial" panose="020B0604020202020204" pitchFamily="34" charset="0"/>
            </a:endParaRPr>
          </a:p>
        </p:txBody>
      </p:sp>
    </p:spTree>
    <p:extLst>
      <p:ext uri="{BB962C8B-B14F-4D97-AF65-F5344CB8AC3E}">
        <p14:creationId xmlns:p14="http://schemas.microsoft.com/office/powerpoint/2010/main" val="325577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87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340727-130B-4B8B-A651-A95C89F55F40}" type="datetimeFigureOut">
              <a:rPr lang="lv-LV" smtClean="0"/>
              <a:t>14.11.2022</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4233526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340727-130B-4B8B-A651-A95C89F55F40}" type="datetimeFigureOut">
              <a:rPr lang="lv-LV" smtClean="0"/>
              <a:t>14.11.2022</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3122577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340727-130B-4B8B-A651-A95C89F55F40}" type="datetimeFigureOut">
              <a:rPr lang="lv-LV" smtClean="0"/>
              <a:t>14.11.2022</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4083618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4340727-130B-4B8B-A651-A95C89F55F40}" type="datetimeFigureOut">
              <a:rPr lang="lv-LV" smtClean="0"/>
              <a:t>14.11.2022</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628031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340727-130B-4B8B-A651-A95C89F55F40}" type="datetimeFigureOut">
              <a:rPr lang="lv-LV" smtClean="0"/>
              <a:t>14.11.2022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5246865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340727-130B-4B8B-A651-A95C89F55F40}" type="datetimeFigureOut">
              <a:rPr lang="lv-LV" smtClean="0"/>
              <a:t>14.11.2022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142239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B1AD727-DA58-4AFA-B83D-5DA85D132869}"/>
              </a:ext>
            </a:extLst>
          </p:cNvPr>
          <p:cNvSpPr txBox="1">
            <a:spLocks/>
          </p:cNvSpPr>
          <p:nvPr userDrawn="1"/>
        </p:nvSpPr>
        <p:spPr>
          <a:xfrm>
            <a:off x="0" y="6550025"/>
            <a:ext cx="388938" cy="307975"/>
          </a:xfrm>
          <a:prstGeom prst="rect">
            <a:avLst/>
          </a:prstGeom>
        </p:spPr>
        <p:txBody>
          <a:bodyPr/>
          <a:lstStyle>
            <a:lvl1pPr>
              <a:defRPr>
                <a:solidFill>
                  <a:schemeClr val="tx1"/>
                </a:solidFill>
                <a:latin typeface="Arial" panose="020B0604020202020204" pitchFamily="34" charset="0"/>
                <a:ea typeface="맑은 고딕" panose="020B0503020000020004" pitchFamily="34" charset="-127"/>
              </a:defRPr>
            </a:lvl1pPr>
            <a:lvl2pPr marL="742950" indent="-285750">
              <a:defRPr>
                <a:solidFill>
                  <a:schemeClr val="tx1"/>
                </a:solidFill>
                <a:latin typeface="Arial" panose="020B0604020202020204" pitchFamily="34" charset="0"/>
                <a:ea typeface="맑은 고딕" panose="020B0503020000020004" pitchFamily="34" charset="-127"/>
              </a:defRPr>
            </a:lvl2pPr>
            <a:lvl3pPr marL="1143000" indent="-228600">
              <a:defRPr>
                <a:solidFill>
                  <a:schemeClr val="tx1"/>
                </a:solidFill>
                <a:latin typeface="Arial" panose="020B0604020202020204" pitchFamily="34" charset="0"/>
                <a:ea typeface="맑은 고딕" panose="020B0503020000020004" pitchFamily="34" charset="-127"/>
              </a:defRPr>
            </a:lvl3pPr>
            <a:lvl4pPr marL="1600200" indent="-228600">
              <a:defRPr>
                <a:solidFill>
                  <a:schemeClr val="tx1"/>
                </a:solidFill>
                <a:latin typeface="Arial" panose="020B0604020202020204" pitchFamily="34" charset="0"/>
                <a:ea typeface="맑은 고딕" panose="020B0503020000020004" pitchFamily="34" charset="-127"/>
              </a:defRPr>
            </a:lvl4pPr>
            <a:lvl5pPr marL="2057400" indent="-228600">
              <a:defRPr>
                <a:solidFill>
                  <a:schemeClr val="tx1"/>
                </a:solidFill>
                <a:latin typeface="Arial" panose="020B0604020202020204" pitchFamily="34" charset="0"/>
                <a:ea typeface="맑은 고딕" panose="020B0503020000020004" pitchFamily="34" charset="-127"/>
              </a:defRPr>
            </a:lvl5pPr>
            <a:lvl6pPr marL="25146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6pPr>
            <a:lvl7pPr marL="29718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7pPr>
            <a:lvl8pPr marL="34290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8pPr>
            <a:lvl9pPr marL="38862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9pPr>
          </a:lstStyle>
          <a:p>
            <a:pPr eaLnBrk="1" latinLnBrk="1" hangingPunct="1">
              <a:defRPr/>
            </a:pPr>
            <a:fld id="{0EE0B1C9-7220-4B67-A986-B8A3A4CA2741}" type="slidenum">
              <a:rPr lang="lv-LV" altLang="lv-LV" sz="1200" smtClean="0">
                <a:solidFill>
                  <a:srgbClr val="898989"/>
                </a:solidFill>
                <a:latin typeface="Calibri" panose="020F0502020204030204" pitchFamily="34" charset="0"/>
              </a:rPr>
              <a:pPr eaLnBrk="1" latinLnBrk="1" hangingPunct="1">
                <a:defRPr/>
              </a:pPr>
              <a:t>‹#›</a:t>
            </a:fld>
            <a:endParaRPr lang="lv-LV" altLang="lv-LV" sz="1200" dirty="0">
              <a:solidFill>
                <a:srgbClr val="898989"/>
              </a:solidFill>
              <a:latin typeface="Calibri" panose="020F0502020204030204" pitchFamily="34" charset="0"/>
            </a:endParaRPr>
          </a:p>
        </p:txBody>
      </p:sp>
    </p:spTree>
    <p:extLst>
      <p:ext uri="{BB962C8B-B14F-4D97-AF65-F5344CB8AC3E}">
        <p14:creationId xmlns:p14="http://schemas.microsoft.com/office/powerpoint/2010/main" val="4149408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E535A28-0651-4144-8268-DAFE1DEFCF66}"/>
              </a:ext>
            </a:extLst>
          </p:cNvPr>
          <p:cNvSpPr txBox="1">
            <a:spLocks/>
          </p:cNvSpPr>
          <p:nvPr userDrawn="1"/>
        </p:nvSpPr>
        <p:spPr>
          <a:xfrm>
            <a:off x="0" y="6410325"/>
            <a:ext cx="1169988" cy="447675"/>
          </a:xfrm>
          <a:prstGeom prst="rect">
            <a:avLst/>
          </a:prstGeom>
        </p:spPr>
        <p:txBody>
          <a:bodyPr/>
          <a:lstStyle>
            <a:lvl1pPr>
              <a:defRPr>
                <a:solidFill>
                  <a:schemeClr val="tx1"/>
                </a:solidFill>
                <a:latin typeface="Arial" panose="020B0604020202020204" pitchFamily="34" charset="0"/>
                <a:ea typeface="맑은 고딕" panose="020B0503020000020004" pitchFamily="34" charset="-127"/>
              </a:defRPr>
            </a:lvl1pPr>
            <a:lvl2pPr marL="742950" indent="-285750">
              <a:defRPr>
                <a:solidFill>
                  <a:schemeClr val="tx1"/>
                </a:solidFill>
                <a:latin typeface="Arial" panose="020B0604020202020204" pitchFamily="34" charset="0"/>
                <a:ea typeface="맑은 고딕" panose="020B0503020000020004" pitchFamily="34" charset="-127"/>
              </a:defRPr>
            </a:lvl2pPr>
            <a:lvl3pPr marL="1143000" indent="-228600">
              <a:defRPr>
                <a:solidFill>
                  <a:schemeClr val="tx1"/>
                </a:solidFill>
                <a:latin typeface="Arial" panose="020B0604020202020204" pitchFamily="34" charset="0"/>
                <a:ea typeface="맑은 고딕" panose="020B0503020000020004" pitchFamily="34" charset="-127"/>
              </a:defRPr>
            </a:lvl3pPr>
            <a:lvl4pPr marL="1600200" indent="-228600">
              <a:defRPr>
                <a:solidFill>
                  <a:schemeClr val="tx1"/>
                </a:solidFill>
                <a:latin typeface="Arial" panose="020B0604020202020204" pitchFamily="34" charset="0"/>
                <a:ea typeface="맑은 고딕" panose="020B0503020000020004" pitchFamily="34" charset="-127"/>
              </a:defRPr>
            </a:lvl4pPr>
            <a:lvl5pPr marL="2057400" indent="-228600">
              <a:defRPr>
                <a:solidFill>
                  <a:schemeClr val="tx1"/>
                </a:solidFill>
                <a:latin typeface="Arial" panose="020B0604020202020204" pitchFamily="34" charset="0"/>
                <a:ea typeface="맑은 고딕" panose="020B0503020000020004" pitchFamily="34" charset="-127"/>
              </a:defRPr>
            </a:lvl5pPr>
            <a:lvl6pPr marL="25146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6pPr>
            <a:lvl7pPr marL="29718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7pPr>
            <a:lvl8pPr marL="34290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8pPr>
            <a:lvl9pPr marL="38862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9pPr>
          </a:lstStyle>
          <a:p>
            <a:pPr eaLnBrk="1" latinLnBrk="1" hangingPunct="1">
              <a:defRPr/>
            </a:pPr>
            <a:fld id="{CE7AE483-F68A-4FE4-856A-5C2482EE0604}" type="slidenum">
              <a:rPr lang="lv-LV" altLang="lv-LV" sz="1200" smtClean="0">
                <a:solidFill>
                  <a:srgbClr val="898989"/>
                </a:solidFill>
                <a:latin typeface="Calibri" panose="020F0502020204030204" pitchFamily="34" charset="0"/>
              </a:rPr>
              <a:pPr eaLnBrk="1" latinLnBrk="1" hangingPunct="1">
                <a:defRPr/>
              </a:pPr>
              <a:t>‹#›</a:t>
            </a:fld>
            <a:endParaRPr lang="lv-LV" altLang="lv-LV" sz="1200" dirty="0">
              <a:solidFill>
                <a:srgbClr val="898989"/>
              </a:solidFill>
              <a:latin typeface="Calibri" panose="020F0502020204030204" pitchFamily="34" charset="0"/>
            </a:endParaRPr>
          </a:p>
          <a:p>
            <a:pPr eaLnBrk="1" latinLnBrk="1" hangingPunct="1">
              <a:defRPr/>
            </a:pPr>
            <a:r>
              <a:rPr lang="lv-LV" altLang="lv-LV" sz="1200" dirty="0">
                <a:solidFill>
                  <a:srgbClr val="898989"/>
                </a:solidFill>
                <a:latin typeface="Calibri" panose="020F0502020204030204" pitchFamily="34" charset="0"/>
              </a:rPr>
              <a:t>08.2022.</a:t>
            </a:r>
            <a:endParaRPr lang="en-US" altLang="lv-LV" sz="1200" dirty="0">
              <a:solidFill>
                <a:srgbClr val="898989"/>
              </a:solidFill>
              <a:latin typeface="Calibri" panose="020F0502020204030204" pitchFamily="34" charset="0"/>
            </a:endParaRPr>
          </a:p>
        </p:txBody>
      </p:sp>
      <p:pic>
        <p:nvPicPr>
          <p:cNvPr id="5" name="Picture 4">
            <a:extLst>
              <a:ext uri="{FF2B5EF4-FFF2-40B4-BE49-F238E27FC236}">
                <a16:creationId xmlns:a16="http://schemas.microsoft.com/office/drawing/2014/main" id="{B083EF24-94B5-4B0A-9B91-B0EFB9D68D3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96369" y="6348520"/>
            <a:ext cx="952381" cy="416667"/>
          </a:xfrm>
          <a:prstGeom prst="rect">
            <a:avLst/>
          </a:prstGeom>
        </p:spPr>
      </p:pic>
    </p:spTree>
    <p:extLst>
      <p:ext uri="{BB962C8B-B14F-4D97-AF65-F5344CB8AC3E}">
        <p14:creationId xmlns:p14="http://schemas.microsoft.com/office/powerpoint/2010/main" val="3470684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ez logo">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E535A28-0651-4144-8268-DAFE1DEFCF66}"/>
              </a:ext>
            </a:extLst>
          </p:cNvPr>
          <p:cNvSpPr txBox="1">
            <a:spLocks/>
          </p:cNvSpPr>
          <p:nvPr userDrawn="1"/>
        </p:nvSpPr>
        <p:spPr>
          <a:xfrm>
            <a:off x="0" y="6410325"/>
            <a:ext cx="1169988" cy="447675"/>
          </a:xfrm>
          <a:prstGeom prst="rect">
            <a:avLst/>
          </a:prstGeom>
        </p:spPr>
        <p:txBody>
          <a:bodyPr/>
          <a:lstStyle>
            <a:lvl1pPr>
              <a:defRPr>
                <a:solidFill>
                  <a:schemeClr val="tx1"/>
                </a:solidFill>
                <a:latin typeface="Arial" panose="020B0604020202020204" pitchFamily="34" charset="0"/>
                <a:ea typeface="맑은 고딕" panose="020B0503020000020004" pitchFamily="34" charset="-127"/>
              </a:defRPr>
            </a:lvl1pPr>
            <a:lvl2pPr marL="742950" indent="-285750">
              <a:defRPr>
                <a:solidFill>
                  <a:schemeClr val="tx1"/>
                </a:solidFill>
                <a:latin typeface="Arial" panose="020B0604020202020204" pitchFamily="34" charset="0"/>
                <a:ea typeface="맑은 고딕" panose="020B0503020000020004" pitchFamily="34" charset="-127"/>
              </a:defRPr>
            </a:lvl2pPr>
            <a:lvl3pPr marL="1143000" indent="-228600">
              <a:defRPr>
                <a:solidFill>
                  <a:schemeClr val="tx1"/>
                </a:solidFill>
                <a:latin typeface="Arial" panose="020B0604020202020204" pitchFamily="34" charset="0"/>
                <a:ea typeface="맑은 고딕" panose="020B0503020000020004" pitchFamily="34" charset="-127"/>
              </a:defRPr>
            </a:lvl3pPr>
            <a:lvl4pPr marL="1600200" indent="-228600">
              <a:defRPr>
                <a:solidFill>
                  <a:schemeClr val="tx1"/>
                </a:solidFill>
                <a:latin typeface="Arial" panose="020B0604020202020204" pitchFamily="34" charset="0"/>
                <a:ea typeface="맑은 고딕" panose="020B0503020000020004" pitchFamily="34" charset="-127"/>
              </a:defRPr>
            </a:lvl4pPr>
            <a:lvl5pPr marL="2057400" indent="-228600">
              <a:defRPr>
                <a:solidFill>
                  <a:schemeClr val="tx1"/>
                </a:solidFill>
                <a:latin typeface="Arial" panose="020B0604020202020204" pitchFamily="34" charset="0"/>
                <a:ea typeface="맑은 고딕" panose="020B0503020000020004" pitchFamily="34" charset="-127"/>
              </a:defRPr>
            </a:lvl5pPr>
            <a:lvl6pPr marL="25146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6pPr>
            <a:lvl7pPr marL="29718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7pPr>
            <a:lvl8pPr marL="34290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8pPr>
            <a:lvl9pPr marL="3886200" indent="-228600" eaLnBrk="0" fontAlgn="base" hangingPunct="0">
              <a:spcBef>
                <a:spcPct val="0"/>
              </a:spcBef>
              <a:spcAft>
                <a:spcPct val="0"/>
              </a:spcAft>
              <a:defRPr>
                <a:solidFill>
                  <a:schemeClr val="tx1"/>
                </a:solidFill>
                <a:latin typeface="Arial" panose="020B0604020202020204" pitchFamily="34" charset="0"/>
                <a:ea typeface="맑은 고딕" panose="020B0503020000020004" pitchFamily="34" charset="-127"/>
              </a:defRPr>
            </a:lvl9pPr>
          </a:lstStyle>
          <a:p>
            <a:pPr eaLnBrk="1" latinLnBrk="1" hangingPunct="1">
              <a:defRPr/>
            </a:pPr>
            <a:fld id="{CE7AE483-F68A-4FE4-856A-5C2482EE0604}" type="slidenum">
              <a:rPr lang="lv-LV" altLang="lv-LV" sz="1200" smtClean="0">
                <a:solidFill>
                  <a:srgbClr val="898989"/>
                </a:solidFill>
                <a:latin typeface="Calibri" panose="020F0502020204030204" pitchFamily="34" charset="0"/>
              </a:rPr>
              <a:pPr eaLnBrk="1" latinLnBrk="1" hangingPunct="1">
                <a:defRPr/>
              </a:pPr>
              <a:t>‹#›</a:t>
            </a:fld>
            <a:endParaRPr lang="lv-LV" altLang="lv-LV" sz="1200" dirty="0">
              <a:solidFill>
                <a:srgbClr val="898989"/>
              </a:solidFill>
              <a:latin typeface="Calibri" panose="020F0502020204030204" pitchFamily="34" charset="0"/>
            </a:endParaRPr>
          </a:p>
          <a:p>
            <a:pPr eaLnBrk="1" latinLnBrk="1" hangingPunct="1">
              <a:defRPr/>
            </a:pPr>
            <a:r>
              <a:rPr lang="lv-LV" altLang="lv-LV" sz="1200" dirty="0">
                <a:solidFill>
                  <a:srgbClr val="898989"/>
                </a:solidFill>
                <a:latin typeface="Calibri" panose="020F0502020204030204" pitchFamily="34" charset="0"/>
              </a:rPr>
              <a:t>12. 2018.</a:t>
            </a:r>
            <a:endParaRPr lang="en-US" altLang="lv-LV" sz="1200" dirty="0">
              <a:solidFill>
                <a:srgbClr val="898989"/>
              </a:solidFill>
              <a:latin typeface="Calibri" panose="020F0502020204030204" pitchFamily="34" charset="0"/>
            </a:endParaRPr>
          </a:p>
        </p:txBody>
      </p:sp>
    </p:spTree>
    <p:extLst>
      <p:ext uri="{BB962C8B-B14F-4D97-AF65-F5344CB8AC3E}">
        <p14:creationId xmlns:p14="http://schemas.microsoft.com/office/powerpoint/2010/main" val="3721991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4340727-130B-4B8B-A651-A95C89F55F40}" type="datetimeFigureOut">
              <a:rPr lang="lv-LV" smtClean="0"/>
              <a:t>14.11.2022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4262840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340727-130B-4B8B-A651-A95C89F55F40}" type="datetimeFigureOut">
              <a:rPr lang="lv-LV" smtClean="0"/>
              <a:t>14.11.2022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514997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340727-130B-4B8B-A651-A95C89F55F40}" type="datetimeFigureOut">
              <a:rPr lang="lv-LV" smtClean="0"/>
              <a:t>14.11.2022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4251586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340727-130B-4B8B-A651-A95C89F55F40}" type="datetimeFigureOut">
              <a:rPr lang="lv-LV" smtClean="0"/>
              <a:t>14.11.2022</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2955585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4340727-130B-4B8B-A651-A95C89F55F40}" type="datetimeFigureOut">
              <a:rPr lang="lv-LV" smtClean="0"/>
              <a:t>14.11.2022</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9DB4A621-64F2-4FC1-B93B-CD0E8429F798}" type="slidenum">
              <a:rPr lang="lv-LV" smtClean="0"/>
              <a:t>‹#›</a:t>
            </a:fld>
            <a:endParaRPr lang="lv-LV"/>
          </a:p>
        </p:txBody>
      </p:sp>
    </p:spTree>
    <p:extLst>
      <p:ext uri="{BB962C8B-B14F-4D97-AF65-F5344CB8AC3E}">
        <p14:creationId xmlns:p14="http://schemas.microsoft.com/office/powerpoint/2010/main" val="3944170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340727-130B-4B8B-A651-A95C89F55F40}" type="datetimeFigureOut">
              <a:rPr lang="lv-LV" smtClean="0"/>
              <a:t>14.11.2022</a:t>
            </a:fld>
            <a:endParaRPr lang="lv-LV"/>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B4A621-64F2-4FC1-B93B-CD0E8429F798}" type="slidenum">
              <a:rPr lang="lv-LV" smtClean="0"/>
              <a:t>‹#›</a:t>
            </a:fld>
            <a:endParaRPr lang="lv-LV"/>
          </a:p>
        </p:txBody>
      </p:sp>
    </p:spTree>
    <p:extLst>
      <p:ext uri="{BB962C8B-B14F-4D97-AF65-F5344CB8AC3E}">
        <p14:creationId xmlns:p14="http://schemas.microsoft.com/office/powerpoint/2010/main" val="2365423423"/>
      </p:ext>
    </p:extLst>
  </p:cSld>
  <p:clrMap bg1="lt1" tx1="dk1" bg2="lt2" tx2="dk2" accent1="accent1" accent2="accent2" accent3="accent3" accent4="accent4" accent5="accent5" accent6="accent6" hlink="hlink" folHlink="folHlink"/>
  <p:sldLayoutIdLst>
    <p:sldLayoutId id="2147483676" r:id="rId1"/>
    <p:sldLayoutId id="2147483675" r:id="rId2"/>
    <p:sldLayoutId id="2147483674" r:id="rId3"/>
    <p:sldLayoutId id="2147483677"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 id="2147483672"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3" Type="http://schemas.openxmlformats.org/officeDocument/2006/relationships/hyperlink" Target="http://www.skds.lv/" TargetMode="External"/><Relationship Id="rId2" Type="http://schemas.openxmlformats.org/officeDocument/2006/relationships/notesSlide" Target="../notesSlides/notesSlide40.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FF65A4DC-5381-4009-B4C3-B6A23138D027}"/>
              </a:ext>
            </a:extLst>
          </p:cNvPr>
          <p:cNvSpPr>
            <a:spLocks noGrp="1" noChangeArrowheads="1"/>
          </p:cNvSpPr>
          <p:nvPr>
            <p:ph type="ctrTitle"/>
          </p:nvPr>
        </p:nvSpPr>
        <p:spPr>
          <a:xfrm>
            <a:off x="1187450" y="1957754"/>
            <a:ext cx="6725279" cy="1962976"/>
          </a:xfrm>
          <a:solidFill>
            <a:srgbClr val="227B8B"/>
          </a:solidFill>
        </p:spPr>
        <p:txBody>
          <a:bodyPr anchor="ctr">
            <a:noAutofit/>
          </a:bodyPr>
          <a:lstStyle/>
          <a:p>
            <a:r>
              <a:rPr lang="lv-LV" altLang="en-US" sz="3200" b="1" spc="-30" dirty="0">
                <a:solidFill>
                  <a:schemeClr val="bg1"/>
                </a:solidFill>
                <a:latin typeface="Arial" panose="020B0604020202020204" pitchFamily="34" charset="0"/>
                <a:cs typeface="Arial" panose="020B0604020202020204" pitchFamily="34" charset="0"/>
              </a:rPr>
              <a:t>Iedzīvotāju attieksme pret dažādām sabiedrības grupām un informētība par rīcību diskriminācijas gadījumā</a:t>
            </a:r>
            <a:endParaRPr lang="lv-LV" altLang="en-US" sz="32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4099" name="Text Box 4">
            <a:extLst>
              <a:ext uri="{FF2B5EF4-FFF2-40B4-BE49-F238E27FC236}">
                <a16:creationId xmlns:a16="http://schemas.microsoft.com/office/drawing/2014/main" id="{721A82B7-22F5-4AA9-AD90-54C6C95BD1F5}"/>
              </a:ext>
            </a:extLst>
          </p:cNvPr>
          <p:cNvSpPr txBox="1">
            <a:spLocks noChangeArrowheads="1"/>
          </p:cNvSpPr>
          <p:nvPr/>
        </p:nvSpPr>
        <p:spPr bwMode="auto">
          <a:xfrm>
            <a:off x="539750" y="404813"/>
            <a:ext cx="79200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GB" altLang="en-US" sz="1800"/>
          </a:p>
        </p:txBody>
      </p:sp>
      <p:sp>
        <p:nvSpPr>
          <p:cNvPr id="4100" name="Rectangle 5">
            <a:extLst>
              <a:ext uri="{FF2B5EF4-FFF2-40B4-BE49-F238E27FC236}">
                <a16:creationId xmlns:a16="http://schemas.microsoft.com/office/drawing/2014/main" id="{7B1FCC50-2E95-4550-B23B-E203114F9BE6}"/>
              </a:ext>
            </a:extLst>
          </p:cNvPr>
          <p:cNvSpPr>
            <a:spLocks noChangeArrowheads="1"/>
          </p:cNvSpPr>
          <p:nvPr/>
        </p:nvSpPr>
        <p:spPr bwMode="auto">
          <a:xfrm>
            <a:off x="431800" y="404813"/>
            <a:ext cx="8280400" cy="5976937"/>
          </a:xfrm>
          <a:prstGeom prst="rect">
            <a:avLst/>
          </a:prstGeom>
          <a:noFill/>
          <a:ln w="19050">
            <a:solidFill>
              <a:srgbClr val="227B8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lv-LV" altLang="lv-LV" sz="1000">
              <a:latin typeface="Arial Narrow" panose="020B0606020202030204" pitchFamily="34" charset="0"/>
            </a:endParaRPr>
          </a:p>
        </p:txBody>
      </p:sp>
      <p:sp>
        <p:nvSpPr>
          <p:cNvPr id="4101" name="Rectangle 9">
            <a:extLst>
              <a:ext uri="{FF2B5EF4-FFF2-40B4-BE49-F238E27FC236}">
                <a16:creationId xmlns:a16="http://schemas.microsoft.com/office/drawing/2014/main" id="{791EAD24-72E7-4A0D-B111-BE204887E31D}"/>
              </a:ext>
            </a:extLst>
          </p:cNvPr>
          <p:cNvSpPr>
            <a:spLocks noChangeArrowheads="1"/>
          </p:cNvSpPr>
          <p:nvPr/>
        </p:nvSpPr>
        <p:spPr bwMode="auto">
          <a:xfrm>
            <a:off x="2526053" y="4044122"/>
            <a:ext cx="4164923"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lv-LV" altLang="en-US" sz="1900" dirty="0">
                <a:cs typeface="Arial" panose="020B0604020202020204" pitchFamily="34" charset="0"/>
              </a:rPr>
              <a:t>Latvijas iedzīvotāju aptaujas rezultāti</a:t>
            </a:r>
          </a:p>
          <a:p>
            <a:pPr algn="ctr">
              <a:spcBef>
                <a:spcPts val="1200"/>
              </a:spcBef>
              <a:buFontTx/>
              <a:buNone/>
            </a:pPr>
            <a:r>
              <a:rPr lang="lv-LV" altLang="en-US" sz="1900" dirty="0">
                <a:cs typeface="Arial" panose="020B0604020202020204" pitchFamily="34" charset="0"/>
              </a:rPr>
              <a:t>2022. gada augusts</a:t>
            </a:r>
          </a:p>
        </p:txBody>
      </p:sp>
      <p:sp>
        <p:nvSpPr>
          <p:cNvPr id="4102" name="Rectangle 11">
            <a:extLst>
              <a:ext uri="{FF2B5EF4-FFF2-40B4-BE49-F238E27FC236}">
                <a16:creationId xmlns:a16="http://schemas.microsoft.com/office/drawing/2014/main" id="{295A3437-9078-4528-A156-B03D256E2B62}"/>
              </a:ext>
            </a:extLst>
          </p:cNvPr>
          <p:cNvSpPr>
            <a:spLocks noChangeArrowheads="1"/>
          </p:cNvSpPr>
          <p:nvPr/>
        </p:nvSpPr>
        <p:spPr bwMode="auto">
          <a:xfrm>
            <a:off x="0" y="2490788"/>
            <a:ext cx="9144000" cy="0"/>
          </a:xfrm>
          <a:prstGeom prst="rect">
            <a:avLst/>
          </a:prstGeom>
          <a:solidFill>
            <a:srgbClr val="4C9267"/>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lv-LV" altLang="lv-LV" sz="1000">
              <a:latin typeface="Arial Narrow" panose="020B0606020202030204" pitchFamily="34" charset="0"/>
            </a:endParaRPr>
          </a:p>
        </p:txBody>
      </p:sp>
      <p:pic>
        <p:nvPicPr>
          <p:cNvPr id="4104" name="Picture 8">
            <a:extLst>
              <a:ext uri="{FF2B5EF4-FFF2-40B4-BE49-F238E27FC236}">
                <a16:creationId xmlns:a16="http://schemas.microsoft.com/office/drawing/2014/main" id="{9ECBC8A7-5251-4702-A515-F6E2117CB74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67668" y="5718083"/>
            <a:ext cx="1371600"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Attēls 2">
            <a:extLst>
              <a:ext uri="{FF2B5EF4-FFF2-40B4-BE49-F238E27FC236}">
                <a16:creationId xmlns:a16="http://schemas.microsoft.com/office/drawing/2014/main" id="{DE23F6E7-5699-0BA5-977C-A834A96F47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24860" y="5143327"/>
            <a:ext cx="5611008" cy="123842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883691E-5247-4BB4-BAB8-4291DBFDC86D}"/>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Iedzīvotāju izmantotie informācijas avoti par notikumiem Latvijā</a:t>
            </a:r>
            <a:endParaRPr lang="en-US" altLang="en-US" sz="2100" b="1" spc="-30" dirty="0">
              <a:solidFill>
                <a:schemeClr val="bg1"/>
              </a:solidFill>
              <a:cs typeface="Arial" panose="020B0604020202020204" pitchFamily="34" charset="0"/>
            </a:endParaRPr>
          </a:p>
        </p:txBody>
      </p:sp>
      <p:graphicFrame>
        <p:nvGraphicFramePr>
          <p:cNvPr id="9" name="Chart 8">
            <a:extLst>
              <a:ext uri="{FF2B5EF4-FFF2-40B4-BE49-F238E27FC236}">
                <a16:creationId xmlns:a16="http://schemas.microsoft.com/office/drawing/2014/main" id="{7DADB5DE-2DD6-4082-B0E7-FA632D444CE3}"/>
              </a:ext>
            </a:extLst>
          </p:cNvPr>
          <p:cNvGraphicFramePr>
            <a:graphicFrameLocks/>
          </p:cNvGraphicFramePr>
          <p:nvPr>
            <p:extLst>
              <p:ext uri="{D42A27DB-BD31-4B8C-83A1-F6EECF244321}">
                <p14:modId xmlns:p14="http://schemas.microsoft.com/office/powerpoint/2010/main" val="2568449660"/>
              </p:ext>
            </p:extLst>
          </p:nvPr>
        </p:nvGraphicFramePr>
        <p:xfrm>
          <a:off x="208387" y="715108"/>
          <a:ext cx="8528050" cy="583960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892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5">
            <a:extLst>
              <a:ext uri="{FF2B5EF4-FFF2-40B4-BE49-F238E27FC236}">
                <a16:creationId xmlns:a16="http://schemas.microsoft.com/office/drawing/2014/main" id="{3A024E86-F696-4BED-BE63-04DB68205DDF}"/>
              </a:ext>
            </a:extLst>
          </p:cNvPr>
          <p:cNvSpPr txBox="1">
            <a:spLocks noChangeArrowheads="1"/>
          </p:cNvSpPr>
          <p:nvPr/>
        </p:nvSpPr>
        <p:spPr bwMode="auto">
          <a:xfrm>
            <a:off x="218907" y="515025"/>
            <a:ext cx="73083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Atbildes dažādās iedzīvotāju grupās</a:t>
            </a:r>
          </a:p>
        </p:txBody>
      </p:sp>
      <p:sp>
        <p:nvSpPr>
          <p:cNvPr id="6" name="Rectangle 5">
            <a:extLst>
              <a:ext uri="{FF2B5EF4-FFF2-40B4-BE49-F238E27FC236}">
                <a16:creationId xmlns:a16="http://schemas.microsoft.com/office/drawing/2014/main" id="{899217DA-8783-4A51-A332-59B3D89E8E66}"/>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Iedzīvotāju izmantotie informācijas avoti par notikumiem Latvijā</a:t>
            </a:r>
            <a:endParaRPr lang="en-US" altLang="en-US" sz="2100" b="1" spc="-30" dirty="0">
              <a:solidFill>
                <a:schemeClr val="bg1"/>
              </a:solidFill>
              <a:cs typeface="Arial" panose="020B0604020202020204" pitchFamily="34" charset="0"/>
            </a:endParaRPr>
          </a:p>
        </p:txBody>
      </p:sp>
      <p:graphicFrame>
        <p:nvGraphicFramePr>
          <p:cNvPr id="5" name="Chart 4">
            <a:extLst>
              <a:ext uri="{FF2B5EF4-FFF2-40B4-BE49-F238E27FC236}">
                <a16:creationId xmlns:a16="http://schemas.microsoft.com/office/drawing/2014/main" id="{DD10F150-E1B0-49A7-82B6-898DEBD5D5A9}"/>
              </a:ext>
            </a:extLst>
          </p:cNvPr>
          <p:cNvGraphicFramePr>
            <a:graphicFrameLocks/>
          </p:cNvGraphicFramePr>
          <p:nvPr>
            <p:extLst>
              <p:ext uri="{D42A27DB-BD31-4B8C-83A1-F6EECF244321}">
                <p14:modId xmlns:p14="http://schemas.microsoft.com/office/powerpoint/2010/main" val="1768151885"/>
              </p:ext>
            </p:extLst>
          </p:nvPr>
        </p:nvGraphicFramePr>
        <p:xfrm>
          <a:off x="232372" y="739962"/>
          <a:ext cx="8534400" cy="58600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69550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5">
            <a:extLst>
              <a:ext uri="{FF2B5EF4-FFF2-40B4-BE49-F238E27FC236}">
                <a16:creationId xmlns:a16="http://schemas.microsoft.com/office/drawing/2014/main" id="{3A024E86-F696-4BED-BE63-04DB68205DDF}"/>
              </a:ext>
            </a:extLst>
          </p:cNvPr>
          <p:cNvSpPr txBox="1">
            <a:spLocks noChangeArrowheads="1"/>
          </p:cNvSpPr>
          <p:nvPr/>
        </p:nvSpPr>
        <p:spPr bwMode="auto">
          <a:xfrm>
            <a:off x="218907" y="515025"/>
            <a:ext cx="73083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Atbildes dažādās iedzīvotāju grupās (grafika turpinājums)</a:t>
            </a:r>
          </a:p>
        </p:txBody>
      </p:sp>
      <p:sp>
        <p:nvSpPr>
          <p:cNvPr id="6" name="Rectangle 5">
            <a:extLst>
              <a:ext uri="{FF2B5EF4-FFF2-40B4-BE49-F238E27FC236}">
                <a16:creationId xmlns:a16="http://schemas.microsoft.com/office/drawing/2014/main" id="{899217DA-8783-4A51-A332-59B3D89E8E66}"/>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Iedzīvotāju izmantotie informācijas avoti par notikumiem Latvijā</a:t>
            </a:r>
            <a:endParaRPr lang="en-US" altLang="en-US" sz="2100" b="1" spc="-30" dirty="0">
              <a:solidFill>
                <a:schemeClr val="bg1"/>
              </a:solidFill>
              <a:cs typeface="Arial" panose="020B0604020202020204" pitchFamily="34" charset="0"/>
            </a:endParaRPr>
          </a:p>
        </p:txBody>
      </p:sp>
      <p:graphicFrame>
        <p:nvGraphicFramePr>
          <p:cNvPr id="4" name="Chart 3">
            <a:extLst>
              <a:ext uri="{FF2B5EF4-FFF2-40B4-BE49-F238E27FC236}">
                <a16:creationId xmlns:a16="http://schemas.microsoft.com/office/drawing/2014/main" id="{D52FA1EB-4DB1-46CC-8885-FABCAB972429}"/>
              </a:ext>
            </a:extLst>
          </p:cNvPr>
          <p:cNvGraphicFramePr>
            <a:graphicFrameLocks/>
          </p:cNvGraphicFramePr>
          <p:nvPr>
            <p:extLst>
              <p:ext uri="{D42A27DB-BD31-4B8C-83A1-F6EECF244321}">
                <p14:modId xmlns:p14="http://schemas.microsoft.com/office/powerpoint/2010/main" val="1845553792"/>
              </p:ext>
            </p:extLst>
          </p:nvPr>
        </p:nvGraphicFramePr>
        <p:xfrm>
          <a:off x="214265" y="733331"/>
          <a:ext cx="8649077" cy="590980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70619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883691E-5247-4BB4-BAB8-4291DBFDC86D}"/>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Iedzīvotāju viedoklis par to, ko sauklis "Atvērtība ir vērtība" popularizē</a:t>
            </a:r>
            <a:endParaRPr lang="en-US" altLang="en-US" sz="2100" b="1" spc="-30" dirty="0">
              <a:solidFill>
                <a:schemeClr val="bg1"/>
              </a:solidFill>
              <a:cs typeface="Arial" panose="020B0604020202020204" pitchFamily="34" charset="0"/>
            </a:endParaRPr>
          </a:p>
        </p:txBody>
      </p:sp>
      <p:graphicFrame>
        <p:nvGraphicFramePr>
          <p:cNvPr id="3" name="Chart 2">
            <a:extLst>
              <a:ext uri="{FF2B5EF4-FFF2-40B4-BE49-F238E27FC236}">
                <a16:creationId xmlns:a16="http://schemas.microsoft.com/office/drawing/2014/main" id="{6369479E-C69A-42B3-A883-9A988FB798E2}"/>
              </a:ext>
            </a:extLst>
          </p:cNvPr>
          <p:cNvGraphicFramePr>
            <a:graphicFrameLocks/>
          </p:cNvGraphicFramePr>
          <p:nvPr>
            <p:extLst>
              <p:ext uri="{D42A27DB-BD31-4B8C-83A1-F6EECF244321}">
                <p14:modId xmlns:p14="http://schemas.microsoft.com/office/powerpoint/2010/main" val="214096559"/>
              </p:ext>
            </p:extLst>
          </p:nvPr>
        </p:nvGraphicFramePr>
        <p:xfrm>
          <a:off x="198139" y="579422"/>
          <a:ext cx="8820150" cy="605676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7321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883691E-5247-4BB4-BAB8-4291DBFDC86D}"/>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Iebildumi pret dažādām sabiedrības grupām </a:t>
            </a:r>
            <a:r>
              <a:rPr lang="lv-LV" altLang="en-US" sz="2100" b="1" u="sng" spc="-30" dirty="0">
                <a:solidFill>
                  <a:schemeClr val="bg1"/>
                </a:solidFill>
                <a:cs typeface="Arial" panose="020B0604020202020204" pitchFamily="34" charset="0"/>
              </a:rPr>
              <a:t>savā darba kolektīvā</a:t>
            </a:r>
            <a:endParaRPr lang="en-US" altLang="en-US" sz="2100" b="1" u="sng" spc="-30" dirty="0">
              <a:solidFill>
                <a:schemeClr val="bg1"/>
              </a:solidFill>
              <a:cs typeface="Arial" panose="020B0604020202020204" pitchFamily="34" charset="0"/>
            </a:endParaRPr>
          </a:p>
        </p:txBody>
      </p:sp>
      <p:graphicFrame>
        <p:nvGraphicFramePr>
          <p:cNvPr id="3" name="Chart 2">
            <a:extLst>
              <a:ext uri="{FF2B5EF4-FFF2-40B4-BE49-F238E27FC236}">
                <a16:creationId xmlns:a16="http://schemas.microsoft.com/office/drawing/2014/main" id="{DE04675B-94A1-469E-8DC6-0FE3CB6C7BFD}"/>
              </a:ext>
            </a:extLst>
          </p:cNvPr>
          <p:cNvGraphicFramePr>
            <a:graphicFrameLocks/>
          </p:cNvGraphicFramePr>
          <p:nvPr>
            <p:extLst>
              <p:ext uri="{D42A27DB-BD31-4B8C-83A1-F6EECF244321}">
                <p14:modId xmlns:p14="http://schemas.microsoft.com/office/powerpoint/2010/main" val="3489127874"/>
              </p:ext>
            </p:extLst>
          </p:nvPr>
        </p:nvGraphicFramePr>
        <p:xfrm>
          <a:off x="280815" y="769545"/>
          <a:ext cx="8528050" cy="573084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7006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5">
            <a:extLst>
              <a:ext uri="{FF2B5EF4-FFF2-40B4-BE49-F238E27FC236}">
                <a16:creationId xmlns:a16="http://schemas.microsoft.com/office/drawing/2014/main" id="{3A024E86-F696-4BED-BE63-04DB68205DDF}"/>
              </a:ext>
            </a:extLst>
          </p:cNvPr>
          <p:cNvSpPr txBox="1">
            <a:spLocks noChangeArrowheads="1"/>
          </p:cNvSpPr>
          <p:nvPr/>
        </p:nvSpPr>
        <p:spPr bwMode="auto">
          <a:xfrm>
            <a:off x="218907" y="515025"/>
            <a:ext cx="73083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Atbildes dažādās iedzīvotāju grupās</a:t>
            </a:r>
          </a:p>
        </p:txBody>
      </p:sp>
      <p:sp>
        <p:nvSpPr>
          <p:cNvPr id="6" name="Rectangle 5">
            <a:extLst>
              <a:ext uri="{FF2B5EF4-FFF2-40B4-BE49-F238E27FC236}">
                <a16:creationId xmlns:a16="http://schemas.microsoft.com/office/drawing/2014/main" id="{899217DA-8783-4A51-A332-59B3D89E8E66}"/>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Iebildumi pret dažādām sabiedrības grupām </a:t>
            </a:r>
            <a:r>
              <a:rPr lang="lv-LV" altLang="en-US" sz="2100" b="1" u="sng" spc="-30" dirty="0">
                <a:solidFill>
                  <a:schemeClr val="bg1"/>
                </a:solidFill>
                <a:cs typeface="Arial" panose="020B0604020202020204" pitchFamily="34" charset="0"/>
              </a:rPr>
              <a:t>savā darba kolektīvā</a:t>
            </a:r>
            <a:endParaRPr lang="en-US" altLang="en-US" sz="2100" b="1" u="sng" spc="-30" dirty="0">
              <a:solidFill>
                <a:schemeClr val="bg1"/>
              </a:solidFill>
              <a:cs typeface="Arial" panose="020B0604020202020204" pitchFamily="34" charset="0"/>
            </a:endParaRPr>
          </a:p>
        </p:txBody>
      </p:sp>
      <p:graphicFrame>
        <p:nvGraphicFramePr>
          <p:cNvPr id="4" name="Chart 3">
            <a:extLst>
              <a:ext uri="{FF2B5EF4-FFF2-40B4-BE49-F238E27FC236}">
                <a16:creationId xmlns:a16="http://schemas.microsoft.com/office/drawing/2014/main" id="{7AD142AF-613D-4AF2-827A-6C81F09092D6}"/>
              </a:ext>
            </a:extLst>
          </p:cNvPr>
          <p:cNvGraphicFramePr>
            <a:graphicFrameLocks/>
          </p:cNvGraphicFramePr>
          <p:nvPr>
            <p:extLst>
              <p:ext uri="{D42A27DB-BD31-4B8C-83A1-F6EECF244321}">
                <p14:modId xmlns:p14="http://schemas.microsoft.com/office/powerpoint/2010/main" val="2881474678"/>
              </p:ext>
            </p:extLst>
          </p:nvPr>
        </p:nvGraphicFramePr>
        <p:xfrm>
          <a:off x="196159" y="742383"/>
          <a:ext cx="8721504" cy="59028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65543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5">
            <a:extLst>
              <a:ext uri="{FF2B5EF4-FFF2-40B4-BE49-F238E27FC236}">
                <a16:creationId xmlns:a16="http://schemas.microsoft.com/office/drawing/2014/main" id="{3A024E86-F696-4BED-BE63-04DB68205DDF}"/>
              </a:ext>
            </a:extLst>
          </p:cNvPr>
          <p:cNvSpPr txBox="1">
            <a:spLocks noChangeArrowheads="1"/>
          </p:cNvSpPr>
          <p:nvPr/>
        </p:nvSpPr>
        <p:spPr bwMode="auto">
          <a:xfrm>
            <a:off x="218907" y="515025"/>
            <a:ext cx="73083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Atbildes dažādās iedzīvotāju grupās (grafika turpinājums)</a:t>
            </a:r>
          </a:p>
        </p:txBody>
      </p:sp>
      <p:sp>
        <p:nvSpPr>
          <p:cNvPr id="6" name="Rectangle 5">
            <a:extLst>
              <a:ext uri="{FF2B5EF4-FFF2-40B4-BE49-F238E27FC236}">
                <a16:creationId xmlns:a16="http://schemas.microsoft.com/office/drawing/2014/main" id="{899217DA-8783-4A51-A332-59B3D89E8E66}"/>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Iebildumi pret dažādām sabiedrības grupām </a:t>
            </a:r>
            <a:r>
              <a:rPr lang="lv-LV" altLang="en-US" sz="2100" b="1" u="sng" spc="-30" dirty="0">
                <a:solidFill>
                  <a:schemeClr val="bg1"/>
                </a:solidFill>
                <a:cs typeface="Arial" panose="020B0604020202020204" pitchFamily="34" charset="0"/>
              </a:rPr>
              <a:t>savā darba kolektīvā</a:t>
            </a:r>
            <a:endParaRPr lang="en-US" altLang="en-US" sz="2100" b="1" u="sng" spc="-30" dirty="0">
              <a:solidFill>
                <a:schemeClr val="bg1"/>
              </a:solidFill>
              <a:cs typeface="Arial" panose="020B0604020202020204" pitchFamily="34" charset="0"/>
            </a:endParaRPr>
          </a:p>
        </p:txBody>
      </p:sp>
      <p:graphicFrame>
        <p:nvGraphicFramePr>
          <p:cNvPr id="4" name="Chart 3">
            <a:extLst>
              <a:ext uri="{FF2B5EF4-FFF2-40B4-BE49-F238E27FC236}">
                <a16:creationId xmlns:a16="http://schemas.microsoft.com/office/drawing/2014/main" id="{8601B030-3D44-4D17-984C-17D7FDFEF06E}"/>
              </a:ext>
            </a:extLst>
          </p:cNvPr>
          <p:cNvGraphicFramePr>
            <a:graphicFrameLocks/>
          </p:cNvGraphicFramePr>
          <p:nvPr>
            <p:extLst>
              <p:ext uri="{D42A27DB-BD31-4B8C-83A1-F6EECF244321}">
                <p14:modId xmlns:p14="http://schemas.microsoft.com/office/powerpoint/2010/main" val="1279090726"/>
              </p:ext>
            </p:extLst>
          </p:nvPr>
        </p:nvGraphicFramePr>
        <p:xfrm>
          <a:off x="196156" y="749016"/>
          <a:ext cx="8703399" cy="585095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159828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883691E-5247-4BB4-BAB8-4291DBFDC86D}"/>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Iebildumi pret dažādām sabiedrības grupām </a:t>
            </a:r>
            <a:r>
              <a:rPr lang="lv-LV" altLang="en-US" sz="2100" b="1" u="sng" spc="-30" dirty="0">
                <a:solidFill>
                  <a:schemeClr val="bg1"/>
                </a:solidFill>
                <a:cs typeface="Arial" panose="020B0604020202020204" pitchFamily="34" charset="0"/>
              </a:rPr>
              <a:t>kā tuviem draugiem</a:t>
            </a:r>
            <a:endParaRPr lang="en-US" altLang="en-US" sz="2100" b="1" spc="-30" dirty="0">
              <a:solidFill>
                <a:schemeClr val="bg1"/>
              </a:solidFill>
              <a:cs typeface="Arial" panose="020B0604020202020204" pitchFamily="34" charset="0"/>
            </a:endParaRPr>
          </a:p>
        </p:txBody>
      </p:sp>
      <p:graphicFrame>
        <p:nvGraphicFramePr>
          <p:cNvPr id="3" name="Chart 2">
            <a:extLst>
              <a:ext uri="{FF2B5EF4-FFF2-40B4-BE49-F238E27FC236}">
                <a16:creationId xmlns:a16="http://schemas.microsoft.com/office/drawing/2014/main" id="{F0FC2ABD-1829-41CD-9841-668DA54986CD}"/>
              </a:ext>
            </a:extLst>
          </p:cNvPr>
          <p:cNvGraphicFramePr>
            <a:graphicFrameLocks/>
          </p:cNvGraphicFramePr>
          <p:nvPr>
            <p:extLst>
              <p:ext uri="{D42A27DB-BD31-4B8C-83A1-F6EECF244321}">
                <p14:modId xmlns:p14="http://schemas.microsoft.com/office/powerpoint/2010/main" val="3143959601"/>
              </p:ext>
            </p:extLst>
          </p:nvPr>
        </p:nvGraphicFramePr>
        <p:xfrm>
          <a:off x="271762" y="778598"/>
          <a:ext cx="8528050" cy="56493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244952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5">
            <a:extLst>
              <a:ext uri="{FF2B5EF4-FFF2-40B4-BE49-F238E27FC236}">
                <a16:creationId xmlns:a16="http://schemas.microsoft.com/office/drawing/2014/main" id="{3A024E86-F696-4BED-BE63-04DB68205DDF}"/>
              </a:ext>
            </a:extLst>
          </p:cNvPr>
          <p:cNvSpPr txBox="1">
            <a:spLocks noChangeArrowheads="1"/>
          </p:cNvSpPr>
          <p:nvPr/>
        </p:nvSpPr>
        <p:spPr bwMode="auto">
          <a:xfrm>
            <a:off x="218907" y="515025"/>
            <a:ext cx="73083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Atbildes dažādās iedzīvotāju grupās</a:t>
            </a:r>
          </a:p>
        </p:txBody>
      </p:sp>
      <p:sp>
        <p:nvSpPr>
          <p:cNvPr id="6" name="Rectangle 5">
            <a:extLst>
              <a:ext uri="{FF2B5EF4-FFF2-40B4-BE49-F238E27FC236}">
                <a16:creationId xmlns:a16="http://schemas.microsoft.com/office/drawing/2014/main" id="{899217DA-8783-4A51-A332-59B3D89E8E66}"/>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Iebildumi pret dažādām sabiedrības grupām </a:t>
            </a:r>
            <a:r>
              <a:rPr lang="lv-LV" altLang="en-US" sz="2100" b="1" u="sng" spc="-30" dirty="0">
                <a:solidFill>
                  <a:schemeClr val="bg1"/>
                </a:solidFill>
                <a:cs typeface="Arial" panose="020B0604020202020204" pitchFamily="34" charset="0"/>
              </a:rPr>
              <a:t>kā tuviem draugiem</a:t>
            </a:r>
          </a:p>
        </p:txBody>
      </p:sp>
      <p:graphicFrame>
        <p:nvGraphicFramePr>
          <p:cNvPr id="4" name="Chart 3">
            <a:extLst>
              <a:ext uri="{FF2B5EF4-FFF2-40B4-BE49-F238E27FC236}">
                <a16:creationId xmlns:a16="http://schemas.microsoft.com/office/drawing/2014/main" id="{FF87AEC5-6974-460D-978F-1D1AAA96F832}"/>
              </a:ext>
            </a:extLst>
          </p:cNvPr>
          <p:cNvGraphicFramePr>
            <a:graphicFrameLocks/>
          </p:cNvGraphicFramePr>
          <p:nvPr>
            <p:extLst>
              <p:ext uri="{D42A27DB-BD31-4B8C-83A1-F6EECF244321}">
                <p14:modId xmlns:p14="http://schemas.microsoft.com/office/powerpoint/2010/main" val="2820630223"/>
              </p:ext>
            </p:extLst>
          </p:nvPr>
        </p:nvGraphicFramePr>
        <p:xfrm>
          <a:off x="205211" y="724278"/>
          <a:ext cx="8802987" cy="589380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685432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5">
            <a:extLst>
              <a:ext uri="{FF2B5EF4-FFF2-40B4-BE49-F238E27FC236}">
                <a16:creationId xmlns:a16="http://schemas.microsoft.com/office/drawing/2014/main" id="{3A024E86-F696-4BED-BE63-04DB68205DDF}"/>
              </a:ext>
            </a:extLst>
          </p:cNvPr>
          <p:cNvSpPr txBox="1">
            <a:spLocks noChangeArrowheads="1"/>
          </p:cNvSpPr>
          <p:nvPr/>
        </p:nvSpPr>
        <p:spPr bwMode="auto">
          <a:xfrm>
            <a:off x="218907" y="515025"/>
            <a:ext cx="73083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Atbildes dažādās iedzīvotāju grupās (grafika turpinājums)</a:t>
            </a:r>
          </a:p>
        </p:txBody>
      </p:sp>
      <p:graphicFrame>
        <p:nvGraphicFramePr>
          <p:cNvPr id="4" name="Chart 3">
            <a:extLst>
              <a:ext uri="{FF2B5EF4-FFF2-40B4-BE49-F238E27FC236}">
                <a16:creationId xmlns:a16="http://schemas.microsoft.com/office/drawing/2014/main" id="{E25BA75A-5107-44A2-96DF-D702026DFEFE}"/>
              </a:ext>
            </a:extLst>
          </p:cNvPr>
          <p:cNvGraphicFramePr>
            <a:graphicFrameLocks/>
          </p:cNvGraphicFramePr>
          <p:nvPr>
            <p:extLst>
              <p:ext uri="{D42A27DB-BD31-4B8C-83A1-F6EECF244321}">
                <p14:modId xmlns:p14="http://schemas.microsoft.com/office/powerpoint/2010/main" val="2376058267"/>
              </p:ext>
            </p:extLst>
          </p:nvPr>
        </p:nvGraphicFramePr>
        <p:xfrm>
          <a:off x="214266" y="721855"/>
          <a:ext cx="8793932" cy="5932442"/>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a:extLst>
              <a:ext uri="{FF2B5EF4-FFF2-40B4-BE49-F238E27FC236}">
                <a16:creationId xmlns:a16="http://schemas.microsoft.com/office/drawing/2014/main" id="{9C620A9E-FC6E-4B92-81EE-92A66F173D4C}"/>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Iebildumi pret dažādām sabiedrības grupām </a:t>
            </a:r>
            <a:r>
              <a:rPr lang="lv-LV" altLang="en-US" sz="2100" b="1" u="sng" spc="-30" dirty="0">
                <a:solidFill>
                  <a:schemeClr val="bg1"/>
                </a:solidFill>
                <a:cs typeface="Arial" panose="020B0604020202020204" pitchFamily="34" charset="0"/>
              </a:rPr>
              <a:t>kā tuviem draugiem</a:t>
            </a:r>
          </a:p>
        </p:txBody>
      </p:sp>
    </p:spTree>
    <p:extLst>
      <p:ext uri="{BB962C8B-B14F-4D97-AF65-F5344CB8AC3E}">
        <p14:creationId xmlns:p14="http://schemas.microsoft.com/office/powerpoint/2010/main" val="2201606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041EA368-2792-4C98-B6E7-B238AB469753}"/>
              </a:ext>
            </a:extLst>
          </p:cNvPr>
          <p:cNvSpPr txBox="1">
            <a:spLocks/>
          </p:cNvSpPr>
          <p:nvPr/>
        </p:nvSpPr>
        <p:spPr>
          <a:xfrm>
            <a:off x="1174615" y="1950047"/>
            <a:ext cx="6956668" cy="2938826"/>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1074738">
              <a:lnSpc>
                <a:spcPct val="150000"/>
              </a:lnSpc>
              <a:spcBef>
                <a:spcPts val="1200"/>
              </a:spcBef>
              <a:buFont typeface="Arial" panose="020B0604020202020204" pitchFamily="34" charset="0"/>
              <a:buNone/>
              <a:tabLst>
                <a:tab pos="1478756" algn="l"/>
              </a:tabLst>
            </a:pPr>
            <a:r>
              <a:rPr lang="lv-LV" altLang="lv-LV" sz="1200" dirty="0">
                <a:latin typeface="Arial" panose="020B0604020202020204" pitchFamily="34" charset="0"/>
                <a:ea typeface="맑은 고딕" panose="020B0503020000020004" pitchFamily="34" charset="-127"/>
                <a:cs typeface="Arial" panose="020B0604020202020204" pitchFamily="34" charset="0"/>
              </a:rPr>
              <a:t>Aptaujas tehniskā informācija </a:t>
            </a:r>
            <a:r>
              <a:rPr lang="lv-LV" altLang="lv-LV" sz="1200" u="sng" dirty="0">
                <a:latin typeface="Arial" panose="020B0604020202020204" pitchFamily="34" charset="0"/>
                <a:ea typeface="맑은 고딕" panose="020B0503020000020004" pitchFamily="34" charset="-127"/>
                <a:cs typeface="Arial" panose="020B0604020202020204" pitchFamily="34" charset="0"/>
              </a:rPr>
              <a:t>					</a:t>
            </a:r>
            <a:r>
              <a:rPr lang="lv-LV" altLang="lv-LV" sz="1200" dirty="0">
                <a:latin typeface="Arial" panose="020B0604020202020204" pitchFamily="34" charset="0"/>
                <a:ea typeface="맑은 고딕" panose="020B0503020000020004" pitchFamily="34" charset="-127"/>
                <a:cs typeface="Arial" panose="020B0604020202020204" pitchFamily="34" charset="0"/>
              </a:rPr>
              <a:t>3</a:t>
            </a:r>
            <a:endParaRPr lang="en-US" altLang="lv-LV" sz="1200" dirty="0">
              <a:latin typeface="Arial" panose="020B0604020202020204" pitchFamily="34" charset="0"/>
              <a:ea typeface="맑은 고딕" panose="020B0503020000020004" pitchFamily="34" charset="-127"/>
              <a:cs typeface="Arial" panose="020B0604020202020204" pitchFamily="34" charset="0"/>
            </a:endParaRPr>
          </a:p>
          <a:p>
            <a:pPr marL="0" indent="0" defTabSz="1612900">
              <a:lnSpc>
                <a:spcPct val="150000"/>
              </a:lnSpc>
              <a:spcBef>
                <a:spcPts val="1200"/>
              </a:spcBef>
              <a:buNone/>
              <a:tabLst>
                <a:tab pos="1478756" algn="l"/>
              </a:tabLst>
            </a:pPr>
            <a:r>
              <a:rPr lang="lv-LV" altLang="lv-LV" sz="1200" dirty="0">
                <a:latin typeface="Arial" panose="020B0604020202020204" pitchFamily="34" charset="0"/>
                <a:ea typeface="맑은 고딕" panose="020B0503020000020004" pitchFamily="34" charset="-127"/>
                <a:cs typeface="Arial" panose="020B0604020202020204" pitchFamily="34" charset="0"/>
              </a:rPr>
              <a:t>Respondentu sociāldemogrāfiskais profils </a:t>
            </a:r>
            <a:r>
              <a:rPr lang="lv-LV" altLang="lv-LV" sz="1200" u="sng" dirty="0">
                <a:latin typeface="Arial" panose="020B0604020202020204" pitchFamily="34" charset="0"/>
                <a:ea typeface="맑은 고딕" panose="020B0503020000020004" pitchFamily="34" charset="-127"/>
                <a:cs typeface="Arial" panose="020B0604020202020204" pitchFamily="34" charset="0"/>
              </a:rPr>
              <a:t>			</a:t>
            </a:r>
            <a:r>
              <a:rPr lang="lv-LV" altLang="lv-LV" sz="1200" dirty="0">
                <a:latin typeface="Arial" panose="020B0604020202020204" pitchFamily="34" charset="0"/>
                <a:ea typeface="맑은 고딕" panose="020B0503020000020004" pitchFamily="34" charset="-127"/>
                <a:cs typeface="Arial" panose="020B0604020202020204" pitchFamily="34" charset="0"/>
              </a:rPr>
              <a:t>4</a:t>
            </a:r>
          </a:p>
          <a:p>
            <a:pPr marL="0" indent="0" defTabSz="3227388">
              <a:lnSpc>
                <a:spcPct val="150000"/>
              </a:lnSpc>
              <a:spcBef>
                <a:spcPts val="1200"/>
              </a:spcBef>
              <a:buFont typeface="Arial" panose="020B0604020202020204" pitchFamily="34" charset="0"/>
              <a:buNone/>
              <a:tabLst>
                <a:tab pos="1478756" algn="l"/>
              </a:tabLst>
            </a:pPr>
            <a:r>
              <a:rPr lang="lv-LV" altLang="lv-LV" sz="1200" dirty="0">
                <a:latin typeface="Arial" panose="020B0604020202020204" pitchFamily="34" charset="0"/>
                <a:ea typeface="맑은 고딕" panose="020B0503020000020004" pitchFamily="34" charset="-127"/>
                <a:cs typeface="Arial" panose="020B0604020202020204" pitchFamily="34" charset="0"/>
              </a:rPr>
              <a:t>Galvenie secinājumi </a:t>
            </a:r>
            <a:r>
              <a:rPr lang="lv-LV" altLang="lv-LV" sz="1200" u="sng" dirty="0">
                <a:latin typeface="Arial" panose="020B0604020202020204" pitchFamily="34" charset="0"/>
                <a:ea typeface="맑은 고딕" panose="020B0503020000020004" pitchFamily="34" charset="-127"/>
                <a:cs typeface="Arial" panose="020B0604020202020204" pitchFamily="34" charset="0"/>
              </a:rPr>
              <a:t>			</a:t>
            </a:r>
            <a:r>
              <a:rPr lang="lv-LV" altLang="lv-LV" sz="1200" dirty="0">
                <a:latin typeface="Arial" panose="020B0604020202020204" pitchFamily="34" charset="0"/>
                <a:ea typeface="맑은 고딕" panose="020B0503020000020004" pitchFamily="34" charset="-127"/>
                <a:cs typeface="Arial" panose="020B0604020202020204" pitchFamily="34" charset="0"/>
              </a:rPr>
              <a:t>5</a:t>
            </a:r>
          </a:p>
          <a:p>
            <a:pPr marL="0" indent="0" defTabSz="3227388">
              <a:lnSpc>
                <a:spcPct val="150000"/>
              </a:lnSpc>
              <a:spcBef>
                <a:spcPts val="1200"/>
              </a:spcBef>
              <a:buNone/>
              <a:tabLst>
                <a:tab pos="1478756" algn="l"/>
              </a:tabLst>
            </a:pPr>
            <a:r>
              <a:rPr lang="lv-LV" altLang="lv-LV" sz="1200" dirty="0">
                <a:latin typeface="Arial" panose="020B0604020202020204" pitchFamily="34" charset="0"/>
                <a:ea typeface="맑은 고딕" panose="020B0503020000020004" pitchFamily="34" charset="-127"/>
                <a:cs typeface="Arial" panose="020B0604020202020204" pitchFamily="34" charset="0"/>
              </a:rPr>
              <a:t>Galvenie rezultāti </a:t>
            </a:r>
            <a:r>
              <a:rPr lang="lv-LV" altLang="lv-LV" sz="1200" u="sng" dirty="0">
                <a:latin typeface="Arial" panose="020B0604020202020204" pitchFamily="34" charset="0"/>
                <a:ea typeface="맑은 고딕" panose="020B0503020000020004" pitchFamily="34" charset="-127"/>
                <a:cs typeface="Arial" panose="020B0604020202020204" pitchFamily="34" charset="0"/>
              </a:rPr>
              <a:t>			</a:t>
            </a:r>
            <a:r>
              <a:rPr lang="lv-LV" altLang="lv-LV" sz="1200" dirty="0">
                <a:latin typeface="Arial" panose="020B0604020202020204" pitchFamily="34" charset="0"/>
                <a:ea typeface="맑은 고딕" panose="020B0503020000020004" pitchFamily="34" charset="-127"/>
                <a:cs typeface="Arial" panose="020B0604020202020204" pitchFamily="34" charset="0"/>
              </a:rPr>
              <a:t>9</a:t>
            </a:r>
          </a:p>
          <a:p>
            <a:pPr marL="0" indent="0" defTabSz="1271588">
              <a:lnSpc>
                <a:spcPct val="150000"/>
              </a:lnSpc>
              <a:spcBef>
                <a:spcPts val="1200"/>
              </a:spcBef>
              <a:buNone/>
              <a:tabLst>
                <a:tab pos="1477963" algn="l"/>
                <a:tab pos="6454775" algn="l"/>
              </a:tabLst>
            </a:pPr>
            <a:r>
              <a:rPr lang="lv-LV" altLang="lv-LV" sz="1200" dirty="0">
                <a:latin typeface="Arial" panose="020B0604020202020204" pitchFamily="34" charset="0"/>
                <a:ea typeface="맑은 고딕" panose="020B0503020000020004" pitchFamily="34" charset="-127"/>
                <a:cs typeface="Arial" panose="020B0604020202020204" pitchFamily="34" charset="0"/>
              </a:rPr>
              <a:t>Pielikums</a:t>
            </a:r>
            <a:r>
              <a:rPr lang="lv-LV" altLang="lv-LV" sz="1200" u="sng" dirty="0">
                <a:latin typeface="Arial" panose="020B0604020202020204" pitchFamily="34" charset="0"/>
                <a:ea typeface="맑은 고딕" panose="020B0503020000020004" pitchFamily="34" charset="-127"/>
                <a:cs typeface="Arial" panose="020B0604020202020204" pitchFamily="34" charset="0"/>
              </a:rPr>
              <a:t>		</a:t>
            </a:r>
            <a:r>
              <a:rPr lang="lv-LV" altLang="lv-LV" sz="1200" dirty="0">
                <a:latin typeface="Arial" panose="020B0604020202020204" pitchFamily="34" charset="0"/>
                <a:ea typeface="맑은 고딕" panose="020B0503020000020004" pitchFamily="34" charset="-127"/>
                <a:cs typeface="Arial" panose="020B0604020202020204" pitchFamily="34" charset="0"/>
              </a:rPr>
              <a:t>33</a:t>
            </a:r>
          </a:p>
          <a:p>
            <a:pPr marL="271463" indent="0" defTabSz="1271588">
              <a:lnSpc>
                <a:spcPct val="150000"/>
              </a:lnSpc>
              <a:spcBef>
                <a:spcPts val="1200"/>
              </a:spcBef>
              <a:buNone/>
              <a:tabLst>
                <a:tab pos="1477963" algn="l"/>
                <a:tab pos="6454775" algn="l"/>
              </a:tabLst>
            </a:pPr>
            <a:r>
              <a:rPr lang="lv-LV" altLang="lv-LV" sz="1200" dirty="0">
                <a:latin typeface="Arial" panose="020B0604020202020204" pitchFamily="34" charset="0"/>
                <a:ea typeface="맑은 고딕" panose="020B0503020000020004" pitchFamily="34" charset="-127"/>
                <a:cs typeface="Arial" panose="020B0604020202020204" pitchFamily="34" charset="0"/>
              </a:rPr>
              <a:t>Statistiskās kļūdas novērtēšanas tabula </a:t>
            </a:r>
            <a:r>
              <a:rPr lang="lv-LV" altLang="lv-LV" sz="1200" u="sng" dirty="0">
                <a:latin typeface="Arial" panose="020B0604020202020204" pitchFamily="34" charset="0"/>
                <a:ea typeface="맑은 고딕" panose="020B0503020000020004" pitchFamily="34" charset="-127"/>
                <a:cs typeface="Arial" panose="020B0604020202020204" pitchFamily="34" charset="0"/>
              </a:rPr>
              <a:t>	</a:t>
            </a:r>
            <a:r>
              <a:rPr lang="lv-LV" altLang="lv-LV" sz="1200" dirty="0">
                <a:latin typeface="Arial" panose="020B0604020202020204" pitchFamily="34" charset="0"/>
                <a:ea typeface="맑은 고딕" panose="020B0503020000020004" pitchFamily="34" charset="-127"/>
                <a:cs typeface="Arial" panose="020B0604020202020204" pitchFamily="34" charset="0"/>
              </a:rPr>
              <a:t>34</a:t>
            </a:r>
          </a:p>
          <a:p>
            <a:pPr marL="271463" indent="0" defTabSz="1271588">
              <a:lnSpc>
                <a:spcPct val="150000"/>
              </a:lnSpc>
              <a:spcBef>
                <a:spcPts val="1200"/>
              </a:spcBef>
              <a:buNone/>
              <a:tabLst>
                <a:tab pos="1477963" algn="l"/>
                <a:tab pos="6454775" algn="l"/>
              </a:tabLst>
            </a:pPr>
            <a:r>
              <a:rPr lang="lv-LV" altLang="lv-LV" sz="1200" dirty="0">
                <a:latin typeface="Arial" panose="020B0604020202020204" pitchFamily="34" charset="0"/>
                <a:ea typeface="맑은 고딕" panose="020B0503020000020004" pitchFamily="34" charset="-127"/>
                <a:cs typeface="Arial" panose="020B0604020202020204" pitchFamily="34" charset="0"/>
              </a:rPr>
              <a:t> Aptaujā izmantotā anketa   </a:t>
            </a:r>
            <a:r>
              <a:rPr lang="lv-LV" altLang="lv-LV" sz="1200" u="sng" dirty="0">
                <a:latin typeface="Arial" panose="020B0604020202020204" pitchFamily="34" charset="0"/>
                <a:ea typeface="맑은 고딕" panose="020B0503020000020004" pitchFamily="34" charset="-127"/>
                <a:cs typeface="Arial" panose="020B0604020202020204" pitchFamily="34" charset="0"/>
              </a:rPr>
              <a:t>	</a:t>
            </a:r>
            <a:r>
              <a:rPr lang="lv-LV" altLang="lv-LV" sz="1200" dirty="0">
                <a:latin typeface="Arial" panose="020B0604020202020204" pitchFamily="34" charset="0"/>
                <a:ea typeface="맑은 고딕" panose="020B0503020000020004" pitchFamily="34" charset="-127"/>
                <a:cs typeface="Arial" panose="020B0604020202020204" pitchFamily="34" charset="0"/>
              </a:rPr>
              <a:t>43</a:t>
            </a:r>
          </a:p>
          <a:p>
            <a:pPr marL="0" indent="0" defTabSz="1271588">
              <a:lnSpc>
                <a:spcPct val="150000"/>
              </a:lnSpc>
              <a:spcBef>
                <a:spcPts val="1200"/>
              </a:spcBef>
              <a:buNone/>
              <a:tabLst>
                <a:tab pos="1477963" algn="l"/>
                <a:tab pos="6454775" algn="l"/>
              </a:tabLst>
            </a:pPr>
            <a:endParaRPr lang="lv-LV" altLang="lv-LV" sz="1050" dirty="0">
              <a:latin typeface="Arial" panose="020B0604020202020204" pitchFamily="34" charset="0"/>
              <a:ea typeface="맑은 고딕" panose="020B0503020000020004" pitchFamily="34" charset="-127"/>
              <a:cs typeface="Arial" panose="020B0604020202020204" pitchFamily="34" charset="0"/>
            </a:endParaRPr>
          </a:p>
          <a:p>
            <a:pPr marL="0" indent="0" defTabSz="806054">
              <a:lnSpc>
                <a:spcPct val="150000"/>
              </a:lnSpc>
              <a:spcBef>
                <a:spcPct val="0"/>
              </a:spcBef>
              <a:buFont typeface="Arial" panose="020B0604020202020204" pitchFamily="34" charset="0"/>
              <a:buNone/>
              <a:tabLst>
                <a:tab pos="1478756" algn="l"/>
              </a:tabLst>
            </a:pPr>
            <a:endParaRPr lang="lv-LV" altLang="lv-LV" sz="1200" dirty="0">
              <a:latin typeface="Arial" panose="020B0604020202020204" pitchFamily="34" charset="0"/>
              <a:ea typeface="맑은 고딕" panose="020B0503020000020004" pitchFamily="34" charset="-127"/>
              <a:cs typeface="Arial" panose="020B0604020202020204" pitchFamily="34" charset="0"/>
            </a:endParaRPr>
          </a:p>
        </p:txBody>
      </p:sp>
      <p:sp>
        <p:nvSpPr>
          <p:cNvPr id="5" name="Rectangle 13">
            <a:extLst>
              <a:ext uri="{FF2B5EF4-FFF2-40B4-BE49-F238E27FC236}">
                <a16:creationId xmlns:a16="http://schemas.microsoft.com/office/drawing/2014/main" id="{567EE845-B6D0-4E3D-959A-D72D394B8ADF}"/>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Saturs</a:t>
            </a:r>
            <a:endParaRPr lang="en-US" altLang="en-US" sz="2400" b="1" dirty="0">
              <a:solidFill>
                <a:schemeClr val="bg1"/>
              </a:solidFill>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883691E-5247-4BB4-BAB8-4291DBFDC86D}"/>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Iebildumi pret dažādu sabiedrības grupu </a:t>
            </a:r>
            <a:r>
              <a:rPr lang="lv-LV" altLang="en-US" sz="2100" b="1" u="sng" spc="-30" dirty="0">
                <a:solidFill>
                  <a:schemeClr val="bg1"/>
                </a:solidFill>
                <a:cs typeface="Arial" panose="020B0604020202020204" pitchFamily="34" charset="0"/>
              </a:rPr>
              <a:t>dzīvošanu kaimiņos</a:t>
            </a:r>
            <a:endParaRPr lang="en-US" altLang="en-US" sz="2100" b="1" spc="-30" dirty="0">
              <a:solidFill>
                <a:schemeClr val="bg1"/>
              </a:solidFill>
              <a:cs typeface="Arial" panose="020B0604020202020204" pitchFamily="34" charset="0"/>
            </a:endParaRPr>
          </a:p>
        </p:txBody>
      </p:sp>
      <p:graphicFrame>
        <p:nvGraphicFramePr>
          <p:cNvPr id="3" name="Chart 2">
            <a:extLst>
              <a:ext uri="{FF2B5EF4-FFF2-40B4-BE49-F238E27FC236}">
                <a16:creationId xmlns:a16="http://schemas.microsoft.com/office/drawing/2014/main" id="{0C3F8725-8F7B-471C-97A0-93FCB0101EFA}"/>
              </a:ext>
            </a:extLst>
          </p:cNvPr>
          <p:cNvGraphicFramePr>
            <a:graphicFrameLocks/>
          </p:cNvGraphicFramePr>
          <p:nvPr>
            <p:extLst>
              <p:ext uri="{D42A27DB-BD31-4B8C-83A1-F6EECF244321}">
                <p14:modId xmlns:p14="http://schemas.microsoft.com/office/powerpoint/2010/main" val="2654142756"/>
              </p:ext>
            </p:extLst>
          </p:nvPr>
        </p:nvGraphicFramePr>
        <p:xfrm>
          <a:off x="307975" y="769545"/>
          <a:ext cx="8528050" cy="576705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850400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5">
            <a:extLst>
              <a:ext uri="{FF2B5EF4-FFF2-40B4-BE49-F238E27FC236}">
                <a16:creationId xmlns:a16="http://schemas.microsoft.com/office/drawing/2014/main" id="{3A024E86-F696-4BED-BE63-04DB68205DDF}"/>
              </a:ext>
            </a:extLst>
          </p:cNvPr>
          <p:cNvSpPr txBox="1">
            <a:spLocks noChangeArrowheads="1"/>
          </p:cNvSpPr>
          <p:nvPr/>
        </p:nvSpPr>
        <p:spPr bwMode="auto">
          <a:xfrm>
            <a:off x="218907" y="515025"/>
            <a:ext cx="73083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Atbildes dažādās iedzīvotāju grupās</a:t>
            </a:r>
          </a:p>
        </p:txBody>
      </p:sp>
      <p:graphicFrame>
        <p:nvGraphicFramePr>
          <p:cNvPr id="4" name="Chart 3">
            <a:extLst>
              <a:ext uri="{FF2B5EF4-FFF2-40B4-BE49-F238E27FC236}">
                <a16:creationId xmlns:a16="http://schemas.microsoft.com/office/drawing/2014/main" id="{2D72CE2B-29DF-4DB7-853B-48978E306277}"/>
              </a:ext>
            </a:extLst>
          </p:cNvPr>
          <p:cNvGraphicFramePr>
            <a:graphicFrameLocks/>
          </p:cNvGraphicFramePr>
          <p:nvPr>
            <p:extLst>
              <p:ext uri="{D42A27DB-BD31-4B8C-83A1-F6EECF244321}">
                <p14:modId xmlns:p14="http://schemas.microsoft.com/office/powerpoint/2010/main" val="1396777647"/>
              </p:ext>
            </p:extLst>
          </p:nvPr>
        </p:nvGraphicFramePr>
        <p:xfrm>
          <a:off x="223319" y="751437"/>
          <a:ext cx="8594756" cy="5882647"/>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a:extLst>
              <a:ext uri="{FF2B5EF4-FFF2-40B4-BE49-F238E27FC236}">
                <a16:creationId xmlns:a16="http://schemas.microsoft.com/office/drawing/2014/main" id="{434C58CB-A5D1-4A3F-A2AF-C4676228EC6A}"/>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Iebildumi pret dažādu sabiedrības grupu </a:t>
            </a:r>
            <a:r>
              <a:rPr lang="lv-LV" altLang="en-US" sz="2100" b="1" u="sng" spc="-30" dirty="0">
                <a:solidFill>
                  <a:schemeClr val="bg1"/>
                </a:solidFill>
                <a:cs typeface="Arial" panose="020B0604020202020204" pitchFamily="34" charset="0"/>
              </a:rPr>
              <a:t>dzīvošanu kaimiņos</a:t>
            </a:r>
            <a:endParaRPr lang="en-US" altLang="en-US" sz="2100" b="1" spc="-30" dirty="0">
              <a:solidFill>
                <a:schemeClr val="bg1"/>
              </a:solidFill>
              <a:cs typeface="Arial" panose="020B0604020202020204" pitchFamily="34" charset="0"/>
            </a:endParaRPr>
          </a:p>
        </p:txBody>
      </p:sp>
    </p:spTree>
    <p:extLst>
      <p:ext uri="{BB962C8B-B14F-4D97-AF65-F5344CB8AC3E}">
        <p14:creationId xmlns:p14="http://schemas.microsoft.com/office/powerpoint/2010/main" val="28941366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5">
            <a:extLst>
              <a:ext uri="{FF2B5EF4-FFF2-40B4-BE49-F238E27FC236}">
                <a16:creationId xmlns:a16="http://schemas.microsoft.com/office/drawing/2014/main" id="{3A024E86-F696-4BED-BE63-04DB68205DDF}"/>
              </a:ext>
            </a:extLst>
          </p:cNvPr>
          <p:cNvSpPr txBox="1">
            <a:spLocks noChangeArrowheads="1"/>
          </p:cNvSpPr>
          <p:nvPr/>
        </p:nvSpPr>
        <p:spPr bwMode="auto">
          <a:xfrm>
            <a:off x="218907" y="515025"/>
            <a:ext cx="73083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Atbildes dažādās iedzīvotāju grupās (grafika turpinājums)</a:t>
            </a:r>
          </a:p>
        </p:txBody>
      </p:sp>
      <p:graphicFrame>
        <p:nvGraphicFramePr>
          <p:cNvPr id="4" name="Chart 3">
            <a:extLst>
              <a:ext uri="{FF2B5EF4-FFF2-40B4-BE49-F238E27FC236}">
                <a16:creationId xmlns:a16="http://schemas.microsoft.com/office/drawing/2014/main" id="{6DDA4B4D-7E53-4A25-B76B-0A4663852424}"/>
              </a:ext>
            </a:extLst>
          </p:cNvPr>
          <p:cNvGraphicFramePr>
            <a:graphicFrameLocks/>
          </p:cNvGraphicFramePr>
          <p:nvPr>
            <p:extLst>
              <p:ext uri="{D42A27DB-BD31-4B8C-83A1-F6EECF244321}">
                <p14:modId xmlns:p14="http://schemas.microsoft.com/office/powerpoint/2010/main" val="3704759879"/>
              </p:ext>
            </p:extLst>
          </p:nvPr>
        </p:nvGraphicFramePr>
        <p:xfrm>
          <a:off x="214265" y="760492"/>
          <a:ext cx="8712451" cy="5873593"/>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a:extLst>
              <a:ext uri="{FF2B5EF4-FFF2-40B4-BE49-F238E27FC236}">
                <a16:creationId xmlns:a16="http://schemas.microsoft.com/office/drawing/2014/main" id="{91D11F80-567E-43B2-9731-4C75D0F0F429}"/>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Iebildumi pret dažādu sabiedrības grupu </a:t>
            </a:r>
            <a:r>
              <a:rPr lang="lv-LV" altLang="en-US" sz="2100" b="1" u="sng" spc="-30" dirty="0">
                <a:solidFill>
                  <a:schemeClr val="bg1"/>
                </a:solidFill>
                <a:cs typeface="Arial" panose="020B0604020202020204" pitchFamily="34" charset="0"/>
              </a:rPr>
              <a:t>dzīvošanu kaimiņos</a:t>
            </a:r>
            <a:endParaRPr lang="en-US" altLang="en-US" sz="2100" b="1" spc="-30" dirty="0">
              <a:solidFill>
                <a:schemeClr val="bg1"/>
              </a:solidFill>
              <a:cs typeface="Arial" panose="020B0604020202020204" pitchFamily="34" charset="0"/>
            </a:endParaRPr>
          </a:p>
        </p:txBody>
      </p:sp>
    </p:spTree>
    <p:extLst>
      <p:ext uri="{BB962C8B-B14F-4D97-AF65-F5344CB8AC3E}">
        <p14:creationId xmlns:p14="http://schemas.microsoft.com/office/powerpoint/2010/main" val="29596484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883691E-5247-4BB4-BAB8-4291DBFDC86D}"/>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050" b="1" spc="-30" dirty="0">
                <a:latin typeface="Arial Narrow" panose="020B0606020202030204" pitchFamily="34" charset="0"/>
              </a:rPr>
              <a:t> </a:t>
            </a:r>
            <a:r>
              <a:rPr lang="lv-LV" altLang="en-US" sz="2050" b="1" spc="-30" dirty="0">
                <a:solidFill>
                  <a:schemeClr val="bg1"/>
                </a:solidFill>
                <a:cs typeface="Arial" panose="020B0604020202020204" pitchFamily="34" charset="0"/>
              </a:rPr>
              <a:t>Iebildumi pret dažādām sabiedrības grupām, salīdzinājums</a:t>
            </a:r>
            <a:endParaRPr lang="en-US" altLang="en-US" sz="2050" b="1" spc="-30" dirty="0">
              <a:solidFill>
                <a:schemeClr val="bg1"/>
              </a:solidFill>
              <a:cs typeface="Arial" panose="020B0604020202020204" pitchFamily="34" charset="0"/>
            </a:endParaRPr>
          </a:p>
        </p:txBody>
      </p:sp>
      <p:graphicFrame>
        <p:nvGraphicFramePr>
          <p:cNvPr id="4" name="Chart 3">
            <a:extLst>
              <a:ext uri="{FF2B5EF4-FFF2-40B4-BE49-F238E27FC236}">
                <a16:creationId xmlns:a16="http://schemas.microsoft.com/office/drawing/2014/main" id="{BF267515-7F55-4BF6-81C1-F57569CEC470}"/>
              </a:ext>
            </a:extLst>
          </p:cNvPr>
          <p:cNvGraphicFramePr>
            <a:graphicFrameLocks/>
          </p:cNvGraphicFramePr>
          <p:nvPr>
            <p:extLst>
              <p:ext uri="{D42A27DB-BD31-4B8C-83A1-F6EECF244321}">
                <p14:modId xmlns:p14="http://schemas.microsoft.com/office/powerpoint/2010/main" val="3111724490"/>
              </p:ext>
            </p:extLst>
          </p:nvPr>
        </p:nvGraphicFramePr>
        <p:xfrm>
          <a:off x="307975" y="624690"/>
          <a:ext cx="8528050" cy="60477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603333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883691E-5247-4BB4-BAB8-4291DBFDC86D}"/>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050" b="1" spc="-30" dirty="0">
                <a:latin typeface="Arial Narrow" panose="020B0606020202030204" pitchFamily="34" charset="0"/>
              </a:rPr>
              <a:t> </a:t>
            </a:r>
            <a:r>
              <a:rPr lang="lv-LV" altLang="en-US" sz="2050" b="1" spc="-30" dirty="0">
                <a:solidFill>
                  <a:schemeClr val="bg1"/>
                </a:solidFill>
                <a:cs typeface="Arial" panose="020B0604020202020204" pitchFamily="34" charset="0"/>
              </a:rPr>
              <a:t>Zināšanas par diskrimināciju, ar ko saskaras dažādas sabiedrības grupas</a:t>
            </a:r>
            <a:endParaRPr lang="en-US" altLang="en-US" sz="2050" b="1" spc="-30" dirty="0">
              <a:solidFill>
                <a:schemeClr val="bg1"/>
              </a:solidFill>
              <a:cs typeface="Arial" panose="020B0604020202020204" pitchFamily="34" charset="0"/>
            </a:endParaRPr>
          </a:p>
        </p:txBody>
      </p:sp>
      <p:graphicFrame>
        <p:nvGraphicFramePr>
          <p:cNvPr id="3" name="Chart 2">
            <a:extLst>
              <a:ext uri="{FF2B5EF4-FFF2-40B4-BE49-F238E27FC236}">
                <a16:creationId xmlns:a16="http://schemas.microsoft.com/office/drawing/2014/main" id="{B8BBE20F-3A17-429C-9C92-E09923040BA2}"/>
              </a:ext>
            </a:extLst>
          </p:cNvPr>
          <p:cNvGraphicFramePr>
            <a:graphicFrameLocks/>
          </p:cNvGraphicFramePr>
          <p:nvPr>
            <p:extLst>
              <p:ext uri="{D42A27DB-BD31-4B8C-83A1-F6EECF244321}">
                <p14:modId xmlns:p14="http://schemas.microsoft.com/office/powerpoint/2010/main" val="3057946504"/>
              </p:ext>
            </p:extLst>
          </p:nvPr>
        </p:nvGraphicFramePr>
        <p:xfrm>
          <a:off x="280814" y="851026"/>
          <a:ext cx="8528050" cy="56493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872906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5">
            <a:extLst>
              <a:ext uri="{FF2B5EF4-FFF2-40B4-BE49-F238E27FC236}">
                <a16:creationId xmlns:a16="http://schemas.microsoft.com/office/drawing/2014/main" id="{3A024E86-F696-4BED-BE63-04DB68205DDF}"/>
              </a:ext>
            </a:extLst>
          </p:cNvPr>
          <p:cNvSpPr txBox="1">
            <a:spLocks noChangeArrowheads="1"/>
          </p:cNvSpPr>
          <p:nvPr/>
        </p:nvSpPr>
        <p:spPr bwMode="auto">
          <a:xfrm>
            <a:off x="218907" y="515025"/>
            <a:ext cx="73083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Atbildes dažādās iedzīvotāju grupās</a:t>
            </a:r>
          </a:p>
        </p:txBody>
      </p:sp>
      <p:graphicFrame>
        <p:nvGraphicFramePr>
          <p:cNvPr id="4" name="Chart 3">
            <a:extLst>
              <a:ext uri="{FF2B5EF4-FFF2-40B4-BE49-F238E27FC236}">
                <a16:creationId xmlns:a16="http://schemas.microsoft.com/office/drawing/2014/main" id="{3DF2D543-F06A-48C6-9CFA-5C6A2686EDFA}"/>
              </a:ext>
            </a:extLst>
          </p:cNvPr>
          <p:cNvGraphicFramePr>
            <a:graphicFrameLocks/>
          </p:cNvGraphicFramePr>
          <p:nvPr>
            <p:extLst>
              <p:ext uri="{D42A27DB-BD31-4B8C-83A1-F6EECF244321}">
                <p14:modId xmlns:p14="http://schemas.microsoft.com/office/powerpoint/2010/main" val="1319295602"/>
              </p:ext>
            </p:extLst>
          </p:nvPr>
        </p:nvGraphicFramePr>
        <p:xfrm>
          <a:off x="223319" y="721855"/>
          <a:ext cx="8730558" cy="5932442"/>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a:extLst>
              <a:ext uri="{FF2B5EF4-FFF2-40B4-BE49-F238E27FC236}">
                <a16:creationId xmlns:a16="http://schemas.microsoft.com/office/drawing/2014/main" id="{CA8D7FEE-2D62-4028-B92E-2DF9745CB135}"/>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050" b="1" spc="-30" dirty="0">
                <a:latin typeface="Arial Narrow" panose="020B0606020202030204" pitchFamily="34" charset="0"/>
              </a:rPr>
              <a:t> </a:t>
            </a:r>
            <a:r>
              <a:rPr lang="lv-LV" altLang="en-US" sz="2050" b="1" spc="-30" dirty="0">
                <a:solidFill>
                  <a:schemeClr val="bg1"/>
                </a:solidFill>
                <a:cs typeface="Arial" panose="020B0604020202020204" pitchFamily="34" charset="0"/>
              </a:rPr>
              <a:t>Zināšanas par diskrimināciju, ar ko saskaras dažādas sabiedrības grupas</a:t>
            </a:r>
            <a:endParaRPr lang="en-US" altLang="en-US" sz="2050" b="1" spc="-30" dirty="0">
              <a:solidFill>
                <a:schemeClr val="bg1"/>
              </a:solidFill>
              <a:cs typeface="Arial" panose="020B0604020202020204" pitchFamily="34" charset="0"/>
            </a:endParaRPr>
          </a:p>
        </p:txBody>
      </p:sp>
    </p:spTree>
    <p:extLst>
      <p:ext uri="{BB962C8B-B14F-4D97-AF65-F5344CB8AC3E}">
        <p14:creationId xmlns:p14="http://schemas.microsoft.com/office/powerpoint/2010/main" val="1311731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5">
            <a:extLst>
              <a:ext uri="{FF2B5EF4-FFF2-40B4-BE49-F238E27FC236}">
                <a16:creationId xmlns:a16="http://schemas.microsoft.com/office/drawing/2014/main" id="{3A024E86-F696-4BED-BE63-04DB68205DDF}"/>
              </a:ext>
            </a:extLst>
          </p:cNvPr>
          <p:cNvSpPr txBox="1">
            <a:spLocks noChangeArrowheads="1"/>
          </p:cNvSpPr>
          <p:nvPr/>
        </p:nvSpPr>
        <p:spPr bwMode="auto">
          <a:xfrm>
            <a:off x="218907" y="515025"/>
            <a:ext cx="73083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Atbildes dažādās iedzīvotāju grupās (grafika turpinājums)</a:t>
            </a:r>
          </a:p>
        </p:txBody>
      </p:sp>
      <p:graphicFrame>
        <p:nvGraphicFramePr>
          <p:cNvPr id="4" name="Chart 3">
            <a:extLst>
              <a:ext uri="{FF2B5EF4-FFF2-40B4-BE49-F238E27FC236}">
                <a16:creationId xmlns:a16="http://schemas.microsoft.com/office/drawing/2014/main" id="{187512A8-0D51-493C-AD06-F9F82986B93C}"/>
              </a:ext>
            </a:extLst>
          </p:cNvPr>
          <p:cNvGraphicFramePr>
            <a:graphicFrameLocks/>
          </p:cNvGraphicFramePr>
          <p:nvPr>
            <p:extLst>
              <p:ext uri="{D42A27DB-BD31-4B8C-83A1-F6EECF244321}">
                <p14:modId xmlns:p14="http://schemas.microsoft.com/office/powerpoint/2010/main" val="3121583333"/>
              </p:ext>
            </p:extLst>
          </p:nvPr>
        </p:nvGraphicFramePr>
        <p:xfrm>
          <a:off x="232372" y="715224"/>
          <a:ext cx="8534400" cy="5920966"/>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a:extLst>
              <a:ext uri="{FF2B5EF4-FFF2-40B4-BE49-F238E27FC236}">
                <a16:creationId xmlns:a16="http://schemas.microsoft.com/office/drawing/2014/main" id="{CB89D56B-BA42-4F43-A7DA-B7C4BDF5D6F9}"/>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050" b="1" spc="-30" dirty="0">
                <a:latin typeface="Arial Narrow" panose="020B0606020202030204" pitchFamily="34" charset="0"/>
              </a:rPr>
              <a:t> </a:t>
            </a:r>
            <a:r>
              <a:rPr lang="lv-LV" altLang="en-US" sz="2050" b="1" spc="-30" dirty="0">
                <a:solidFill>
                  <a:schemeClr val="bg1"/>
                </a:solidFill>
                <a:cs typeface="Arial" panose="020B0604020202020204" pitchFamily="34" charset="0"/>
              </a:rPr>
              <a:t>Zināšanas par diskrimināciju, ar ko saskaras dažādas sabiedrības grupas</a:t>
            </a:r>
            <a:endParaRPr lang="en-US" altLang="en-US" sz="2050" b="1" spc="-30" dirty="0">
              <a:solidFill>
                <a:schemeClr val="bg1"/>
              </a:solidFill>
              <a:cs typeface="Arial" panose="020B0604020202020204" pitchFamily="34" charset="0"/>
            </a:endParaRPr>
          </a:p>
        </p:txBody>
      </p:sp>
    </p:spTree>
    <p:extLst>
      <p:ext uri="{BB962C8B-B14F-4D97-AF65-F5344CB8AC3E}">
        <p14:creationId xmlns:p14="http://schemas.microsoft.com/office/powerpoint/2010/main" val="39855538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883691E-5247-4BB4-BAB8-4291DBFDC86D}"/>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Uzskati par iespēju pašam kaut ko paveikt, lai mazinātu diskrimināciju</a:t>
            </a:r>
            <a:endParaRPr lang="en-US" altLang="en-US" sz="2100" b="1" spc="-30" dirty="0">
              <a:solidFill>
                <a:schemeClr val="bg1"/>
              </a:solidFill>
              <a:cs typeface="Arial" panose="020B0604020202020204" pitchFamily="34" charset="0"/>
            </a:endParaRPr>
          </a:p>
        </p:txBody>
      </p:sp>
      <p:graphicFrame>
        <p:nvGraphicFramePr>
          <p:cNvPr id="3" name="Chart 2">
            <a:extLst>
              <a:ext uri="{FF2B5EF4-FFF2-40B4-BE49-F238E27FC236}">
                <a16:creationId xmlns:a16="http://schemas.microsoft.com/office/drawing/2014/main" id="{DBB6A09C-33DC-46C2-8C74-E2F6FC33D05D}"/>
              </a:ext>
            </a:extLst>
          </p:cNvPr>
          <p:cNvGraphicFramePr>
            <a:graphicFrameLocks/>
          </p:cNvGraphicFramePr>
          <p:nvPr>
            <p:extLst>
              <p:ext uri="{D42A27DB-BD31-4B8C-83A1-F6EECF244321}">
                <p14:modId xmlns:p14="http://schemas.microsoft.com/office/powerpoint/2010/main" val="1160609868"/>
              </p:ext>
            </p:extLst>
          </p:nvPr>
        </p:nvGraphicFramePr>
        <p:xfrm>
          <a:off x="337195" y="1104525"/>
          <a:ext cx="8505824" cy="483172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897311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5">
            <a:extLst>
              <a:ext uri="{FF2B5EF4-FFF2-40B4-BE49-F238E27FC236}">
                <a16:creationId xmlns:a16="http://schemas.microsoft.com/office/drawing/2014/main" id="{3A024E86-F696-4BED-BE63-04DB68205DDF}"/>
              </a:ext>
            </a:extLst>
          </p:cNvPr>
          <p:cNvSpPr txBox="1">
            <a:spLocks noChangeArrowheads="1"/>
          </p:cNvSpPr>
          <p:nvPr/>
        </p:nvSpPr>
        <p:spPr bwMode="auto">
          <a:xfrm>
            <a:off x="218907" y="515025"/>
            <a:ext cx="73083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Atbildes dažādās iedzīvotāju grupās</a:t>
            </a:r>
          </a:p>
        </p:txBody>
      </p:sp>
      <p:sp>
        <p:nvSpPr>
          <p:cNvPr id="6" name="Rectangle 5">
            <a:extLst>
              <a:ext uri="{FF2B5EF4-FFF2-40B4-BE49-F238E27FC236}">
                <a16:creationId xmlns:a16="http://schemas.microsoft.com/office/drawing/2014/main" id="{899217DA-8783-4A51-A332-59B3D89E8E66}"/>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Uzskati par iespēju pašam kaut ko paveikt, lai mazinātu diskrimināciju</a:t>
            </a:r>
          </a:p>
        </p:txBody>
      </p:sp>
      <p:graphicFrame>
        <p:nvGraphicFramePr>
          <p:cNvPr id="5" name="Chart 4">
            <a:extLst>
              <a:ext uri="{FF2B5EF4-FFF2-40B4-BE49-F238E27FC236}">
                <a16:creationId xmlns:a16="http://schemas.microsoft.com/office/drawing/2014/main" id="{C0BD053A-7188-4FFC-AFAC-020CFE44B394}"/>
              </a:ext>
            </a:extLst>
          </p:cNvPr>
          <p:cNvGraphicFramePr>
            <a:graphicFrameLocks/>
          </p:cNvGraphicFramePr>
          <p:nvPr>
            <p:extLst>
              <p:ext uri="{D42A27DB-BD31-4B8C-83A1-F6EECF244321}">
                <p14:modId xmlns:p14="http://schemas.microsoft.com/office/powerpoint/2010/main" val="3383364937"/>
              </p:ext>
            </p:extLst>
          </p:nvPr>
        </p:nvGraphicFramePr>
        <p:xfrm>
          <a:off x="217186" y="759602"/>
          <a:ext cx="8567124" cy="588505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31732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883691E-5247-4BB4-BAB8-4291DBFDC86D}"/>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Informētība par to, kur vērsties, saskaroties vai pamanot diskrimināciju</a:t>
            </a:r>
            <a:endParaRPr lang="en-US" altLang="en-US" sz="2100" b="1" spc="-30" dirty="0">
              <a:solidFill>
                <a:schemeClr val="bg1"/>
              </a:solidFill>
              <a:cs typeface="Arial" panose="020B0604020202020204" pitchFamily="34" charset="0"/>
            </a:endParaRPr>
          </a:p>
        </p:txBody>
      </p:sp>
      <p:graphicFrame>
        <p:nvGraphicFramePr>
          <p:cNvPr id="3" name="Chart 2">
            <a:extLst>
              <a:ext uri="{FF2B5EF4-FFF2-40B4-BE49-F238E27FC236}">
                <a16:creationId xmlns:a16="http://schemas.microsoft.com/office/drawing/2014/main" id="{C777A10E-4874-4D49-8408-798453F9187A}"/>
              </a:ext>
            </a:extLst>
          </p:cNvPr>
          <p:cNvGraphicFramePr>
            <a:graphicFrameLocks/>
          </p:cNvGraphicFramePr>
          <p:nvPr>
            <p:extLst>
              <p:ext uri="{D42A27DB-BD31-4B8C-83A1-F6EECF244321}">
                <p14:modId xmlns:p14="http://schemas.microsoft.com/office/powerpoint/2010/main" val="3177394153"/>
              </p:ext>
            </p:extLst>
          </p:nvPr>
        </p:nvGraphicFramePr>
        <p:xfrm>
          <a:off x="308653" y="1261070"/>
          <a:ext cx="8472372" cy="47342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6999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E40D9331-C5E4-4BA9-99E3-9BAEA42FCD78}"/>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Aptaujas tehniskā informācija</a:t>
            </a:r>
            <a:endParaRPr lang="en-US" altLang="en-US" sz="2400" b="1" dirty="0">
              <a:solidFill>
                <a:schemeClr val="bg1"/>
              </a:solidFill>
              <a:cs typeface="Arial" panose="020B0604020202020204" pitchFamily="34" charset="0"/>
            </a:endParaRPr>
          </a:p>
        </p:txBody>
      </p:sp>
      <p:sp>
        <p:nvSpPr>
          <p:cNvPr id="6" name="Content Placeholder 5">
            <a:extLst>
              <a:ext uri="{FF2B5EF4-FFF2-40B4-BE49-F238E27FC236}">
                <a16:creationId xmlns:a16="http://schemas.microsoft.com/office/drawing/2014/main" id="{A4FB429B-6D58-4B8E-A6E8-C10F11433775}"/>
              </a:ext>
            </a:extLst>
          </p:cNvPr>
          <p:cNvSpPr txBox="1">
            <a:spLocks/>
          </p:cNvSpPr>
          <p:nvPr/>
        </p:nvSpPr>
        <p:spPr>
          <a:xfrm>
            <a:off x="287230" y="902227"/>
            <a:ext cx="7975848" cy="49736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spcBef>
                <a:spcPts val="1800"/>
              </a:spcBef>
              <a:spcAft>
                <a:spcPts val="200"/>
              </a:spcAft>
              <a:buNone/>
              <a:defRPr/>
            </a:pPr>
            <a:r>
              <a:rPr lang="lv-LV" altLang="lv-LV" sz="1600" b="1" dirty="0">
                <a:solidFill>
                  <a:srgbClr val="227B8B"/>
                </a:solidFill>
                <a:latin typeface="Arial" panose="020B0604020202020204" pitchFamily="34" charset="0"/>
                <a:cs typeface="Arial" panose="020B0604020202020204" pitchFamily="34" charset="0"/>
              </a:rPr>
              <a:t>Pētījuma veicējs:</a:t>
            </a:r>
            <a:r>
              <a:rPr lang="lv-LV" altLang="lv-LV" sz="1600" b="1" dirty="0">
                <a:latin typeface="Arial" panose="020B0604020202020204" pitchFamily="34" charset="0"/>
                <a:cs typeface="Arial" panose="020B0604020202020204" pitchFamily="34" charset="0"/>
              </a:rPr>
              <a:t> </a:t>
            </a:r>
            <a:r>
              <a:rPr lang="lv-LV" altLang="lv-LV" sz="1600" dirty="0">
                <a:latin typeface="Arial" panose="020B0604020202020204" pitchFamily="34" charset="0"/>
                <a:cs typeface="Arial" panose="020B0604020202020204" pitchFamily="34" charset="0"/>
              </a:rPr>
              <a:t>tirgus un sabiedriskās domas pētījumu centrs SKDS</a:t>
            </a:r>
          </a:p>
          <a:p>
            <a:pPr>
              <a:lnSpc>
                <a:spcPct val="80000"/>
              </a:lnSpc>
              <a:spcBef>
                <a:spcPts val="1800"/>
              </a:spcBef>
              <a:spcAft>
                <a:spcPts val="200"/>
              </a:spcAft>
              <a:buNone/>
              <a:defRPr/>
            </a:pPr>
            <a:r>
              <a:rPr lang="lv-LV" altLang="lv-LV" sz="1600" b="1" dirty="0">
                <a:solidFill>
                  <a:srgbClr val="227B8B"/>
                </a:solidFill>
                <a:latin typeface="Arial" panose="020B0604020202020204" pitchFamily="34" charset="0"/>
                <a:cs typeface="Arial" panose="020B0604020202020204" pitchFamily="34" charset="0"/>
              </a:rPr>
              <a:t>Mērķa grupa:</a:t>
            </a:r>
            <a:r>
              <a:rPr lang="lv-LV" altLang="lv-LV" sz="1600" b="1" dirty="0">
                <a:latin typeface="Arial" panose="020B0604020202020204" pitchFamily="34" charset="0"/>
                <a:cs typeface="Arial" panose="020B0604020202020204" pitchFamily="34" charset="0"/>
              </a:rPr>
              <a:t> </a:t>
            </a:r>
            <a:r>
              <a:rPr lang="lv-LV" altLang="lv-LV" sz="1600" dirty="0">
                <a:latin typeface="Arial" panose="020B0604020202020204" pitchFamily="34" charset="0"/>
                <a:cs typeface="Arial" panose="020B0604020202020204" pitchFamily="34" charset="0"/>
              </a:rPr>
              <a:t>Latvijas iedzīvotāji vecumā no 18 līdz 75 gadiem </a:t>
            </a:r>
          </a:p>
          <a:p>
            <a:pPr>
              <a:lnSpc>
                <a:spcPct val="80000"/>
              </a:lnSpc>
              <a:spcBef>
                <a:spcPts val="1800"/>
              </a:spcBef>
              <a:spcAft>
                <a:spcPts val="200"/>
              </a:spcAft>
              <a:buNone/>
              <a:defRPr/>
            </a:pPr>
            <a:r>
              <a:rPr lang="lv-LV" altLang="lv-LV" sz="1600" b="1" dirty="0">
                <a:solidFill>
                  <a:srgbClr val="227B8B"/>
                </a:solidFill>
                <a:latin typeface="Arial" panose="020B0604020202020204" pitchFamily="34" charset="0"/>
                <a:cs typeface="Arial" panose="020B0604020202020204" pitchFamily="34" charset="0"/>
              </a:rPr>
              <a:t>Aptaujas metode:</a:t>
            </a:r>
            <a:r>
              <a:rPr lang="lv-LV" altLang="lv-LV" sz="1600" b="1" dirty="0">
                <a:latin typeface="Arial" panose="020B0604020202020204" pitchFamily="34" charset="0"/>
                <a:cs typeface="Arial" panose="020B0604020202020204" pitchFamily="34" charset="0"/>
              </a:rPr>
              <a:t> </a:t>
            </a:r>
            <a:r>
              <a:rPr lang="lv-LV" altLang="lv-LV" sz="1600" dirty="0">
                <a:latin typeface="Arial" panose="020B0604020202020204" pitchFamily="34" charset="0"/>
                <a:cs typeface="Arial" panose="020B0604020202020204" pitchFamily="34" charset="0"/>
              </a:rPr>
              <a:t>interneta aptauja (CAWI – </a:t>
            </a:r>
            <a:r>
              <a:rPr lang="lv-LV" altLang="lv-LV" sz="1600" i="1" dirty="0">
                <a:latin typeface="Arial" panose="020B0604020202020204" pitchFamily="34" charset="0"/>
                <a:cs typeface="Arial" panose="020B0604020202020204" pitchFamily="34" charset="0"/>
              </a:rPr>
              <a:t>Computer-</a:t>
            </a:r>
            <a:r>
              <a:rPr lang="lv-LV" altLang="lv-LV" sz="1600" i="1" dirty="0" err="1">
                <a:latin typeface="Arial" panose="020B0604020202020204" pitchFamily="34" charset="0"/>
                <a:cs typeface="Arial" panose="020B0604020202020204" pitchFamily="34" charset="0"/>
              </a:rPr>
              <a:t>Aided</a:t>
            </a:r>
            <a:r>
              <a:rPr lang="lv-LV" altLang="lv-LV" sz="1600" i="1" dirty="0">
                <a:latin typeface="Arial" panose="020B0604020202020204" pitchFamily="34" charset="0"/>
                <a:cs typeface="Arial" panose="020B0604020202020204" pitchFamily="34" charset="0"/>
              </a:rPr>
              <a:t> </a:t>
            </a:r>
            <a:r>
              <a:rPr lang="lv-LV" altLang="lv-LV" sz="1600" i="1" dirty="0" err="1">
                <a:latin typeface="Arial" panose="020B0604020202020204" pitchFamily="34" charset="0"/>
                <a:cs typeface="Arial" panose="020B0604020202020204" pitchFamily="34" charset="0"/>
              </a:rPr>
              <a:t>Web</a:t>
            </a:r>
            <a:r>
              <a:rPr lang="lv-LV" altLang="lv-LV" sz="1600" i="1" dirty="0">
                <a:latin typeface="Arial" panose="020B0604020202020204" pitchFamily="34" charset="0"/>
                <a:cs typeface="Arial" panose="020B0604020202020204" pitchFamily="34" charset="0"/>
              </a:rPr>
              <a:t> </a:t>
            </a:r>
            <a:r>
              <a:rPr lang="lv-LV" altLang="lv-LV" sz="1600" i="1" dirty="0" err="1">
                <a:latin typeface="Arial" panose="020B0604020202020204" pitchFamily="34" charset="0"/>
                <a:cs typeface="Arial" panose="020B0604020202020204" pitchFamily="34" charset="0"/>
              </a:rPr>
              <a:t>Interviewing</a:t>
            </a:r>
            <a:r>
              <a:rPr lang="lv-LV" altLang="lv-LV" sz="1600" dirty="0">
                <a:latin typeface="Arial" panose="020B0604020202020204" pitchFamily="34" charset="0"/>
                <a:cs typeface="Arial" panose="020B0604020202020204" pitchFamily="34" charset="0"/>
              </a:rPr>
              <a:t>)</a:t>
            </a:r>
          </a:p>
          <a:p>
            <a:pPr>
              <a:lnSpc>
                <a:spcPct val="80000"/>
              </a:lnSpc>
              <a:spcBef>
                <a:spcPts val="1800"/>
              </a:spcBef>
              <a:spcAft>
                <a:spcPts val="200"/>
              </a:spcAft>
              <a:buNone/>
              <a:defRPr/>
            </a:pPr>
            <a:r>
              <a:rPr lang="lv-LV" altLang="lv-LV" sz="1600" b="1" dirty="0">
                <a:solidFill>
                  <a:srgbClr val="227B8B"/>
                </a:solidFill>
                <a:latin typeface="Arial" panose="020B0604020202020204" pitchFamily="34" charset="0"/>
                <a:cs typeface="Arial" panose="020B0604020202020204" pitchFamily="34" charset="0"/>
              </a:rPr>
              <a:t>Izlases apjoms:</a:t>
            </a:r>
            <a:r>
              <a:rPr lang="lv-LV" altLang="lv-LV" sz="1600" b="1" dirty="0">
                <a:latin typeface="Arial" panose="020B0604020202020204" pitchFamily="34" charset="0"/>
                <a:cs typeface="Arial" panose="020B0604020202020204" pitchFamily="34" charset="0"/>
              </a:rPr>
              <a:t> </a:t>
            </a:r>
            <a:r>
              <a:rPr lang="lv-LV" altLang="lv-LV" sz="1600" dirty="0">
                <a:latin typeface="Arial" panose="020B0604020202020204" pitchFamily="34" charset="0"/>
                <a:cs typeface="Arial" panose="020B0604020202020204" pitchFamily="34" charset="0"/>
              </a:rPr>
              <a:t>1005 respondenti katrā aptaujā (ģenerālais kopums: 1495 tūkst. </a:t>
            </a:r>
            <a:r>
              <a:rPr lang="lv-LV" altLang="lv-LV" sz="1600" dirty="0" err="1">
                <a:latin typeface="Arial" panose="020B0604020202020204" pitchFamily="34" charset="0"/>
                <a:cs typeface="Arial" panose="020B0604020202020204" pitchFamily="34" charset="0"/>
              </a:rPr>
              <a:t>cilv</a:t>
            </a:r>
            <a:r>
              <a:rPr lang="lv-LV" altLang="lv-LV" sz="1600" dirty="0">
                <a:latin typeface="Arial" panose="020B0604020202020204" pitchFamily="34" charset="0"/>
                <a:cs typeface="Arial" panose="020B0604020202020204" pitchFamily="34" charset="0"/>
              </a:rPr>
              <a:t>.)</a:t>
            </a:r>
          </a:p>
          <a:p>
            <a:pPr marL="0" indent="0">
              <a:spcBef>
                <a:spcPts val="1800"/>
              </a:spcBef>
              <a:spcAft>
                <a:spcPts val="200"/>
              </a:spcAft>
              <a:buNone/>
              <a:defRPr/>
            </a:pPr>
            <a:r>
              <a:rPr lang="lv-LV" altLang="lv-LV" sz="1600" b="1" dirty="0">
                <a:solidFill>
                  <a:srgbClr val="227B8B"/>
                </a:solidFill>
                <a:latin typeface="Arial" panose="020B0604020202020204" pitchFamily="34" charset="0"/>
                <a:cs typeface="Arial" panose="020B0604020202020204" pitchFamily="34" charset="0"/>
              </a:rPr>
              <a:t>Izlases veidošanas avots:</a:t>
            </a:r>
            <a:r>
              <a:rPr lang="lv-LV" altLang="lv-LV" sz="1600" dirty="0">
                <a:latin typeface="Arial" panose="020B0604020202020204" pitchFamily="34" charset="0"/>
                <a:cs typeface="Arial" panose="020B0604020202020204" pitchFamily="34" charset="0"/>
              </a:rPr>
              <a:t> izlase tika veidota no pētījumu centra SKDS </a:t>
            </a:r>
            <a:r>
              <a:rPr lang="lv-LV" altLang="lv-LV" sz="1600" dirty="0" err="1">
                <a:latin typeface="Arial" panose="020B0604020202020204" pitchFamily="34" charset="0"/>
                <a:cs typeface="Arial" panose="020B0604020202020204" pitchFamily="34" charset="0"/>
              </a:rPr>
              <a:t>WebPanelī</a:t>
            </a:r>
            <a:r>
              <a:rPr lang="lv-LV" altLang="lv-LV" sz="1600" dirty="0">
                <a:latin typeface="Arial" panose="020B0604020202020204" pitchFamily="34" charset="0"/>
                <a:cs typeface="Arial" panose="020B0604020202020204" pitchFamily="34" charset="0"/>
              </a:rPr>
              <a:t> reģistrētajiem Latvijas iedzīvotājiem</a:t>
            </a:r>
          </a:p>
          <a:p>
            <a:pPr>
              <a:lnSpc>
                <a:spcPct val="80000"/>
              </a:lnSpc>
              <a:spcBef>
                <a:spcPts val="1800"/>
              </a:spcBef>
              <a:spcAft>
                <a:spcPts val="200"/>
              </a:spcAft>
              <a:buNone/>
              <a:defRPr/>
            </a:pPr>
            <a:r>
              <a:rPr lang="lv-LV" altLang="lv-LV" sz="1600" b="1" dirty="0">
                <a:solidFill>
                  <a:srgbClr val="227B8B"/>
                </a:solidFill>
                <a:latin typeface="Arial" panose="020B0604020202020204" pitchFamily="34" charset="0"/>
                <a:cs typeface="Arial" panose="020B0604020202020204" pitchFamily="34" charset="0"/>
              </a:rPr>
              <a:t>Izlases metode:</a:t>
            </a:r>
            <a:r>
              <a:rPr lang="lv-LV" altLang="lv-LV" sz="1600" b="1" dirty="0">
                <a:latin typeface="Arial" panose="020B0604020202020204" pitchFamily="34" charset="0"/>
                <a:cs typeface="Arial" panose="020B0604020202020204" pitchFamily="34" charset="0"/>
              </a:rPr>
              <a:t> </a:t>
            </a:r>
            <a:r>
              <a:rPr lang="lv-LV" altLang="lv-LV" sz="1600" dirty="0">
                <a:latin typeface="Arial" panose="020B0604020202020204" pitchFamily="34" charset="0"/>
                <a:cs typeface="Arial" panose="020B0604020202020204" pitchFamily="34" charset="0"/>
              </a:rPr>
              <a:t>kvotu izlase</a:t>
            </a:r>
          </a:p>
          <a:p>
            <a:pPr>
              <a:lnSpc>
                <a:spcPct val="80000"/>
              </a:lnSpc>
              <a:spcBef>
                <a:spcPts val="1800"/>
              </a:spcBef>
              <a:spcAft>
                <a:spcPts val="200"/>
              </a:spcAft>
              <a:buNone/>
              <a:defRPr/>
            </a:pPr>
            <a:r>
              <a:rPr lang="lv-LV" altLang="lv-LV" sz="1600" b="1" dirty="0">
                <a:solidFill>
                  <a:srgbClr val="227B8B"/>
                </a:solidFill>
                <a:latin typeface="Arial" panose="020B0604020202020204" pitchFamily="34" charset="0"/>
                <a:cs typeface="Arial" panose="020B0604020202020204" pitchFamily="34" charset="0"/>
              </a:rPr>
              <a:t>Ģeogrāfiskais pārklājums: </a:t>
            </a:r>
            <a:r>
              <a:rPr lang="lv-LV" altLang="lv-LV" sz="1600" dirty="0">
                <a:latin typeface="Arial" panose="020B0604020202020204" pitchFamily="34" charset="0"/>
                <a:cs typeface="Arial" panose="020B0604020202020204" pitchFamily="34" charset="0"/>
              </a:rPr>
              <a:t>visa Latvija</a:t>
            </a:r>
            <a:endParaRPr lang="lv-LV" altLang="lv-LV" sz="1600" b="1" dirty="0">
              <a:solidFill>
                <a:srgbClr val="254379"/>
              </a:solidFill>
              <a:latin typeface="Arial" panose="020B0604020202020204" pitchFamily="34" charset="0"/>
              <a:cs typeface="Arial" panose="020B0604020202020204" pitchFamily="34" charset="0"/>
            </a:endParaRPr>
          </a:p>
          <a:p>
            <a:pPr>
              <a:lnSpc>
                <a:spcPct val="80000"/>
              </a:lnSpc>
              <a:spcBef>
                <a:spcPts val="1800"/>
              </a:spcBef>
              <a:spcAft>
                <a:spcPts val="200"/>
              </a:spcAft>
              <a:buNone/>
              <a:defRPr/>
            </a:pPr>
            <a:r>
              <a:rPr lang="lv-LV" altLang="lv-LV" sz="1600" b="1" dirty="0">
                <a:solidFill>
                  <a:srgbClr val="227B8B"/>
                </a:solidFill>
                <a:latin typeface="Arial" panose="020B0604020202020204" pitchFamily="34" charset="0"/>
                <a:cs typeface="Arial" panose="020B0604020202020204" pitchFamily="34" charset="0"/>
              </a:rPr>
              <a:t>Aptaujas veikšanas laiks: </a:t>
            </a:r>
            <a:r>
              <a:rPr lang="lv-LV" sz="1600" dirty="0">
                <a:latin typeface="Arial" panose="020B0604020202020204" pitchFamily="34" charset="0"/>
                <a:cs typeface="Arial" panose="020B0604020202020204" pitchFamily="34" charset="0"/>
              </a:rPr>
              <a:t>26.08.2022. - 29.08.2022.</a:t>
            </a:r>
            <a:endParaRPr lang="lv-LV" altLang="lv-LV" sz="1600" dirty="0">
              <a:solidFill>
                <a:srgbClr val="254379"/>
              </a:solidFill>
              <a:latin typeface="Arial" panose="020B0604020202020204" pitchFamily="34" charset="0"/>
              <a:cs typeface="Arial" panose="020B0604020202020204" pitchFamily="34" charset="0"/>
            </a:endParaRPr>
          </a:p>
          <a:p>
            <a:pPr marL="0" indent="0">
              <a:spcBef>
                <a:spcPts val="1800"/>
              </a:spcBef>
              <a:spcAft>
                <a:spcPts val="200"/>
              </a:spcAft>
              <a:buNone/>
              <a:defRPr/>
            </a:pPr>
            <a:r>
              <a:rPr lang="lv-LV" altLang="lv-LV" sz="1600" b="1" dirty="0">
                <a:solidFill>
                  <a:srgbClr val="227B8B"/>
                </a:solidFill>
                <a:latin typeface="Arial" panose="020B0604020202020204" pitchFamily="34" charset="0"/>
                <a:cs typeface="Arial" panose="020B0604020202020204" pitchFamily="34" charset="0"/>
              </a:rPr>
              <a:t>Datu svēršana: </a:t>
            </a:r>
            <a:r>
              <a:rPr lang="lv-LV" altLang="lv-LV" sz="1600" dirty="0">
                <a:latin typeface="Arial" panose="020B0604020202020204" pitchFamily="34" charset="0"/>
                <a:cs typeface="Arial" panose="020B0604020202020204" pitchFamily="34" charset="0"/>
              </a:rPr>
              <a:t>dati tika svērti pēc pazīmēm: reģions, tautība, dzimums, vecums saskaņā ar </a:t>
            </a:r>
            <a:r>
              <a:rPr lang="en-GB" sz="1600" dirty="0">
                <a:latin typeface="Arial" panose="020B0604020202020204" pitchFamily="34" charset="0"/>
                <a:cs typeface="Arial" panose="020B0604020202020204" pitchFamily="34" charset="0"/>
              </a:rPr>
              <a:t>LR </a:t>
            </a:r>
            <a:r>
              <a:rPr lang="en-GB" sz="1600" dirty="0" err="1">
                <a:latin typeface="Arial" panose="020B0604020202020204" pitchFamily="34" charset="0"/>
                <a:cs typeface="Arial" panose="020B0604020202020204" pitchFamily="34" charset="0"/>
              </a:rPr>
              <a:t>IeM</a:t>
            </a:r>
            <a:r>
              <a:rPr lang="en-GB" sz="1600" dirty="0">
                <a:latin typeface="Arial" panose="020B0604020202020204" pitchFamily="34" charset="0"/>
                <a:cs typeface="Arial" panose="020B0604020202020204" pitchFamily="34" charset="0"/>
              </a:rPr>
              <a:t> PMLP </a:t>
            </a:r>
            <a:r>
              <a:rPr lang="en-GB" sz="1600" dirty="0" err="1">
                <a:latin typeface="Arial" panose="020B0604020202020204" pitchFamily="34" charset="0"/>
                <a:cs typeface="Arial" panose="020B0604020202020204" pitchFamily="34" charset="0"/>
              </a:rPr>
              <a:t>Iedz</a:t>
            </a:r>
            <a:r>
              <a:rPr lang="lv-LV" sz="1600" dirty="0" err="1">
                <a:latin typeface="Arial" panose="020B0604020202020204" pitchFamily="34" charset="0"/>
                <a:cs typeface="Arial" panose="020B0604020202020204" pitchFamily="34" charset="0"/>
              </a:rPr>
              <a:t>īvotāju</a:t>
            </a:r>
            <a:r>
              <a:rPr lang="en-GB" sz="1600" dirty="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reģ</a:t>
            </a:r>
            <a:r>
              <a:rPr lang="lv-LV" sz="1600" dirty="0" err="1">
                <a:latin typeface="Arial" panose="020B0604020202020204" pitchFamily="34" charset="0"/>
                <a:cs typeface="Arial" panose="020B0604020202020204" pitchFamily="34" charset="0"/>
              </a:rPr>
              <a:t>istra</a:t>
            </a:r>
            <a:r>
              <a:rPr lang="en-GB" sz="1600" dirty="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dati</a:t>
            </a:r>
            <a:r>
              <a:rPr lang="lv-LV" sz="1600" dirty="0" err="1">
                <a:latin typeface="Arial" panose="020B0604020202020204" pitchFamily="34" charset="0"/>
                <a:cs typeface="Arial" panose="020B0604020202020204" pitchFamily="34" charset="0"/>
              </a:rPr>
              <a:t>em</a:t>
            </a:r>
            <a:r>
              <a:rPr lang="en-GB" sz="1600" dirty="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uz</a:t>
            </a:r>
            <a:r>
              <a:rPr lang="en-GB" sz="1600" dirty="0">
                <a:latin typeface="Arial" panose="020B0604020202020204" pitchFamily="34" charset="0"/>
                <a:cs typeface="Arial" panose="020B0604020202020204" pitchFamily="34" charset="0"/>
              </a:rPr>
              <a:t> </a:t>
            </a:r>
            <a:r>
              <a:rPr lang="lv-LV" sz="1600" dirty="0">
                <a:latin typeface="Arial" panose="020B0604020202020204" pitchFamily="34" charset="0"/>
                <a:cs typeface="Arial" panose="020B0604020202020204" pitchFamily="34" charset="0"/>
              </a:rPr>
              <a:t>08.02.2022.</a:t>
            </a:r>
            <a:r>
              <a:rPr lang="lv-LV" altLang="lv-LV" sz="1600" dirty="0">
                <a:latin typeface="Arial" panose="020B0604020202020204" pitchFamily="34" charset="0"/>
                <a:cs typeface="Arial" panose="020B0604020202020204" pitchFamily="34" charset="0"/>
              </a:rPr>
              <a:t> Šajā materiālā norādīti svērti procenti un nesvērts respondentu skaits. </a:t>
            </a:r>
          </a:p>
          <a:p>
            <a:pPr>
              <a:lnSpc>
                <a:spcPct val="80000"/>
              </a:lnSpc>
              <a:spcBef>
                <a:spcPct val="25000"/>
              </a:spcBef>
              <a:buFont typeface="Arial" panose="020B0604020202020204" pitchFamily="34" charset="0"/>
              <a:buNone/>
              <a:defRPr/>
            </a:pPr>
            <a:endParaRPr lang="lv-LV" altLang="lv-LV" sz="1400" dirty="0">
              <a:cs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5">
            <a:extLst>
              <a:ext uri="{FF2B5EF4-FFF2-40B4-BE49-F238E27FC236}">
                <a16:creationId xmlns:a16="http://schemas.microsoft.com/office/drawing/2014/main" id="{3A024E86-F696-4BED-BE63-04DB68205DDF}"/>
              </a:ext>
            </a:extLst>
          </p:cNvPr>
          <p:cNvSpPr txBox="1">
            <a:spLocks noChangeArrowheads="1"/>
          </p:cNvSpPr>
          <p:nvPr/>
        </p:nvSpPr>
        <p:spPr bwMode="auto">
          <a:xfrm>
            <a:off x="218907" y="515025"/>
            <a:ext cx="73083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Atbildes dažādās iedzīvotāju grupās</a:t>
            </a:r>
          </a:p>
        </p:txBody>
      </p:sp>
      <p:sp>
        <p:nvSpPr>
          <p:cNvPr id="6" name="Rectangle 5">
            <a:extLst>
              <a:ext uri="{FF2B5EF4-FFF2-40B4-BE49-F238E27FC236}">
                <a16:creationId xmlns:a16="http://schemas.microsoft.com/office/drawing/2014/main" id="{899217DA-8783-4A51-A332-59B3D89E8E66}"/>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Informētība par to, kur vērsties, saskaroties vai pamanot diskrimināciju</a:t>
            </a:r>
          </a:p>
        </p:txBody>
      </p:sp>
      <p:graphicFrame>
        <p:nvGraphicFramePr>
          <p:cNvPr id="4" name="Chart 3">
            <a:extLst>
              <a:ext uri="{FF2B5EF4-FFF2-40B4-BE49-F238E27FC236}">
                <a16:creationId xmlns:a16="http://schemas.microsoft.com/office/drawing/2014/main" id="{FD088A40-4B35-4CFB-BBBA-BE48F04EEBAD}"/>
              </a:ext>
            </a:extLst>
          </p:cNvPr>
          <p:cNvGraphicFramePr>
            <a:graphicFrameLocks/>
          </p:cNvGraphicFramePr>
          <p:nvPr>
            <p:extLst>
              <p:ext uri="{D42A27DB-BD31-4B8C-83A1-F6EECF244321}">
                <p14:modId xmlns:p14="http://schemas.microsoft.com/office/powerpoint/2010/main" val="3194863876"/>
              </p:ext>
            </p:extLst>
          </p:nvPr>
        </p:nvGraphicFramePr>
        <p:xfrm>
          <a:off x="196629" y="751131"/>
          <a:ext cx="8630499" cy="58669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615898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883691E-5247-4BB4-BAB8-4291DBFDC86D}"/>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Uzskati par to, vai redzot diskrimināciju, ir jāiejaucas</a:t>
            </a:r>
            <a:endParaRPr lang="en-US" altLang="en-US" sz="2100" b="1" spc="-30" dirty="0">
              <a:solidFill>
                <a:schemeClr val="bg1"/>
              </a:solidFill>
              <a:cs typeface="Arial" panose="020B0604020202020204" pitchFamily="34" charset="0"/>
            </a:endParaRPr>
          </a:p>
        </p:txBody>
      </p:sp>
      <p:graphicFrame>
        <p:nvGraphicFramePr>
          <p:cNvPr id="3" name="Chart 2">
            <a:extLst>
              <a:ext uri="{FF2B5EF4-FFF2-40B4-BE49-F238E27FC236}">
                <a16:creationId xmlns:a16="http://schemas.microsoft.com/office/drawing/2014/main" id="{1B634142-D160-4AA9-A4AE-A82D683F6E49}"/>
              </a:ext>
            </a:extLst>
          </p:cNvPr>
          <p:cNvGraphicFramePr>
            <a:graphicFrameLocks/>
          </p:cNvGraphicFramePr>
          <p:nvPr>
            <p:extLst>
              <p:ext uri="{D42A27DB-BD31-4B8C-83A1-F6EECF244321}">
                <p14:modId xmlns:p14="http://schemas.microsoft.com/office/powerpoint/2010/main" val="1154462205"/>
              </p:ext>
            </p:extLst>
          </p:nvPr>
        </p:nvGraphicFramePr>
        <p:xfrm>
          <a:off x="328141" y="1152428"/>
          <a:ext cx="8505824" cy="473421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022290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5">
            <a:extLst>
              <a:ext uri="{FF2B5EF4-FFF2-40B4-BE49-F238E27FC236}">
                <a16:creationId xmlns:a16="http://schemas.microsoft.com/office/drawing/2014/main" id="{3A024E86-F696-4BED-BE63-04DB68205DDF}"/>
              </a:ext>
            </a:extLst>
          </p:cNvPr>
          <p:cNvSpPr txBox="1">
            <a:spLocks noChangeArrowheads="1"/>
          </p:cNvSpPr>
          <p:nvPr/>
        </p:nvSpPr>
        <p:spPr bwMode="auto">
          <a:xfrm>
            <a:off x="218907" y="515025"/>
            <a:ext cx="730830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lv-LV" altLang="en-US" sz="1400" b="1" dirty="0">
                <a:cs typeface="Arial" panose="020B0604020202020204" pitchFamily="34" charset="0"/>
              </a:rPr>
              <a:t>Atbildes dažādās iedzīvotāju grupās</a:t>
            </a:r>
          </a:p>
        </p:txBody>
      </p:sp>
      <p:sp>
        <p:nvSpPr>
          <p:cNvPr id="6" name="Rectangle 5">
            <a:extLst>
              <a:ext uri="{FF2B5EF4-FFF2-40B4-BE49-F238E27FC236}">
                <a16:creationId xmlns:a16="http://schemas.microsoft.com/office/drawing/2014/main" id="{899217DA-8783-4A51-A332-59B3D89E8E66}"/>
              </a:ext>
            </a:extLst>
          </p:cNvPr>
          <p:cNvSpPr>
            <a:spLocks noChangeArrowheads="1"/>
          </p:cNvSpPr>
          <p:nvPr/>
        </p:nvSpPr>
        <p:spPr bwMode="auto">
          <a:xfrm>
            <a:off x="0" y="0"/>
            <a:ext cx="9144000" cy="476250"/>
          </a:xfrm>
          <a:prstGeom prst="rect">
            <a:avLst/>
          </a:prstGeom>
          <a:solidFill>
            <a:srgbClr val="227B8B"/>
          </a:solidFill>
          <a:ln>
            <a:noFill/>
          </a:ln>
          <a:effec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latin typeface="Arial Narrow" panose="020B0606020202030204" pitchFamily="34" charset="0"/>
              </a:rPr>
              <a:t> </a:t>
            </a:r>
            <a:r>
              <a:rPr lang="lv-LV" altLang="en-US" sz="2100" b="1" spc="-30" dirty="0">
                <a:solidFill>
                  <a:schemeClr val="bg1"/>
                </a:solidFill>
                <a:cs typeface="Arial" panose="020B0604020202020204" pitchFamily="34" charset="0"/>
              </a:rPr>
              <a:t>Uzskati par to, vai redzot diskrimināciju, ir jāiejaucas</a:t>
            </a:r>
            <a:endParaRPr lang="en-US" altLang="en-US" sz="2100" b="1" spc="-30" dirty="0">
              <a:solidFill>
                <a:schemeClr val="bg1"/>
              </a:solidFill>
              <a:cs typeface="Arial" panose="020B0604020202020204" pitchFamily="34" charset="0"/>
            </a:endParaRPr>
          </a:p>
        </p:txBody>
      </p:sp>
      <p:graphicFrame>
        <p:nvGraphicFramePr>
          <p:cNvPr id="4" name="Chart 3">
            <a:extLst>
              <a:ext uri="{FF2B5EF4-FFF2-40B4-BE49-F238E27FC236}">
                <a16:creationId xmlns:a16="http://schemas.microsoft.com/office/drawing/2014/main" id="{54ABF37F-2D3F-44A8-BAEA-FAE013DEB7AE}"/>
              </a:ext>
            </a:extLst>
          </p:cNvPr>
          <p:cNvGraphicFramePr>
            <a:graphicFrameLocks/>
          </p:cNvGraphicFramePr>
          <p:nvPr>
            <p:extLst>
              <p:ext uri="{D42A27DB-BD31-4B8C-83A1-F6EECF244321}">
                <p14:modId xmlns:p14="http://schemas.microsoft.com/office/powerpoint/2010/main" val="2309377618"/>
              </p:ext>
            </p:extLst>
          </p:nvPr>
        </p:nvGraphicFramePr>
        <p:xfrm>
          <a:off x="216010" y="726539"/>
          <a:ext cx="8675766" cy="582816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218198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a:extLst>
              <a:ext uri="{FF2B5EF4-FFF2-40B4-BE49-F238E27FC236}">
                <a16:creationId xmlns:a16="http://schemas.microsoft.com/office/drawing/2014/main" id="{EA92BC0D-9958-4801-95D6-36082C42202B}"/>
              </a:ext>
            </a:extLst>
          </p:cNvPr>
          <p:cNvSpPr>
            <a:spLocks noGrp="1" noChangeArrowheads="1"/>
          </p:cNvSpPr>
          <p:nvPr>
            <p:ph type="ctrTitle"/>
          </p:nvPr>
        </p:nvSpPr>
        <p:spPr>
          <a:xfrm>
            <a:off x="611188" y="2852738"/>
            <a:ext cx="8064500" cy="549275"/>
          </a:xfrm>
          <a:solidFill>
            <a:srgbClr val="227B8B"/>
          </a:solidFill>
          <a:ln>
            <a:solidFill>
              <a:srgbClr val="227B8B"/>
            </a:solidFill>
          </a:ln>
        </p:spPr>
        <p:txBody>
          <a:bodyPr/>
          <a:lstStyle/>
          <a:p>
            <a:pPr eaLnBrk="1" hangingPunct="1"/>
            <a:r>
              <a:rPr lang="lv-LV" altLang="en-US" sz="3200" b="1" dirty="0">
                <a:solidFill>
                  <a:schemeClr val="bg1"/>
                </a:solidFill>
                <a:latin typeface="Arial" panose="020B0604020202020204" pitchFamily="34" charset="0"/>
                <a:cs typeface="Arial" panose="020B0604020202020204" pitchFamily="34" charset="0"/>
              </a:rPr>
              <a:t>PIELIKUMS</a:t>
            </a:r>
            <a:endParaRPr lang="en-US" altLang="en-US" sz="3200" b="1" dirty="0">
              <a:solidFill>
                <a:schemeClr val="bg1"/>
              </a:solidFill>
              <a:latin typeface="Arial" panose="020B0604020202020204" pitchFamily="34" charset="0"/>
              <a:cs typeface="Arial" panose="020B0604020202020204" pitchFamily="34" charset="0"/>
            </a:endParaRPr>
          </a:p>
        </p:txBody>
      </p:sp>
      <p:sp>
        <p:nvSpPr>
          <p:cNvPr id="22532" name="Text Box 3">
            <a:extLst>
              <a:ext uri="{FF2B5EF4-FFF2-40B4-BE49-F238E27FC236}">
                <a16:creationId xmlns:a16="http://schemas.microsoft.com/office/drawing/2014/main" id="{6E072EB1-6E98-4945-990B-A23DC092ABD0}"/>
              </a:ext>
            </a:extLst>
          </p:cNvPr>
          <p:cNvSpPr txBox="1">
            <a:spLocks noChangeArrowheads="1"/>
          </p:cNvSpPr>
          <p:nvPr/>
        </p:nvSpPr>
        <p:spPr bwMode="auto">
          <a:xfrm>
            <a:off x="539750" y="404813"/>
            <a:ext cx="79200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GB" altLang="en-US" sz="1800"/>
          </a:p>
        </p:txBody>
      </p:sp>
      <p:sp>
        <p:nvSpPr>
          <p:cNvPr id="22533" name="Rectangle 4">
            <a:extLst>
              <a:ext uri="{FF2B5EF4-FFF2-40B4-BE49-F238E27FC236}">
                <a16:creationId xmlns:a16="http://schemas.microsoft.com/office/drawing/2014/main" id="{3B05C61A-A9F4-4CF8-A40E-D264936C8DB0}"/>
              </a:ext>
            </a:extLst>
          </p:cNvPr>
          <p:cNvSpPr>
            <a:spLocks noChangeArrowheads="1"/>
          </p:cNvSpPr>
          <p:nvPr/>
        </p:nvSpPr>
        <p:spPr bwMode="auto">
          <a:xfrm>
            <a:off x="468313" y="404813"/>
            <a:ext cx="8280400" cy="5903912"/>
          </a:xfrm>
          <a:prstGeom prst="rect">
            <a:avLst/>
          </a:prstGeom>
          <a:noFill/>
          <a:ln w="19050">
            <a:solidFill>
              <a:srgbClr val="227B8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lv-LV" altLang="lv-LV" sz="1000">
              <a:latin typeface="Arial Narrow" panose="020B0606020202030204" pitchFamily="34" charset="0"/>
            </a:endParaRPr>
          </a:p>
        </p:txBody>
      </p:sp>
      <p:sp>
        <p:nvSpPr>
          <p:cNvPr id="6" name="Slide Number Placeholder 5">
            <a:extLst>
              <a:ext uri="{FF2B5EF4-FFF2-40B4-BE49-F238E27FC236}">
                <a16:creationId xmlns:a16="http://schemas.microsoft.com/office/drawing/2014/main" id="{35C2CD40-C438-4940-855C-014ED636D042}"/>
              </a:ext>
            </a:extLst>
          </p:cNvPr>
          <p:cNvSpPr txBox="1">
            <a:spLocks/>
          </p:cNvSpPr>
          <p:nvPr/>
        </p:nvSpPr>
        <p:spPr>
          <a:xfrm>
            <a:off x="6883462" y="6274870"/>
            <a:ext cx="2057400" cy="365125"/>
          </a:xfrm>
          <a:prstGeom prst="rect">
            <a:avLst/>
          </a:prstGeom>
          <a:noFill/>
        </p:spPr>
        <p:txBody>
          <a:bodyPr vert="horz" lIns="91440" tIns="45720" rIns="91440" bIns="45720" rtlCol="0" anchor="ctr"/>
          <a:lstStyle>
            <a:defPPr>
              <a:defRPr lang="en-US"/>
            </a:defPPr>
            <a:lvl1pPr marL="0" algn="r" defTabSz="457200" rtl="0" eaLnBrk="1" latinLnBrk="0" hangingPunct="1">
              <a:spcBef>
                <a:spcPct val="20000"/>
              </a:spcBef>
              <a:buChar char="•"/>
              <a:defRPr sz="3200" kern="1200">
                <a:solidFill>
                  <a:schemeClr val="tx1"/>
                </a:solidFill>
                <a:latin typeface="Arial" panose="020B0604020202020204" pitchFamily="34" charset="0"/>
                <a:ea typeface="+mn-ea"/>
                <a:cs typeface="+mn-cs"/>
              </a:defRPr>
            </a:lvl1pPr>
            <a:lvl2pPr marL="742950" indent="-285750" algn="l" defTabSz="457200" rtl="0" eaLnBrk="1" latinLnBrk="0" hangingPunct="1">
              <a:spcBef>
                <a:spcPct val="20000"/>
              </a:spcBef>
              <a:buChar char="–"/>
              <a:defRPr sz="2800" kern="1200">
                <a:solidFill>
                  <a:schemeClr val="tx1"/>
                </a:solidFill>
                <a:latin typeface="Arial" panose="020B0604020202020204" pitchFamily="34" charset="0"/>
                <a:ea typeface="+mn-ea"/>
                <a:cs typeface="+mn-cs"/>
              </a:defRPr>
            </a:lvl2pPr>
            <a:lvl3pPr marL="1143000" indent="-228600" algn="l" defTabSz="457200" rtl="0" eaLnBrk="1" latinLnBrk="0" hangingPunct="1">
              <a:spcBef>
                <a:spcPct val="20000"/>
              </a:spcBef>
              <a:buChar char="•"/>
              <a:defRPr sz="2400" kern="1200">
                <a:solidFill>
                  <a:schemeClr val="tx1"/>
                </a:solidFill>
                <a:latin typeface="Arial" panose="020B0604020202020204" pitchFamily="34" charset="0"/>
                <a:ea typeface="+mn-ea"/>
                <a:cs typeface="+mn-cs"/>
              </a:defRPr>
            </a:lvl3pPr>
            <a:lvl4pPr marL="1600200" indent="-228600" algn="l" defTabSz="457200" rtl="0" eaLnBrk="1" latinLnBrk="0" hangingPunct="1">
              <a:spcBef>
                <a:spcPct val="20000"/>
              </a:spcBef>
              <a:buChar char="–"/>
              <a:defRPr sz="2000" kern="1200">
                <a:solidFill>
                  <a:schemeClr val="tx1"/>
                </a:solidFill>
                <a:latin typeface="Arial" panose="020B0604020202020204" pitchFamily="34" charset="0"/>
                <a:ea typeface="+mn-ea"/>
                <a:cs typeface="+mn-cs"/>
              </a:defRPr>
            </a:lvl4pPr>
            <a:lvl5pPr marL="2057400" indent="-228600" algn="l" defTabSz="457200" rtl="0" eaLnBrk="1" latinLnBrk="0" hangingPunct="1">
              <a:spcBef>
                <a:spcPct val="20000"/>
              </a:spcBef>
              <a:buChar char="»"/>
              <a:defRPr sz="2000" kern="1200">
                <a:solidFill>
                  <a:schemeClr val="tx1"/>
                </a:solidFill>
                <a:latin typeface="Arial" panose="020B0604020202020204" pitchFamily="34" charset="0"/>
                <a:ea typeface="+mn-ea"/>
                <a:cs typeface="+mn-cs"/>
              </a:defRPr>
            </a:lvl5pPr>
            <a:lvl6pPr marL="2514600" indent="-228600" algn="l" defTabSz="457200" rtl="0" eaLnBrk="0" fontAlgn="base" latinLnBrk="0" hangingPunct="0">
              <a:spcBef>
                <a:spcPct val="20000"/>
              </a:spcBef>
              <a:spcAft>
                <a:spcPct val="0"/>
              </a:spcAft>
              <a:buChar char="»"/>
              <a:defRPr sz="2000" kern="1200">
                <a:solidFill>
                  <a:schemeClr val="tx1"/>
                </a:solidFill>
                <a:latin typeface="Arial" panose="020B0604020202020204" pitchFamily="34" charset="0"/>
                <a:ea typeface="+mn-ea"/>
                <a:cs typeface="+mn-cs"/>
              </a:defRPr>
            </a:lvl6pPr>
            <a:lvl7pPr marL="2971800" indent="-228600" algn="l" defTabSz="457200" rtl="0" eaLnBrk="0" fontAlgn="base" latinLnBrk="0" hangingPunct="0">
              <a:spcBef>
                <a:spcPct val="20000"/>
              </a:spcBef>
              <a:spcAft>
                <a:spcPct val="0"/>
              </a:spcAft>
              <a:buChar char="»"/>
              <a:defRPr sz="2000" kern="1200">
                <a:solidFill>
                  <a:schemeClr val="tx1"/>
                </a:solidFill>
                <a:latin typeface="Arial" panose="020B0604020202020204" pitchFamily="34" charset="0"/>
                <a:ea typeface="+mn-ea"/>
                <a:cs typeface="+mn-cs"/>
              </a:defRPr>
            </a:lvl7pPr>
            <a:lvl8pPr marL="3429000" indent="-228600" algn="l" defTabSz="457200" rtl="0" eaLnBrk="0" fontAlgn="base" latinLnBrk="0" hangingPunct="0">
              <a:spcBef>
                <a:spcPct val="20000"/>
              </a:spcBef>
              <a:spcAft>
                <a:spcPct val="0"/>
              </a:spcAft>
              <a:buChar char="»"/>
              <a:defRPr sz="2000" kern="1200">
                <a:solidFill>
                  <a:schemeClr val="tx1"/>
                </a:solidFill>
                <a:latin typeface="Arial" panose="020B0604020202020204" pitchFamily="34" charset="0"/>
                <a:ea typeface="+mn-ea"/>
                <a:cs typeface="+mn-cs"/>
              </a:defRPr>
            </a:lvl8pPr>
            <a:lvl9pPr marL="3886200" indent="-228600" algn="l" defTabSz="457200" rtl="0" eaLnBrk="0" fontAlgn="base" latinLnBrk="0" hangingPunct="0">
              <a:spcBef>
                <a:spcPct val="20000"/>
              </a:spcBef>
              <a:spcAft>
                <a:spcPct val="0"/>
              </a:spcAft>
              <a:buChar char="»"/>
              <a:defRPr sz="2000" kern="1200">
                <a:solidFill>
                  <a:schemeClr val="tx1"/>
                </a:solidFill>
                <a:latin typeface="Arial" panose="020B0604020202020204" pitchFamily="34" charset="0"/>
                <a:ea typeface="+mn-ea"/>
                <a:cs typeface="+mn-cs"/>
              </a:defRPr>
            </a:lvl9pPr>
          </a:lstStyle>
          <a:p>
            <a:pPr>
              <a:spcBef>
                <a:spcPct val="0"/>
              </a:spcBef>
              <a:buFontTx/>
              <a:buNone/>
            </a:pPr>
            <a:endParaRPr lang="lv-LV" altLang="en-US" sz="900" dirty="0">
              <a:latin typeface="Arial Narrow" panose="020B0606020202030204" pitchFamily="34" charset="0"/>
            </a:endParaRPr>
          </a:p>
          <a:p>
            <a:pPr>
              <a:spcBef>
                <a:spcPct val="0"/>
              </a:spcBef>
              <a:buFontTx/>
              <a:buNone/>
            </a:pPr>
            <a:endParaRPr lang="lv-LV" altLang="en-US" sz="900" dirty="0">
              <a:latin typeface="Arial Narrow" panose="020B0606020202030204" pitchFamily="34" charset="0"/>
            </a:endParaRPr>
          </a:p>
          <a:p>
            <a:pPr>
              <a:spcBef>
                <a:spcPct val="0"/>
              </a:spcBef>
              <a:buFontTx/>
              <a:buNone/>
            </a:pPr>
            <a:fld id="{C061326D-F705-4203-9E5C-74AD6C7A9510}" type="slidenum">
              <a:rPr lang="lv-LV" altLang="en-US" sz="1200" smtClean="0">
                <a:latin typeface="Arial Narrow" panose="020B0606020202030204" pitchFamily="34" charset="0"/>
              </a:rPr>
              <a:pPr>
                <a:spcBef>
                  <a:spcPct val="0"/>
                </a:spcBef>
                <a:buFontTx/>
                <a:buNone/>
              </a:pPr>
              <a:t>33</a:t>
            </a:fld>
            <a:endParaRPr lang="lv-LV" altLang="en-US" sz="1200" dirty="0">
              <a:latin typeface="Arial Narrow" panose="020B0606020202030204" pitchFamily="34" charset="0"/>
            </a:endParaRPr>
          </a:p>
        </p:txBody>
      </p:sp>
    </p:spTree>
    <p:extLst>
      <p:ext uri="{BB962C8B-B14F-4D97-AF65-F5344CB8AC3E}">
        <p14:creationId xmlns:p14="http://schemas.microsoft.com/office/powerpoint/2010/main" val="41967240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3">
            <a:extLst>
              <a:ext uri="{FF2B5EF4-FFF2-40B4-BE49-F238E27FC236}">
                <a16:creationId xmlns:a16="http://schemas.microsoft.com/office/drawing/2014/main" id="{BB7BA527-F549-4B2B-B0A1-24C7F732FF89}"/>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200" b="1" spc="-30" dirty="0">
                <a:solidFill>
                  <a:schemeClr val="bg1"/>
                </a:solidFill>
                <a:cs typeface="Arial" panose="020B0604020202020204" pitchFamily="34" charset="0"/>
              </a:rPr>
              <a:t> Pilni atvērto jautājumu atbilžu teksti (1)</a:t>
            </a:r>
          </a:p>
        </p:txBody>
      </p:sp>
      <p:sp>
        <p:nvSpPr>
          <p:cNvPr id="4" name="TextBox 1">
            <a:extLst>
              <a:ext uri="{FF2B5EF4-FFF2-40B4-BE49-F238E27FC236}">
                <a16:creationId xmlns:a16="http://schemas.microsoft.com/office/drawing/2014/main" id="{D972FCB1-A973-46A1-A986-8DCDD2A71060}"/>
              </a:ext>
            </a:extLst>
          </p:cNvPr>
          <p:cNvSpPr txBox="1"/>
          <p:nvPr/>
        </p:nvSpPr>
        <p:spPr>
          <a:xfrm>
            <a:off x="101832" y="548216"/>
            <a:ext cx="8942580" cy="43815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sz="1200" i="1" spc="-10" dirty="0">
                <a:latin typeface="Arial" panose="020B0604020202020204" pitchFamily="34" charset="0"/>
                <a:cs typeface="Arial" panose="020B0604020202020204" pitchFamily="34" charset="0"/>
              </a:rPr>
              <a:t>J9. "Ja Jūs pamanītu plakātā, masu medijos, internetā saukli „Atvērtība ir vērtība”, kā Jums šķiet, kādu ideju šis sauklis popularizē?"</a:t>
            </a:r>
          </a:p>
          <a:p>
            <a:pPr lvl="0" defTabSz="914400">
              <a:defRPr/>
            </a:pPr>
            <a:r>
              <a:rPr lang="lv-LV" sz="1200" b="0" i="0" u="sng" baseline="0" dirty="0">
                <a:effectLst/>
                <a:latin typeface="Arial" panose="020B0604020202020204" pitchFamily="34" charset="0"/>
                <a:ea typeface="+mn-ea"/>
                <a:cs typeface="Arial" panose="020B0604020202020204" pitchFamily="34" charset="0"/>
              </a:rPr>
              <a:t>Atvērtais jautājums, iespējamas vairākas atbildes</a:t>
            </a:r>
          </a:p>
        </p:txBody>
      </p:sp>
      <p:sp>
        <p:nvSpPr>
          <p:cNvPr id="6" name="TextBox 5">
            <a:extLst>
              <a:ext uri="{FF2B5EF4-FFF2-40B4-BE49-F238E27FC236}">
                <a16:creationId xmlns:a16="http://schemas.microsoft.com/office/drawing/2014/main" id="{50CABE17-BD46-4E35-8446-3C90ED194A78}"/>
              </a:ext>
            </a:extLst>
          </p:cNvPr>
          <p:cNvSpPr txBox="1"/>
          <p:nvPr/>
        </p:nvSpPr>
        <p:spPr>
          <a:xfrm>
            <a:off x="195073" y="1003008"/>
            <a:ext cx="2999389" cy="5632311"/>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aicinājums būt atklātam, atklāties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aicinājumu uz iekļautu sabiedrību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aicinājumu uz komunikāciju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aizdomīgu</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aizvērtība</a:t>
            </a:r>
            <a:r>
              <a:rPr lang="lv-LV" sz="900" dirty="0">
                <a:latin typeface="Arial" panose="020B0604020202020204" pitchFamily="34" charset="0"/>
                <a:cs typeface="Arial" panose="020B0604020202020204" pitchFamily="34" charset="0"/>
              </a:rPr>
              <a:t> nav vērtība. Nez, ko domājuši tā rakstot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algu caurspīdīgumu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altruisms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alus dzeršanas aicinājums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asociācija ar LGTB</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atbalsts cilvēkiem ar invaliditāti. Padarīt telpas pieejamas ikvienam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atbalsts globalizācijai, migrācijai, multikulturālismam, seksuālām novirzēm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atkal kaut kādi meli no deputātiem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atkal varēsim piemānīt jūs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atkarībā no konteksta. Taču izklausās pēc pirmsvēlēšanu saukļa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atkarīgs, kurš medijs to pauž, ja LR1 vai LTV tad jāatbalsta apkārtējie. Ja </a:t>
            </a:r>
            <a:r>
              <a:rPr lang="lv-LV" sz="900" dirty="0" err="1">
                <a:latin typeface="Arial" panose="020B0604020202020204" pitchFamily="34" charset="0"/>
                <a:cs typeface="Arial" panose="020B0604020202020204" pitchFamily="34" charset="0"/>
              </a:rPr>
              <a:t>Facebook</a:t>
            </a:r>
            <a:r>
              <a:rPr lang="lv-LV" sz="900" dirty="0">
                <a:latin typeface="Arial" panose="020B0604020202020204" pitchFamily="34" charset="0"/>
                <a:cs typeface="Arial" panose="020B0604020202020204" pitchFamily="34" charset="0"/>
              </a:rPr>
              <a:t> vai kaut kas līdzīgs, aizdomātos, vai nav zemteksts, esiet saprotoši pret Krievijas darbībām un krievu pasauli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atklāti runāt par notikumiem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atklātība itin visā</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atklātība valsts orgānu darbā. Valsts struktūru atbildība par pieņemtajiem lēmumiem un to izpildi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atklātība. Viegla savstarpējā komunikācija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atklātības ideja, nekādas noklusētas informācijas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atklātības nozīmīgumu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atklātību</a:t>
            </a:r>
          </a:p>
        </p:txBody>
      </p:sp>
      <p:sp>
        <p:nvSpPr>
          <p:cNvPr id="7" name="TextBox 6">
            <a:extLst>
              <a:ext uri="{FF2B5EF4-FFF2-40B4-BE49-F238E27FC236}">
                <a16:creationId xmlns:a16="http://schemas.microsoft.com/office/drawing/2014/main" id="{4BBACD4B-0A8F-419C-89F8-E4FBB625D2C7}"/>
              </a:ext>
            </a:extLst>
          </p:cNvPr>
          <p:cNvSpPr txBox="1"/>
          <p:nvPr/>
        </p:nvSpPr>
        <p:spPr>
          <a:xfrm>
            <a:off x="3194462" y="1001672"/>
            <a:ext cx="2965743" cy="5909310"/>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atklātību, godīgumu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atklātību, neslēpšanos, neizlikšanos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atklātu politisko pārliecību - neslēpsim grēkus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atklātumu</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atlātību</a:t>
            </a:r>
            <a:r>
              <a:rPr lang="lv-LV" sz="900" dirty="0">
                <a:latin typeface="Arial" panose="020B0604020202020204" pitchFamily="34" charset="0"/>
                <a:cs typeface="Arial" panose="020B0604020202020204" pitchFamily="34" charset="0"/>
              </a:rPr>
              <a:t>, kārtību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atteikšanās no konservatīvisma un bailēm no visa jaunā un nezināmā</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attiecībām starp cilvēkiem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atveries un aizveries</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atvertībā</a:t>
            </a:r>
            <a:r>
              <a:rPr lang="lv-LV" sz="900" dirty="0">
                <a:latin typeface="Arial" panose="020B0604020202020204" pitchFamily="34" charset="0"/>
                <a:cs typeface="Arial" panose="020B0604020202020204" pitchFamily="34" charset="0"/>
              </a:rPr>
              <a:t> ir vērtība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atvērta sabiedrība, valsts. Atvērtība kā cilvēkiem piemītoša vērtība (sabiedrība). Atvērtība kā valstij, valsts uzbūvei, sistēmai piemītoša vērtība un funkcijas (valsts)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atvērta un pieņemoša sabiedrība dažādām iedzīvotāju sociālajām grupām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atvērtas robežas bēgļiem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atvērtas, visiem pieejamas informācijas telpas ievērošana</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atvērtība</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atvērtība</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atvērtība</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(izpratne par) dažādām idejām, vērtībām, cilvēkiem</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citām kultūrām</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dažādībai</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ir pozitīva vērtība, kas stimulē to pielietot</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jaunām idejām ir vērtība</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pasaules tendencēm</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un draudzīgums cilvēkos</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atvērtības</a:t>
            </a:r>
            <a:r>
              <a:rPr lang="lv-LV" sz="900" dirty="0">
                <a:latin typeface="Arial" panose="020B0604020202020204" pitchFamily="34" charset="0"/>
                <a:cs typeface="Arial" panose="020B0604020202020204" pitchFamily="34" charset="0"/>
              </a:rPr>
              <a:t> ideja</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atvērtību</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atvērtību</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atvērtību</a:t>
            </a:r>
            <a:r>
              <a:rPr lang="lv-LV" sz="900" dirty="0">
                <a:latin typeface="Arial" panose="020B0604020202020204" pitchFamily="34" charset="0"/>
                <a:cs typeface="Arial" panose="020B0604020202020204" pitchFamily="34" charset="0"/>
              </a:rPr>
              <a:t> dažādiem cilvēkiem</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atvērtību</a:t>
            </a:r>
            <a:r>
              <a:rPr lang="lv-LV" sz="900" dirty="0">
                <a:latin typeface="Arial" panose="020B0604020202020204" pitchFamily="34" charset="0"/>
                <a:cs typeface="Arial" panose="020B0604020202020204" pitchFamily="34" charset="0"/>
              </a:rPr>
              <a:t> jaunām idejām</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atvērtību</a:t>
            </a:r>
            <a:r>
              <a:rPr lang="lv-LV" sz="900" dirty="0">
                <a:latin typeface="Arial" panose="020B0604020202020204" pitchFamily="34" charset="0"/>
                <a:cs typeface="Arial" panose="020B0604020202020204" pitchFamily="34" charset="0"/>
              </a:rPr>
              <a:t> jaunām idejām, tehnoloģijām</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atvērtību</a:t>
            </a:r>
            <a:r>
              <a:rPr lang="lv-LV" sz="900" dirty="0">
                <a:latin typeface="Arial" panose="020B0604020202020204" pitchFamily="34" charset="0"/>
                <a:cs typeface="Arial" panose="020B0604020202020204" pitchFamily="34" charset="0"/>
              </a:rPr>
              <a:t> LGBTQIA+</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atvērtību</a:t>
            </a:r>
            <a:r>
              <a:rPr lang="lv-LV" sz="900" dirty="0">
                <a:latin typeface="Arial" panose="020B0604020202020204" pitchFamily="34" charset="0"/>
                <a:cs typeface="Arial" panose="020B0604020202020204" pitchFamily="34" charset="0"/>
              </a:rPr>
              <a:t> pret citas tautības, rases, reliģisko uzskatu piederošiem cilvēkiem</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atvērtību</a:t>
            </a:r>
            <a:r>
              <a:rPr lang="lv-LV" sz="900" dirty="0">
                <a:latin typeface="Arial" panose="020B0604020202020204" pitchFamily="34" charset="0"/>
                <a:cs typeface="Arial" panose="020B0604020202020204" pitchFamily="34" charset="0"/>
              </a:rPr>
              <a:t> var salīdzināt ar brīvību, kas ir liela vērtība ik katram</a:t>
            </a:r>
          </a:p>
        </p:txBody>
      </p:sp>
      <p:sp>
        <p:nvSpPr>
          <p:cNvPr id="8" name="TextBox 7">
            <a:extLst>
              <a:ext uri="{FF2B5EF4-FFF2-40B4-BE49-F238E27FC236}">
                <a16:creationId xmlns:a16="http://schemas.microsoft.com/office/drawing/2014/main" id="{99FBF10A-4FE9-4D0E-8381-753B38C503F2}"/>
              </a:ext>
            </a:extLst>
          </p:cNvPr>
          <p:cNvSpPr txBox="1"/>
          <p:nvPr/>
        </p:nvSpPr>
        <p:spPr>
          <a:xfrm>
            <a:off x="6045226" y="1001672"/>
            <a:ext cx="2903701" cy="5909310"/>
          </a:xfrm>
          <a:prstGeom prst="rect">
            <a:avLst/>
          </a:prstGeom>
          <a:noFill/>
        </p:spPr>
        <p:txBody>
          <a:bodyPr wrap="square" rtlCol="0">
            <a:spAutoFit/>
          </a:bodyPr>
          <a:lstStyle/>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atvērtību</a:t>
            </a:r>
            <a:r>
              <a:rPr lang="lv-LV" sz="900" dirty="0">
                <a:latin typeface="Arial" panose="020B0604020202020204" pitchFamily="34" charset="0"/>
                <a:cs typeface="Arial" panose="020B0604020202020204" pitchFamily="34" charset="0"/>
              </a:rPr>
              <a:t>, skaidrību</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atvērtību</a:t>
            </a:r>
            <a:r>
              <a:rPr lang="lv-LV" sz="900" dirty="0">
                <a:latin typeface="Arial" panose="020B0604020202020204" pitchFamily="34" charset="0"/>
                <a:cs typeface="Arial" panose="020B0604020202020204" pitchFamily="34" charset="0"/>
              </a:rPr>
              <a:t>, skaidrību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atvērto durvju dienu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atvērts cilvēks - stiprs cilvēks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atvērts jaunām idejām. Jo atvērtāks, jo pieejamāks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atvērts jebkuram viedoklim un nostājai. Jeb </a:t>
            </a:r>
            <a:r>
              <a:rPr lang="lv-LV" sz="900" dirty="0" err="1">
                <a:latin typeface="Arial" panose="020B0604020202020204" pitchFamily="34" charset="0"/>
                <a:cs typeface="Arial" panose="020B0604020202020204" pitchFamily="34" charset="0"/>
              </a:rPr>
              <a:t>iekļautība</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atvērts medijs, kur pats var ievietot savas ziņas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atvērts prāts un citu nenosodīšana ir vērtība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atvērtu prātu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atvērtu prātu, atvērtu sirdi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atvērtu sabiedrību citādajam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atvieglot informatoru darbu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azartspēlēs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baumas vai nepatiesu informāciju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beidzot atveram "atvērtos" datus, nevis knapināmies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beidzot kāds vēlas būt godīgs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bez konteksta sauklis vien man neko neizteiktu, jo tam varētu būt vairākas, atšķirīgas nozīmes, kā piemēram, pieņemt - būt atvērtam pret visu dažādo; būt patiesam, atvērtam un neko neslēpt u.c.</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bez korupcijas un priekš tautas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bēgļi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bēgļu uzņemšana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bizness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bleķi tas popularizē</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brīva domu izpausme. Atvērta sabiedrība ir vērtība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brīva runa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brīvi runāt par visu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brīvi sabiedriskie mediji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brīvība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brīvība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brīvība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brīvība paust savus uzskatus demokrātiskā sabiedrībā</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brīvība, demokrātija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brīvību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brīvību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brīvību un demokrātiju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brīvu ieceļošanu valstī imigrantiem</a:t>
            </a:r>
          </a:p>
          <a:p>
            <a:pPr marL="87313" indent="-87313">
              <a:buFont typeface="Arial" panose="020B0604020202020204" pitchFamily="34" charset="0"/>
              <a:buChar char="•"/>
            </a:pPr>
            <a:endParaRPr lang="lv-LV"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59269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3">
            <a:extLst>
              <a:ext uri="{FF2B5EF4-FFF2-40B4-BE49-F238E27FC236}">
                <a16:creationId xmlns:a16="http://schemas.microsoft.com/office/drawing/2014/main" id="{BB7BA527-F549-4B2B-B0A1-24C7F732FF89}"/>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200" b="1" spc="-30" dirty="0">
                <a:solidFill>
                  <a:schemeClr val="bg1"/>
                </a:solidFill>
                <a:cs typeface="Arial" panose="020B0604020202020204" pitchFamily="34" charset="0"/>
              </a:rPr>
              <a:t> Pilni atvērto jautājumu atbilžu teksti (2)</a:t>
            </a:r>
          </a:p>
        </p:txBody>
      </p:sp>
      <p:sp>
        <p:nvSpPr>
          <p:cNvPr id="4" name="TextBox 1">
            <a:extLst>
              <a:ext uri="{FF2B5EF4-FFF2-40B4-BE49-F238E27FC236}">
                <a16:creationId xmlns:a16="http://schemas.microsoft.com/office/drawing/2014/main" id="{D972FCB1-A973-46A1-A986-8DCDD2A71060}"/>
              </a:ext>
            </a:extLst>
          </p:cNvPr>
          <p:cNvSpPr txBox="1"/>
          <p:nvPr/>
        </p:nvSpPr>
        <p:spPr>
          <a:xfrm>
            <a:off x="101832" y="548216"/>
            <a:ext cx="8942580" cy="43815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sz="1200" i="1" spc="-10" dirty="0">
                <a:latin typeface="Arial" panose="020B0604020202020204" pitchFamily="34" charset="0"/>
                <a:cs typeface="Arial" panose="020B0604020202020204" pitchFamily="34" charset="0"/>
              </a:rPr>
              <a:t>J9. "Ja Jūs pamanītu plakātā, masu medijos, internetā saukli „Atvērtība ir vērtība”, kā Jums šķiet, kādu ideju šis sauklis popularizē?"</a:t>
            </a:r>
          </a:p>
          <a:p>
            <a:pPr lvl="0" defTabSz="914400">
              <a:defRPr/>
            </a:pPr>
            <a:r>
              <a:rPr lang="lv-LV" sz="1200" b="0" i="0" u="sng" baseline="0" dirty="0">
                <a:effectLst/>
                <a:latin typeface="Arial" panose="020B0604020202020204" pitchFamily="34" charset="0"/>
                <a:ea typeface="+mn-ea"/>
                <a:cs typeface="Arial" panose="020B0604020202020204" pitchFamily="34" charset="0"/>
              </a:rPr>
              <a:t>Atvērtais jautājums, iespējamas vairākas atbildes</a:t>
            </a:r>
          </a:p>
        </p:txBody>
      </p:sp>
      <p:sp>
        <p:nvSpPr>
          <p:cNvPr id="6" name="TextBox 5">
            <a:extLst>
              <a:ext uri="{FF2B5EF4-FFF2-40B4-BE49-F238E27FC236}">
                <a16:creationId xmlns:a16="http://schemas.microsoft.com/office/drawing/2014/main" id="{50CABE17-BD46-4E35-8446-3C90ED194A78}"/>
              </a:ext>
            </a:extLst>
          </p:cNvPr>
          <p:cNvSpPr txBox="1"/>
          <p:nvPr/>
        </p:nvSpPr>
        <p:spPr>
          <a:xfrm>
            <a:off x="195073" y="1003008"/>
            <a:ext cx="2999389" cy="5909310"/>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brīvus uzskatus, bez stereotipiem un pieņēmumiem</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but</a:t>
            </a:r>
            <a:r>
              <a:rPr lang="lv-LV" sz="900" dirty="0">
                <a:latin typeface="Arial" panose="020B0604020202020204" pitchFamily="34" charset="0"/>
                <a:cs typeface="Arial" panose="020B0604020202020204" pitchFamily="34" charset="0"/>
              </a:rPr>
              <a:t> liberāliem pret visu un visiem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būsim atvērti </a:t>
            </a:r>
            <a:r>
              <a:rPr lang="lv-LV" sz="900" dirty="0" err="1">
                <a:latin typeface="Arial" panose="020B0604020202020204" pitchFamily="34" charset="0"/>
                <a:cs typeface="Arial" panose="020B0604020202020204" pitchFamily="34" charset="0"/>
              </a:rPr>
              <a:t>jebkam</a:t>
            </a:r>
            <a:r>
              <a:rPr lang="lv-LV" sz="900" dirty="0">
                <a:latin typeface="Arial" panose="020B0604020202020204" pitchFamily="34" charset="0"/>
                <a:cs typeface="Arial" panose="020B0604020202020204" pitchFamily="34" charset="0"/>
              </a:rPr>
              <a:t>, kas tālāk seko plakātā</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a:t>
            </a:r>
            <a:r>
              <a:rPr lang="lv-LV" sz="900" dirty="0" err="1">
                <a:latin typeface="Arial" panose="020B0604020202020204" pitchFamily="34" charset="0"/>
                <a:cs typeface="Arial" panose="020B0604020202020204" pitchFamily="34" charset="0"/>
              </a:rPr>
              <a:t>open</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minded</a:t>
            </a:r>
            <a:r>
              <a:rPr lang="lv-LV" sz="900" dirty="0">
                <a:latin typeface="Arial" panose="020B0604020202020204" pitchFamily="34" charset="0"/>
                <a:cs typeface="Arial" panose="020B0604020202020204" pitchFamily="34" charset="0"/>
              </a:rPr>
              <a:t>”, uzklausīt un pieņemt dažādus viedokļus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atklātam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atklātam ar apkārtējiem tajā, kāds esi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atklātam citam pret citu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atklātiem, nebaidoties no tā, kas mēs esam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atsaucīgam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atvērtam pret citiem un pasauli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atvērtam un iecietīgam pret ikvienu, pret jebkuru rasi, dzimumu, orientāciju utt.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atvērtam un runāt par savām problēmām ir labi un pareizi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atvērtākiem, mazāk aizspriedumainākiem, kas dod tev lielākas iespējas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atvērtiem un klausīties, novērtēt dažādus viedokļus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atvērtiem un pieņemt dažādo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caurspīdīgam un patiesam ir laba lieta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godīgam atmaksājas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godīgiem un atklātiem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patiesam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patiesam pret sevi un citiem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a:t>
            </a:r>
            <a:r>
              <a:rPr lang="lv-LV" sz="900" dirty="0" err="1">
                <a:latin typeface="Arial" panose="020B0604020202020204" pitchFamily="34" charset="0"/>
                <a:cs typeface="Arial" panose="020B0604020202020204" pitchFamily="34" charset="0"/>
              </a:rPr>
              <a:t>patiesam,runāt</a:t>
            </a:r>
            <a:r>
              <a:rPr lang="lv-LV" sz="900" dirty="0">
                <a:latin typeface="Arial" panose="020B0604020202020204" pitchFamily="34" charset="0"/>
                <a:cs typeface="Arial" panose="020B0604020202020204" pitchFamily="34" charset="0"/>
              </a:rPr>
              <a:t> patiesību, nemelot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patiesiem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pozitīviem, spējīgiem pieņemt jaunus notikumus, kā arī cienīt citu cilvēku uzskatus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sev pašam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būt solidāram un lojālam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caurskatāmību valsts pārvaldē</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caurspīdīga informācija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caurspīdīga valsts pārvalde</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caurspīdīga, godīga komunikācija un rīcība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caurspīdīgu pārvaldību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caurspīdīgums dažādos politiskajos procesos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caurspīdīgumu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ceļojumi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cenzūras neesamība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ceru, ka ar iekļaujošu sabiedrību</a:t>
            </a:r>
          </a:p>
          <a:p>
            <a:pPr marL="87313" indent="-87313">
              <a:buFont typeface="Arial" panose="020B0604020202020204" pitchFamily="34" charset="0"/>
              <a:buChar char="•"/>
            </a:pPr>
            <a:endParaRPr lang="lv-LV" sz="9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4BBACD4B-0A8F-419C-89F8-E4FBB625D2C7}"/>
              </a:ext>
            </a:extLst>
          </p:cNvPr>
          <p:cNvSpPr txBox="1"/>
          <p:nvPr/>
        </p:nvSpPr>
        <p:spPr>
          <a:xfrm>
            <a:off x="3194462" y="1001672"/>
            <a:ext cx="2965743" cy="5909310"/>
          </a:xfrm>
          <a:prstGeom prst="rect">
            <a:avLst/>
          </a:prstGeom>
          <a:noFill/>
        </p:spPr>
        <p:txBody>
          <a:bodyPr wrap="square" rtlCol="0">
            <a:spAutoFit/>
          </a:bodyPr>
          <a:lstStyle/>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cieņpilnāku</a:t>
            </a:r>
            <a:r>
              <a:rPr lang="lv-LV" sz="900" dirty="0">
                <a:latin typeface="Arial" panose="020B0604020202020204" pitchFamily="34" charset="0"/>
                <a:cs typeface="Arial" panose="020B0604020202020204" pitchFamily="34" charset="0"/>
              </a:rPr>
              <a:t> attieksmi pret apkārtējiem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cieņu pret citādi domājošiem (labā nozīmē)</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cilvēciskumu, izpalīdzību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cilvēkam acu aizvēršana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cilvēkiem ir jābūt atvērtiem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cilvēkiem vajadzētu uzticēties un atklāti runāt par visām problēmām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cilvēku </a:t>
            </a:r>
            <a:r>
              <a:rPr lang="lv-LV" sz="900" dirty="0" err="1">
                <a:latin typeface="Arial" panose="020B0604020202020204" pitchFamily="34" charset="0"/>
                <a:cs typeface="Arial" panose="020B0604020202020204" pitchFamily="34" charset="0"/>
              </a:rPr>
              <a:t>mānīšnu</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cilvēku spēju būt atvērtiem pret cittautiešiem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citu cilvēku pieņemšanu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cīņa ar korupciju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cīņa pret homofobiju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datu publiskā pieejamība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daudznozīmīga banalitāte, nav pievienotā vērtība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dažādības un atšķirības pieņemšanu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dažādību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dažādu uzskatu pieņemšanu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dāsnumu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Delna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demagoģija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demokrātija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demokrātija ir sagrauta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demokrātija un vienlīdzība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demokrātiju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demokrātiju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demokrātiju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demokrātiju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demokrātiju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demokrātiju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demokrātiju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demokrātiju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demokrātiju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demokrātiju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denonsācijas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diez vai pie mums aktuāli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diezin vai tagadējos laikos tā ir vērtība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diskriminācijas izskaušana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diskriminācijas mazināšanu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diskriminācijas mazināšanu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diskriminācijas un sociālās atstumtības risku samazināšana</a:t>
            </a:r>
          </a:p>
        </p:txBody>
      </p:sp>
      <p:sp>
        <p:nvSpPr>
          <p:cNvPr id="8" name="TextBox 7">
            <a:extLst>
              <a:ext uri="{FF2B5EF4-FFF2-40B4-BE49-F238E27FC236}">
                <a16:creationId xmlns:a16="http://schemas.microsoft.com/office/drawing/2014/main" id="{99FBF10A-4FE9-4D0E-8381-753B38C503F2}"/>
              </a:ext>
            </a:extLst>
          </p:cNvPr>
          <p:cNvSpPr txBox="1"/>
          <p:nvPr/>
        </p:nvSpPr>
        <p:spPr>
          <a:xfrm>
            <a:off x="6045226" y="1001672"/>
            <a:ext cx="2903701" cy="3970318"/>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diskusiju klubs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divejādas, jo var nozīmēt ne tikai politisko, bet arī LGBT uzskatu atklātību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domāju, ka šis sauklis varētu popularizēt atklātību it visā - ziņās, politikā, sabiedrībā utt.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domāju, ka tas ir par iepirkuma procedūras rezultātiem vai konkursiem valsts pasūtījumiem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domāju, visticamāk, - nē, nepamanītu. Ātri izlasītu un palaistu gar ausīm kā muļķīgu vārdu spēli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draudzību, pieņemšanu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draudzīgas attiecības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drošību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drošu un patiesu informāciju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dzeršanu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dzīvot bez robežām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dzīvot Latvijā</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elastību, dažādā un atšķirīgā pieņemšanu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emociju paušana, emocionālā inteliģence</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es ceru, ka tas simbolizē godīgu un uzticamu informāciju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es neredzēju šo saukli. Atvērtas sabiedrības ideja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es šajās lietās neiedziļinos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es tam nenoticētu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es tam pat nepievērstu uzmanību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es to uztvertu kā atklātu darbību, lēmumu pieņemšanā. Man </a:t>
            </a: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nozīmē - cilvēks ir vienkāršs, pieejams, komunikabls un tas rada uzticību</a:t>
            </a:r>
          </a:p>
        </p:txBody>
      </p:sp>
    </p:spTree>
    <p:extLst>
      <p:ext uri="{BB962C8B-B14F-4D97-AF65-F5344CB8AC3E}">
        <p14:creationId xmlns:p14="http://schemas.microsoft.com/office/powerpoint/2010/main" val="1230142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3">
            <a:extLst>
              <a:ext uri="{FF2B5EF4-FFF2-40B4-BE49-F238E27FC236}">
                <a16:creationId xmlns:a16="http://schemas.microsoft.com/office/drawing/2014/main" id="{BB7BA527-F549-4B2B-B0A1-24C7F732FF89}"/>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200" b="1" spc="-30" dirty="0">
                <a:solidFill>
                  <a:schemeClr val="bg1"/>
                </a:solidFill>
                <a:cs typeface="Arial" panose="020B0604020202020204" pitchFamily="34" charset="0"/>
              </a:rPr>
              <a:t> Pilni atvērto jautājumu atbilžu teksti (3)</a:t>
            </a:r>
          </a:p>
        </p:txBody>
      </p:sp>
      <p:sp>
        <p:nvSpPr>
          <p:cNvPr id="4" name="TextBox 1">
            <a:extLst>
              <a:ext uri="{FF2B5EF4-FFF2-40B4-BE49-F238E27FC236}">
                <a16:creationId xmlns:a16="http://schemas.microsoft.com/office/drawing/2014/main" id="{D972FCB1-A973-46A1-A986-8DCDD2A71060}"/>
              </a:ext>
            </a:extLst>
          </p:cNvPr>
          <p:cNvSpPr txBox="1"/>
          <p:nvPr/>
        </p:nvSpPr>
        <p:spPr>
          <a:xfrm>
            <a:off x="101832" y="548216"/>
            <a:ext cx="8942580" cy="43815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sz="1200" i="1" spc="-10" dirty="0">
                <a:latin typeface="Arial" panose="020B0604020202020204" pitchFamily="34" charset="0"/>
                <a:cs typeface="Arial" panose="020B0604020202020204" pitchFamily="34" charset="0"/>
              </a:rPr>
              <a:t>J9. "Ja Jūs pamanītu plakātā, masu medijos, internetā saukli „Atvērtība ir vērtība”, kā Jums šķiet, kādu ideju šis sauklis popularizē?"</a:t>
            </a:r>
          </a:p>
          <a:p>
            <a:pPr lvl="0" defTabSz="914400">
              <a:defRPr/>
            </a:pPr>
            <a:r>
              <a:rPr lang="lv-LV" sz="1200" b="0" i="0" u="sng" baseline="0" dirty="0">
                <a:effectLst/>
                <a:latin typeface="Arial" panose="020B0604020202020204" pitchFamily="34" charset="0"/>
                <a:ea typeface="+mn-ea"/>
                <a:cs typeface="Arial" panose="020B0604020202020204" pitchFamily="34" charset="0"/>
              </a:rPr>
              <a:t>Atvērtais jautājums, iespējamas vairākas atbildes</a:t>
            </a:r>
          </a:p>
        </p:txBody>
      </p:sp>
      <p:sp>
        <p:nvSpPr>
          <p:cNvPr id="6" name="TextBox 5">
            <a:extLst>
              <a:ext uri="{FF2B5EF4-FFF2-40B4-BE49-F238E27FC236}">
                <a16:creationId xmlns:a16="http://schemas.microsoft.com/office/drawing/2014/main" id="{50CABE17-BD46-4E35-8446-3C90ED194A78}"/>
              </a:ext>
            </a:extLst>
          </p:cNvPr>
          <p:cNvSpPr txBox="1"/>
          <p:nvPr/>
        </p:nvSpPr>
        <p:spPr>
          <a:xfrm>
            <a:off x="195073" y="1003008"/>
            <a:ext cx="2999389" cy="5770811"/>
          </a:xfrm>
          <a:prstGeom prst="rect">
            <a:avLst/>
          </a:prstGeom>
          <a:noFill/>
        </p:spPr>
        <p:txBody>
          <a:bodyPr wrap="square" rtlCol="0">
            <a:spAutoFit/>
          </a:bodyPr>
          <a:lstStyle/>
          <a:p>
            <a:pPr marL="93663" indent="-93663">
              <a:buFont typeface="Arial" panose="020B0604020202020204" pitchFamily="34" charset="0"/>
              <a:buChar char="•"/>
            </a:pPr>
            <a:r>
              <a:rPr lang="lv-LV" sz="900" dirty="0">
                <a:latin typeface="Arial" panose="020B0604020202020204" pitchFamily="34" charset="0"/>
                <a:cs typeface="Arial" panose="020B0604020202020204" pitchFamily="34" charset="0"/>
              </a:rPr>
              <a:t>es uzskatītu, ka kāds virza citu darba kārtību, kas nav pilsoņu interesēs, tāpat kā tas tiek darīts visā pasaulē. Sabiedriskie mediji nevieš uzticību, tāpēc, ja es redzu, ka kaut kur aktīvi virzās </a:t>
            </a:r>
            <a:r>
              <a:rPr lang="lv-LV" sz="900" dirty="0" err="1">
                <a:latin typeface="Arial" panose="020B0604020202020204" pitchFamily="34" charset="0"/>
                <a:cs typeface="Arial" panose="020B0604020202020204" pitchFamily="34" charset="0"/>
              </a:rPr>
              <a:t>kādda</a:t>
            </a:r>
            <a:r>
              <a:rPr lang="lv-LV" sz="900" dirty="0">
                <a:latin typeface="Arial" panose="020B0604020202020204" pitchFamily="34" charset="0"/>
                <a:cs typeface="Arial" panose="020B0604020202020204" pitchFamily="34" charset="0"/>
              </a:rPr>
              <a:t> līnija, tātad kāds ieguldījis naudu, lai runātu ar iedzīvotājiem. Mēs jau esam tik daudz atvērušies, ka (tautas neievēlētais) prezidents tiešā tekstā pateica, ka jāpielāgojas. Ja nevari pielāgoties - vācies prom no šejienes. Visā Eiropā ir vērojama tendence, ka vietējie </a:t>
            </a:r>
            <a:r>
              <a:rPr lang="lv-LV" sz="900" dirty="0" err="1">
                <a:latin typeface="Arial" panose="020B0604020202020204" pitchFamily="34" charset="0"/>
                <a:cs typeface="Arial" panose="020B0604020202020204" pitchFamily="34" charset="0"/>
              </a:rPr>
              <a:t>pamatiedzīvotāji</a:t>
            </a:r>
            <a:r>
              <a:rPr lang="lv-LV" sz="900" dirty="0">
                <a:latin typeface="Arial" panose="020B0604020202020204" pitchFamily="34" charset="0"/>
                <a:cs typeface="Arial" panose="020B0604020202020204" pitchFamily="34" charset="0"/>
              </a:rPr>
              <a:t>, kuri te dzīvo 500 gadus, sāk doties uz kaimiņvalstīm, </a:t>
            </a:r>
            <a:r>
              <a:rPr lang="lv-LV" sz="900" dirty="0" err="1">
                <a:latin typeface="Arial" panose="020B0604020202020204" pitchFamily="34" charset="0"/>
                <a:cs typeface="Arial" panose="020B0604020202020204" pitchFamily="34" charset="0"/>
              </a:rPr>
              <a:t>tādejāti</a:t>
            </a:r>
            <a:r>
              <a:rPr lang="lv-LV" sz="900" dirty="0">
                <a:latin typeface="Arial" panose="020B0604020202020204" pitchFamily="34" charset="0"/>
                <a:cs typeface="Arial" panose="020B0604020202020204" pitchFamily="34" charset="0"/>
              </a:rPr>
              <a:t> graujot ciešās saites sabiedrībā un graujot nacionālo sastāvu, un identitāti. Visu, ko saka mediji, saistībā ar saukļiem, es pieņemu par 180 grādiem, jo tagad notiek informācijas karš un pēdējos 5 gados dzīve palikusi tikai sliktāka, un tas, ka visas izmaiņas ir uz labu, ir ļoti apšaubāms apgalvojums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es uztvertu "Atvērtība" kā "atklātība". Kādā konkrētā lietā vai procesā, lai viss ir saprotams, viegli uztverams bez slēptiem zemtekstiem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esam jums pieejami!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esi atklāts un neko par sevi neslēp</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esi atvērts citiem cilvēkiem un apkārtējai pasaulei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esi atvērts visam jaunajam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esi patiess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esmu pārliecināts, ka šī ir kārtējā melīgā partija - viendiene. Krāsnī!</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etnisko aizvietošanu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ērtāk noziņot vienam par otru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gan jau atkal politiska reklāma. Ka būt atvērtam, tas ir vērtīgi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gan jau, ka kādas partijas priekšvēlēšanu saukli, kas vismaz 90% gadījumu ir meli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gatavību izmaiņām vai pārmaiņām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gatavību kaut kam, piemēram palīdzībai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geju kopiena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geju </a:t>
            </a:r>
            <a:r>
              <a:rPr lang="lv-LV" sz="900" dirty="0" err="1">
                <a:latin typeface="Arial" panose="020B0604020202020204" pitchFamily="34" charset="0"/>
                <a:cs typeface="Arial" panose="020B0604020202020204" pitchFamily="34" charset="0"/>
              </a:rPr>
              <a:t>propoganda</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globalizāciju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godīga politika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godīgums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godīgums</a:t>
            </a:r>
          </a:p>
        </p:txBody>
      </p:sp>
      <p:sp>
        <p:nvSpPr>
          <p:cNvPr id="7" name="TextBox 6">
            <a:extLst>
              <a:ext uri="{FF2B5EF4-FFF2-40B4-BE49-F238E27FC236}">
                <a16:creationId xmlns:a16="http://schemas.microsoft.com/office/drawing/2014/main" id="{4BBACD4B-0A8F-419C-89F8-E4FBB625D2C7}"/>
              </a:ext>
            </a:extLst>
          </p:cNvPr>
          <p:cNvSpPr txBox="1"/>
          <p:nvPr/>
        </p:nvSpPr>
        <p:spPr>
          <a:xfrm>
            <a:off x="3194462" y="1001672"/>
            <a:ext cx="2965743" cy="5770811"/>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godīgums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godīgums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godīgums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godīgums attiecībā pret cilvēkiem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godīgums un atklātība ir svarīga vērtība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godīgums, </a:t>
            </a:r>
            <a:r>
              <a:rPr lang="lv-LV" sz="900" dirty="0" err="1">
                <a:latin typeface="Arial" panose="020B0604020202020204" pitchFamily="34" charset="0"/>
                <a:cs typeface="Arial" panose="020B0604020202020204" pitchFamily="34" charset="0"/>
              </a:rPr>
              <a:t>atvērtība</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godīgums, uzticamība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godīgumu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godīgumu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godīgumu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godīgumu pret sevi un pārējiem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godīgumu, taisnīgumu, caurspīdīgumu procesos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godprātīgu attieksmi pret apkārtējiem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gribētos ticēt, ka konsolidācija ar krievvalodīgajiem iedzīvotājiem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grūti atbildēt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grūti komentēt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 (minēts 18 reizes)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 man nepatiktu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 vai pamanītu, šķiet ka domāts par atklātību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 Atkarībā no tā, kurai dzīves jomai tā pieder</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 Bet, sakarā ar tuvošanos vēlēšanām, kāda no partijām, visticamāk</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 No atvērtām robežām līdz jauna veikala, kafejnīcas atvēršanai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 Plašs jēdziens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grūti pateikt. Varbūt - neesi noslēgts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grūti spriest, jo katrs ko šādu uztver un saprot </a:t>
            </a:r>
            <a:r>
              <a:rPr lang="lv-LV" sz="900" dirty="0" err="1">
                <a:latin typeface="Arial" panose="020B0604020202020204" pitchFamily="34" charset="0"/>
                <a:cs typeface="Arial" panose="020B0604020202020204" pitchFamily="34" charset="0"/>
              </a:rPr>
              <a:t>savādak</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grūti teikt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grūti teikt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ģimene</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homoseksualitātes</a:t>
            </a:r>
            <a:r>
              <a:rPr lang="lv-LV" sz="900" dirty="0">
                <a:latin typeface="Arial" panose="020B0604020202020204" pitchFamily="34" charset="0"/>
                <a:cs typeface="Arial" panose="020B0604020202020204" pitchFamily="34" charset="0"/>
              </a:rPr>
              <a:t> pieņemšanu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ideja būt atvērtam dažādiem cilvēkiem, tostarp etniskajām minoritātēm, LGBT+ cilvēkiem, cilvēkiem, kuru pieredze atšķiras no vidusmēra baltā heteroseksuāla cilvēka pieredzes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ideja par informācijas pieejamību un varas </a:t>
            </a:r>
            <a:r>
              <a:rPr lang="lv-LV" sz="900" dirty="0" err="1">
                <a:latin typeface="Arial" panose="020B0604020202020204" pitchFamily="34" charset="0"/>
                <a:cs typeface="Arial" panose="020B0604020202020204" pitchFamily="34" charset="0"/>
              </a:rPr>
              <a:t>atvērtību</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ideja par kaut kādu </a:t>
            </a:r>
            <a:r>
              <a:rPr lang="lv-LV" sz="900" dirty="0" err="1">
                <a:latin typeface="Arial" panose="020B0604020202020204" pitchFamily="34" charset="0"/>
                <a:cs typeface="Arial" panose="020B0604020202020204" pitchFamily="34" charset="0"/>
              </a:rPr>
              <a:t>atvērtību</a:t>
            </a:r>
            <a:r>
              <a:rPr lang="lv-LV" sz="900" dirty="0">
                <a:latin typeface="Arial" panose="020B0604020202020204" pitchFamily="34" charset="0"/>
                <a:cs typeface="Arial" panose="020B0604020202020204" pitchFamily="34" charset="0"/>
              </a:rPr>
              <a:t>, kas kādam ir vērtība</a:t>
            </a:r>
          </a:p>
        </p:txBody>
      </p:sp>
      <p:sp>
        <p:nvSpPr>
          <p:cNvPr id="8" name="TextBox 7">
            <a:extLst>
              <a:ext uri="{FF2B5EF4-FFF2-40B4-BE49-F238E27FC236}">
                <a16:creationId xmlns:a16="http://schemas.microsoft.com/office/drawing/2014/main" id="{99FBF10A-4FE9-4D0E-8381-753B38C503F2}"/>
              </a:ext>
            </a:extLst>
          </p:cNvPr>
          <p:cNvSpPr txBox="1"/>
          <p:nvPr/>
        </p:nvSpPr>
        <p:spPr>
          <a:xfrm>
            <a:off x="6045226" y="1001672"/>
            <a:ext cx="2903701" cy="5493812"/>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ideja par to, ka jāpieņem visādi cilvēki, neatkarīgi no viņu dzimuma, statusa, orientācijas, frizūras u.c.</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ideja, ka atvērts jaunajam, izskatīs jaunus piedāvājumus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ideja, ka cilvēks var vērsties pie jebkura valdības biedra ar ierosinājumu vai problēmu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ideju par pilnīgi "caurspīdīgu" valsts pārvaldi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ideju par procesu caurspīdīgumu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ideju par to, ka ir labi būt atklātam, patiesam, godīgam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ideju pieņemt dažādību, būt atvērtam jaunām iespējām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ideju, ka Latvijai jābūt atvērtai sabiedrībai, jāuzņem visi bez izņēmuma imigranti un visas bez izņēmuma idejas, kas nāk no rietumiem, jo tie taču ir labie, bet mēs esam stulbi </a:t>
            </a:r>
            <a:r>
              <a:rPr lang="lv-LV" sz="900" dirty="0" err="1">
                <a:latin typeface="Arial" panose="020B0604020202020204" pitchFamily="34" charset="0"/>
                <a:cs typeface="Arial" panose="020B0604020202020204" pitchFamily="34" charset="0"/>
              </a:rPr>
              <a:t>bauri</a:t>
            </a:r>
            <a:r>
              <a:rPr lang="lv-LV" sz="900" dirty="0">
                <a:latin typeface="Arial" panose="020B0604020202020204" pitchFamily="34" charset="0"/>
                <a:cs typeface="Arial" panose="020B0604020202020204" pitchFamily="34" charset="0"/>
              </a:rPr>
              <a:t>, kas neko nejēdz no jaunākajām tendencēm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ideju, kas nekad netiks realizēta šajā valstī - sistēmas caurskatāmība, korupcijas trūkums un vārda brīvība. Es pasmietos par šādiem saukļiem un saprastu, ka tā ir kārtējā maldināšana, lai notvertu lētticīgo mērķauditoriju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iecietību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iecietību pret dažādu </a:t>
            </a:r>
            <a:r>
              <a:rPr lang="lv-LV" sz="900" dirty="0" err="1">
                <a:latin typeface="Arial" panose="020B0604020202020204" pitchFamily="34" charset="0"/>
                <a:cs typeface="Arial" panose="020B0604020202020204" pitchFamily="34" charset="0"/>
              </a:rPr>
              <a:t>tautīb</a:t>
            </a:r>
            <a:r>
              <a:rPr lang="lv-LV" sz="900" dirty="0">
                <a:latin typeface="Arial" panose="020B0604020202020204" pitchFamily="34" charset="0"/>
                <a:cs typeface="Arial" panose="020B0604020202020204" pitchFamily="34" charset="0"/>
              </a:rPr>
              <a:t>, rasu, reliģiskās pārliecības, citādu seksuālo orientāciju cilvēkiem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iecietību sabiedrībā</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iejūtību</a:t>
            </a:r>
            <a:r>
              <a:rPr lang="lv-LV" sz="900" dirty="0">
                <a:latin typeface="Arial" panose="020B0604020202020204" pitchFamily="34" charset="0"/>
                <a:cs typeface="Arial" panose="020B0604020202020204" pitchFamily="34" charset="0"/>
              </a:rPr>
              <a:t>, toleranci, mūsdienīgumu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iekļaujoša sabiedrība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iekļaujoša un brīva sabiedrība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iekļaujoša, </a:t>
            </a:r>
            <a:r>
              <a:rPr lang="lv-LV" sz="900" dirty="0" err="1">
                <a:latin typeface="Arial" panose="020B0604020202020204" pitchFamily="34" charset="0"/>
                <a:cs typeface="Arial" panose="020B0604020202020204" pitchFamily="34" charset="0"/>
              </a:rPr>
              <a:t>bezaizspriedumu</a:t>
            </a:r>
            <a:r>
              <a:rPr lang="lv-LV" sz="900" dirty="0">
                <a:latin typeface="Arial" panose="020B0604020202020204" pitchFamily="34" charset="0"/>
                <a:cs typeface="Arial" panose="020B0604020202020204" pitchFamily="34" charset="0"/>
              </a:rPr>
              <a:t> sabiedrība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iekļaujošu attieksmi pret minoritātēm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iekļaujošu sabiedrību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iekļaujošu sabiedrību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iekļaujošu sabiedrību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iekļaujošu sabiedrību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iekļaujošu, iecietīgu sabiedrību </a:t>
            </a: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pret līdzcilvēkiem un cilvēkiem grūtībās</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iekļautības</a:t>
            </a:r>
            <a:r>
              <a:rPr lang="lv-LV" sz="900" dirty="0">
                <a:latin typeface="Arial" panose="020B0604020202020204" pitchFamily="34" charset="0"/>
                <a:cs typeface="Arial" panose="020B0604020202020204" pitchFamily="34" charset="0"/>
              </a:rPr>
              <a:t> ideja, </a:t>
            </a: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jaunajam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ielasmeitu</a:t>
            </a:r>
          </a:p>
        </p:txBody>
      </p:sp>
    </p:spTree>
    <p:extLst>
      <p:ext uri="{BB962C8B-B14F-4D97-AF65-F5344CB8AC3E}">
        <p14:creationId xmlns:p14="http://schemas.microsoft.com/office/powerpoint/2010/main" val="14837160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3">
            <a:extLst>
              <a:ext uri="{FF2B5EF4-FFF2-40B4-BE49-F238E27FC236}">
                <a16:creationId xmlns:a16="http://schemas.microsoft.com/office/drawing/2014/main" id="{BB7BA527-F549-4B2B-B0A1-24C7F732FF89}"/>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200" b="1" spc="-30" dirty="0">
                <a:solidFill>
                  <a:schemeClr val="bg1"/>
                </a:solidFill>
                <a:cs typeface="Arial" panose="020B0604020202020204" pitchFamily="34" charset="0"/>
              </a:rPr>
              <a:t> Pilni atvērto jautājumu atbilžu teksti (4)</a:t>
            </a:r>
          </a:p>
        </p:txBody>
      </p:sp>
      <p:sp>
        <p:nvSpPr>
          <p:cNvPr id="4" name="TextBox 1">
            <a:extLst>
              <a:ext uri="{FF2B5EF4-FFF2-40B4-BE49-F238E27FC236}">
                <a16:creationId xmlns:a16="http://schemas.microsoft.com/office/drawing/2014/main" id="{D972FCB1-A973-46A1-A986-8DCDD2A71060}"/>
              </a:ext>
            </a:extLst>
          </p:cNvPr>
          <p:cNvSpPr txBox="1"/>
          <p:nvPr/>
        </p:nvSpPr>
        <p:spPr>
          <a:xfrm>
            <a:off x="101832" y="548216"/>
            <a:ext cx="8942580" cy="43815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sz="1200" i="1" spc="-10" dirty="0">
                <a:latin typeface="Arial" panose="020B0604020202020204" pitchFamily="34" charset="0"/>
                <a:cs typeface="Arial" panose="020B0604020202020204" pitchFamily="34" charset="0"/>
              </a:rPr>
              <a:t>J9. "Ja Jūs pamanītu plakātā, masu medijos, internetā saukli „Atvērtība ir vērtība”, kā Jums šķiet, kādu ideju šis sauklis popularizē?"</a:t>
            </a:r>
          </a:p>
          <a:p>
            <a:pPr lvl="0" defTabSz="914400">
              <a:defRPr/>
            </a:pPr>
            <a:r>
              <a:rPr lang="lv-LV" sz="1200" b="0" i="0" u="sng" baseline="0" dirty="0">
                <a:effectLst/>
                <a:latin typeface="Arial" panose="020B0604020202020204" pitchFamily="34" charset="0"/>
                <a:ea typeface="+mn-ea"/>
                <a:cs typeface="Arial" panose="020B0604020202020204" pitchFamily="34" charset="0"/>
              </a:rPr>
              <a:t>Atvērtais jautājums, iespējamas vairākas atbildes</a:t>
            </a:r>
          </a:p>
        </p:txBody>
      </p:sp>
      <p:sp>
        <p:nvSpPr>
          <p:cNvPr id="6" name="TextBox 5">
            <a:extLst>
              <a:ext uri="{FF2B5EF4-FFF2-40B4-BE49-F238E27FC236}">
                <a16:creationId xmlns:a16="http://schemas.microsoft.com/office/drawing/2014/main" id="{50CABE17-BD46-4E35-8446-3C90ED194A78}"/>
              </a:ext>
            </a:extLst>
          </p:cNvPr>
          <p:cNvSpPr txBox="1"/>
          <p:nvPr/>
        </p:nvSpPr>
        <p:spPr>
          <a:xfrm>
            <a:off x="195073" y="1003008"/>
            <a:ext cx="2999389" cy="5770811"/>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iespējams, ka tas pauž ideju par toleranci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iespēju brīvi paust savu viedokli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iespēju tiešsaistē griezties dažādās institūcijās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imigrācija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imigrācija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imigrācijas </a:t>
            </a:r>
            <a:r>
              <a:rPr lang="lv-LV" sz="900" dirty="0" err="1">
                <a:latin typeface="Arial" panose="020B0604020202020204" pitchFamily="34" charset="0"/>
                <a:cs typeface="Arial" panose="020B0604020202020204" pitchFamily="34" charset="0"/>
              </a:rPr>
              <a:t>veicināšna</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imigrāciju veicinošu politiku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informatīvā kampaņa </a:t>
            </a: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ir "vērtība"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informācija bez cenzūras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informācijas </a:t>
            </a:r>
            <a:r>
              <a:rPr lang="lv-LV" sz="900" dirty="0" err="1">
                <a:latin typeface="Arial" panose="020B0604020202020204" pitchFamily="34" charset="0"/>
                <a:cs typeface="Arial" panose="020B0604020202020204" pitchFamily="34" charset="0"/>
              </a:rPr>
              <a:t>atvērtība</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informācijas </a:t>
            </a:r>
            <a:r>
              <a:rPr lang="lv-LV" sz="900" dirty="0" err="1">
                <a:latin typeface="Arial" panose="020B0604020202020204" pitchFamily="34" charset="0"/>
                <a:cs typeface="Arial" panose="020B0604020202020204" pitchFamily="34" charset="0"/>
              </a:rPr>
              <a:t>atvērtība</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informācijas avotam un redzamajām sejām spēja neko neslēpt un nemelot - ļoti atvieglo dzīvi. Informācijas patērētājiem - iespēja saņemt informāciju bez piezīmēm un pašiem izdarīt secinājumus ir vērtīgs veids, kā attīstīt kritisko domāšanu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informācijas brīvību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informācijas pieejamība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informācijas pieejamība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informācijas pieejamība ir vērtība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informācijas pieejamību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informācijas pieejamību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informācijas saņemšanas brīvību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integrācija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integrāciju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invalīdu neizolēšana no sabiedrības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ir jābūt patiesiem un godīgiem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ir labi būt atvērtam jaunām idejām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it kā neko īpašu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izklausās pēc politiskā saukļa. Ideja - mazāk slēpt, vairāk informēt sabiedrību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izklausās pēc skaļa, bet tukša saukļa, neizraisa nekādu interesi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iznākt no skapja seksuālajām minoritātēm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izskatās pēc kādas priekšvēlēšanu kampaņas. Es šādiem saukļiem nepiešķiru nozīmi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izteikšanās atklātība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izzināt, saskatīt, pamanīt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īpaši neuzticētos tādam sauklim</a:t>
            </a:r>
          </a:p>
          <a:p>
            <a:pPr marL="87313" indent="-87313">
              <a:buFont typeface="Arial" panose="020B0604020202020204" pitchFamily="34" charset="0"/>
              <a:buChar char="•"/>
            </a:pPr>
            <a:endParaRPr lang="lv-LV" sz="9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4BBACD4B-0A8F-419C-89F8-E4FBB625D2C7}"/>
              </a:ext>
            </a:extLst>
          </p:cNvPr>
          <p:cNvSpPr txBox="1"/>
          <p:nvPr/>
        </p:nvSpPr>
        <p:spPr>
          <a:xfrm>
            <a:off x="3194462" y="1001672"/>
            <a:ext cx="2965743" cy="5770811"/>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īsti nav skaidra šī ideja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īstu demokrātijas izpausmi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jauna partija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jaunā pieņemšana, citādā pieņemšana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jauno ideju atbalstīšana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jauns medijs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jaunu politisko partiju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jā, man nav ne jausmas par šo saukli. Tas neatbilst šodienas situācijai Latvijā, jo nav atklātības</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jāatkāj</a:t>
            </a:r>
            <a:r>
              <a:rPr lang="lv-LV" sz="900" dirty="0">
                <a:latin typeface="Arial" panose="020B0604020202020204" pitchFamily="34" charset="0"/>
                <a:cs typeface="Arial" panose="020B0604020202020204" pitchFamily="34" charset="0"/>
              </a:rPr>
              <a:t> viss, nevar būt noslēpumu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jābūt atvērtam visam jaunajam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jābūt atvērtam, daudz neko neizsaka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jābūt atvērtam, nevajag slēpties “skapjos”. Piemēram, par homoseksuāļiem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jābūt atvērtākam un atbrīvotākam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jābūt iekļaujošiem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jābūt lojālākiem, saprotošākiem pret citādo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jābūt patiesiem un jādzīvo bez meliem, tad viss izdosies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jābūt saprotošam un pašam jāmāk izvērtēt iegūtā informācija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jābūt tolerantam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jāpieņem apkārtējie neatkarīgi no dzimuma, nacionalitātes, reliģiskās piederības, seksuālās orientācijas utt.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jāskatās kontekstu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jo </a:t>
            </a:r>
            <a:r>
              <a:rPr lang="lv-LV" sz="900" dirty="0" err="1">
                <a:latin typeface="Arial" panose="020B0604020202020204" pitchFamily="34" charset="0"/>
                <a:cs typeface="Arial" panose="020B0604020202020204" pitchFamily="34" charset="0"/>
              </a:rPr>
              <a:t>ātvērtāka</a:t>
            </a:r>
            <a:r>
              <a:rPr lang="lv-LV" sz="900" dirty="0">
                <a:latin typeface="Arial" panose="020B0604020202020204" pitchFamily="34" charset="0"/>
                <a:cs typeface="Arial" panose="020B0604020202020204" pitchFamily="34" charset="0"/>
              </a:rPr>
              <a:t> (kvalitatīvi) informācija ir, jo vērtīgāka viņa ir</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 cilvēkiem jāspēj pieņemt atšķirīgais citos, kuriem iespējams dzīve ir citādāka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 godīgi cilvēki ir ļoti maz</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 jābūt atvērtam pret citiem un citi būs atvērti pret tevi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 kāds mudina būt atklātam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 masu medijiem atklāti jārunā par visu, kas notiek pasaulē, nesagrozot faktus pēc saviem ieskatiem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 nekas netiek noklusēts no tautas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 nepieciešams labi izturēties pret migrantiem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 tas ir retums, ka nemelo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 tā ir vērtība pieņemt visus cilvēkus, citādo un dažādo</a:t>
            </a:r>
          </a:p>
        </p:txBody>
      </p:sp>
      <p:sp>
        <p:nvSpPr>
          <p:cNvPr id="8" name="TextBox 7">
            <a:extLst>
              <a:ext uri="{FF2B5EF4-FFF2-40B4-BE49-F238E27FC236}">
                <a16:creationId xmlns:a16="http://schemas.microsoft.com/office/drawing/2014/main" id="{99FBF10A-4FE9-4D0E-8381-753B38C503F2}"/>
              </a:ext>
            </a:extLst>
          </p:cNvPr>
          <p:cNvSpPr txBox="1"/>
          <p:nvPr/>
        </p:nvSpPr>
        <p:spPr>
          <a:xfrm>
            <a:off x="6045226" y="1001672"/>
            <a:ext cx="2903701" cy="5770811"/>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 valstī ciena iedzīvotāju viedokli, un savu viedokli var brīvi izteikt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 viss ir labs. Jebšu domāju, lasu, rakstu ko gribu tā pat arī citi un tas ir vērtība neskatoties uz to, kam </a:t>
            </a:r>
            <a:r>
              <a:rPr lang="lv-LV" sz="900" dirty="0" err="1">
                <a:latin typeface="Arial" panose="020B0604020202020204" pitchFamily="34" charset="0"/>
                <a:cs typeface="Arial" panose="020B0604020202020204" pitchFamily="34" charset="0"/>
              </a:rPr>
              <a:t>jāuņemās</a:t>
            </a:r>
            <a:r>
              <a:rPr lang="lv-LV" sz="900" dirty="0">
                <a:latin typeface="Arial" panose="020B0604020202020204" pitchFamily="34" charset="0"/>
                <a:cs typeface="Arial" panose="020B0604020202020204" pitchFamily="34" charset="0"/>
              </a:rPr>
              <a:t> atbildība par uzrakstīto, izlasīto un izraisītajām darbībām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 ja jūs atklāti veicat politiskas darbības, neko neslēpjot no tautas, tā ir vērtība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kad jābūt atvērtākiem cilvēkiem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kampaņa pret dažāda veida diskrimināciju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kampaņa pret meliem un dezinformāciju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kas vienam patiesība, citiem meli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katra cilvēka brīvu viedokli par lietām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katrs uztver individuāli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kaut kas aizdomīgs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kaut kas atkal saistīts ar </a:t>
            </a:r>
            <a:r>
              <a:rPr lang="lv-LV" sz="900" dirty="0" err="1">
                <a:latin typeface="Arial" panose="020B0604020202020204" pitchFamily="34" charset="0"/>
                <a:cs typeface="Arial" panose="020B0604020202020204" pitchFamily="34" charset="0"/>
              </a:rPr>
              <a:t>Hansbanku</a:t>
            </a:r>
            <a:r>
              <a:rPr lang="lv-LV" sz="900" dirty="0">
                <a:latin typeface="Arial" panose="020B0604020202020204" pitchFamily="34" charset="0"/>
                <a:cs typeface="Arial" panose="020B0604020202020204" pitchFamily="34" charset="0"/>
              </a:rPr>
              <a:t> vai Lattelekom. Ļoti </a:t>
            </a:r>
            <a:r>
              <a:rPr lang="lv-LV" sz="900" dirty="0" err="1">
                <a:latin typeface="Arial" panose="020B0604020202020204" pitchFamily="34" charset="0"/>
                <a:cs typeface="Arial" panose="020B0604020202020204" pitchFamily="34" charset="0"/>
              </a:rPr>
              <a:t>klišejisks</a:t>
            </a:r>
            <a:r>
              <a:rPr lang="lv-LV" sz="900" dirty="0">
                <a:latin typeface="Arial" panose="020B0604020202020204" pitchFamily="34" charset="0"/>
                <a:cs typeface="Arial" panose="020B0604020202020204" pitchFamily="34" charset="0"/>
              </a:rPr>
              <a:t> sauklis bez </a:t>
            </a:r>
            <a:r>
              <a:rPr lang="lv-LV" sz="900" dirty="0" err="1">
                <a:latin typeface="Arial" panose="020B0604020202020204" pitchFamily="34" charset="0"/>
                <a:cs typeface="Arial" panose="020B0604020202020204" pitchFamily="34" charset="0"/>
              </a:rPr>
              <a:t>kreatīvisma</a:t>
            </a:r>
            <a:r>
              <a:rPr lang="lv-LV" sz="900" dirty="0">
                <a:latin typeface="Arial" panose="020B0604020202020204" pitchFamily="34" charset="0"/>
                <a:cs typeface="Arial" panose="020B0604020202020204" pitchFamily="34" charset="0"/>
              </a:rPr>
              <a:t> un realitātes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kaut kas par sabiedrības </a:t>
            </a:r>
            <a:r>
              <a:rPr lang="lv-LV" sz="900" dirty="0" err="1">
                <a:latin typeface="Arial" panose="020B0604020202020204" pitchFamily="34" charset="0"/>
                <a:cs typeface="Arial" panose="020B0604020202020204" pitchFamily="34" charset="0"/>
              </a:rPr>
              <a:t>atvērtību</a:t>
            </a:r>
            <a:r>
              <a:rPr lang="lv-LV" sz="900" dirty="0">
                <a:latin typeface="Arial" panose="020B0604020202020204" pitchFamily="34" charset="0"/>
                <a:cs typeface="Arial" panose="020B0604020202020204" pitchFamily="34" charset="0"/>
              </a:rPr>
              <a:t>, integrāciju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kaut kas par toleranci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kaut kāda veida aicinājumu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kaut kādas informācijas pieejamību sabiedrībai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kaut kādas partijas reklāma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kaut kādas seksuālās minoritātes?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kaut kādu sociālu ideoloģiju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kaut kādu stulbu politisko pirmsvēlēšanu kampaņu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kaut ko saistītu ar reliģiju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kaut ko viegli pieejamu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kādas partijas reklāma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kādas partijas sauklis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kādu no minoritāšu integrāciju sabiedrībā</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kādu partiju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kādu partiju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kādu partiju pirms vēlēšanām, kurai mazas izredzes uzvarēt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kārtējais </a:t>
            </a:r>
            <a:r>
              <a:rPr lang="lv-LV" sz="900" dirty="0" err="1">
                <a:latin typeface="Arial" panose="020B0604020202020204" pitchFamily="34" charset="0"/>
                <a:cs typeface="Arial" panose="020B0604020202020204" pitchFamily="34" charset="0"/>
              </a:rPr>
              <a:t>bullshit</a:t>
            </a:r>
            <a:r>
              <a:rPr lang="lv-LV" sz="900" dirty="0">
                <a:latin typeface="Arial" panose="020B0604020202020204" pitchFamily="34" charset="0"/>
                <a:cs typeface="Arial" panose="020B0604020202020204" pitchFamily="34" charset="0"/>
              </a:rPr>
              <a:t> mārketinga sauklis, kas tiek izmantots, lai sevi šķietami pasniegtu kā kaut ko labāku par citiem, lai gan izmanto </a:t>
            </a:r>
            <a:r>
              <a:rPr lang="lv-LV" sz="900" dirty="0" err="1">
                <a:latin typeface="Arial" panose="020B0604020202020204" pitchFamily="34" charset="0"/>
                <a:cs typeface="Arial" panose="020B0604020202020204" pitchFamily="34" charset="0"/>
              </a:rPr>
              <a:t>Koelju</a:t>
            </a:r>
            <a:r>
              <a:rPr lang="lv-LV" sz="900" dirty="0">
                <a:latin typeface="Arial" panose="020B0604020202020204" pitchFamily="34" charset="0"/>
                <a:cs typeface="Arial" panose="020B0604020202020204" pitchFamily="34" charset="0"/>
              </a:rPr>
              <a:t> līmeņa vispārīgas frāzes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kārtējais politiskais gājiens. Mani neuzrunā saukļi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kārtējais vēlēšanu sauklis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kārtējie blēži raušas pie siles</a:t>
            </a:r>
          </a:p>
        </p:txBody>
      </p:sp>
    </p:spTree>
    <p:extLst>
      <p:ext uri="{BB962C8B-B14F-4D97-AF65-F5344CB8AC3E}">
        <p14:creationId xmlns:p14="http://schemas.microsoft.com/office/powerpoint/2010/main" val="35654253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3">
            <a:extLst>
              <a:ext uri="{FF2B5EF4-FFF2-40B4-BE49-F238E27FC236}">
                <a16:creationId xmlns:a16="http://schemas.microsoft.com/office/drawing/2014/main" id="{BB7BA527-F549-4B2B-B0A1-24C7F732FF89}"/>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200" b="1" spc="-30" dirty="0">
                <a:solidFill>
                  <a:schemeClr val="bg1"/>
                </a:solidFill>
                <a:cs typeface="Arial" panose="020B0604020202020204" pitchFamily="34" charset="0"/>
              </a:rPr>
              <a:t> Pilni atvērto jautājumu atbilžu teksti (5)</a:t>
            </a:r>
          </a:p>
        </p:txBody>
      </p:sp>
      <p:sp>
        <p:nvSpPr>
          <p:cNvPr id="4" name="TextBox 1">
            <a:extLst>
              <a:ext uri="{FF2B5EF4-FFF2-40B4-BE49-F238E27FC236}">
                <a16:creationId xmlns:a16="http://schemas.microsoft.com/office/drawing/2014/main" id="{D972FCB1-A973-46A1-A986-8DCDD2A71060}"/>
              </a:ext>
            </a:extLst>
          </p:cNvPr>
          <p:cNvSpPr txBox="1"/>
          <p:nvPr/>
        </p:nvSpPr>
        <p:spPr>
          <a:xfrm>
            <a:off x="101832" y="548216"/>
            <a:ext cx="8942580" cy="43815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sz="1200" i="1" spc="-10" dirty="0">
                <a:latin typeface="Arial" panose="020B0604020202020204" pitchFamily="34" charset="0"/>
                <a:cs typeface="Arial" panose="020B0604020202020204" pitchFamily="34" charset="0"/>
              </a:rPr>
              <a:t>J9. "Ja Jūs pamanītu plakātā, masu medijos, internetā saukli „Atvērtība ir vērtība”, kā Jums šķiet, kādu ideju šis sauklis popularizē?"</a:t>
            </a:r>
          </a:p>
          <a:p>
            <a:pPr lvl="0" defTabSz="914400">
              <a:defRPr/>
            </a:pPr>
            <a:r>
              <a:rPr lang="lv-LV" sz="1200" b="0" i="0" u="sng" baseline="0" dirty="0">
                <a:effectLst/>
                <a:latin typeface="Arial" panose="020B0604020202020204" pitchFamily="34" charset="0"/>
                <a:ea typeface="+mn-ea"/>
                <a:cs typeface="Arial" panose="020B0604020202020204" pitchFamily="34" charset="0"/>
              </a:rPr>
              <a:t>Atvērtais jautājums, iespējamas vairākas atbildes</a:t>
            </a:r>
          </a:p>
        </p:txBody>
      </p:sp>
      <p:sp>
        <p:nvSpPr>
          <p:cNvPr id="6" name="TextBox 5">
            <a:extLst>
              <a:ext uri="{FF2B5EF4-FFF2-40B4-BE49-F238E27FC236}">
                <a16:creationId xmlns:a16="http://schemas.microsoft.com/office/drawing/2014/main" id="{50CABE17-BD46-4E35-8446-3C90ED194A78}"/>
              </a:ext>
            </a:extLst>
          </p:cNvPr>
          <p:cNvSpPr txBox="1"/>
          <p:nvPr/>
        </p:nvSpPr>
        <p:spPr>
          <a:xfrm>
            <a:off x="195073" y="1003008"/>
            <a:ext cx="2999389" cy="5909310"/>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klasisks pirmsvēlēšanu sauklis, kurš nenozīmē pilnīgi neko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komunikācija risina problēmas un sniedz iespējas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komunikācijas prasmes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komunikācijas spēks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komunikāciju citam ar citu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korupcijas (propagandas) utt. apkarošana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labas pārvaldības principu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labas savstarpējās attiecības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labvēlība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lai cilvēki būtu atvērti, nevis noslēgti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lai cilvēki vairāk izstāsta par sevi. Lai izpauž savus datus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lai vairāk cilvēku pazemotu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laikam kaut kas par saskarsmi starp cilvēkiem (maziem, jauniešiem, pieaugušiem, veciem)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laikam kādas partijas sauklis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laiks pārtraukt melot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Latvijas pilsoņiem ir jāsniedz patiesa, pilnvērtīga un pieejama informācija par norisēm Latvijā un ārzemēs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Latvijā - tukša skaņa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laupīšana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LGBT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LGBT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LGBT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LGBT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LGBT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LGBT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LGBT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LGBT ideoloģiju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LGBT+, citas rases jautājumus apskatošs, kādas no organizācijām apmaksāts projekts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LGBTQ</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LGBTQ</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LGBTQ</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LGBTQ</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LGTB</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liberālās vērtības no partijas Attīstībai Par klāsta. Caurspīdīgo valsts pārvaldi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liberālās vērtības, </a:t>
            </a:r>
            <a:r>
              <a:rPr lang="lv-LV" sz="900" dirty="0" err="1">
                <a:latin typeface="Arial" panose="020B0604020202020204" pitchFamily="34" charset="0"/>
                <a:cs typeface="Arial" panose="020B0604020202020204" pitchFamily="34" charset="0"/>
              </a:rPr>
              <a:t>atvērtību</a:t>
            </a:r>
            <a:r>
              <a:rPr lang="lv-LV" sz="900" dirty="0">
                <a:latin typeface="Arial" panose="020B0604020202020204" pitchFamily="34" charset="0"/>
                <a:cs typeface="Arial" panose="020B0604020202020204" pitchFamily="34" charset="0"/>
              </a:rPr>
              <a:t> pret jaunu, neparastu, multikulturālismu</a:t>
            </a:r>
          </a:p>
          <a:p>
            <a:pPr marL="87313" indent="-87313">
              <a:buFont typeface="Arial" panose="020B0604020202020204" pitchFamily="34" charset="0"/>
              <a:buChar char="•"/>
            </a:pPr>
            <a:endParaRPr lang="lv-LV" sz="9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4BBACD4B-0A8F-419C-89F8-E4FBB625D2C7}"/>
              </a:ext>
            </a:extLst>
          </p:cNvPr>
          <p:cNvSpPr txBox="1"/>
          <p:nvPr/>
        </p:nvSpPr>
        <p:spPr>
          <a:xfrm>
            <a:off x="3194462" y="1001672"/>
            <a:ext cx="2965743" cy="5770811"/>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liberālisms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liberālisms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liberālisms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liberālisms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liberālisms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liberālismu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liberālismu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liberālo ideoloģiju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liberālo migrācijas politiķu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liberālo politisko spēku kampaņas sauklis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liberāļu vērtības - "patvēruma meklētāji" (bet ne tie, kas bēg no kara Ukrainā), LGBT utml.</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līdzcilvēku iekļaušana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līdzjūtību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lojalitāti pret sabiedrības dažādību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man asociējas ar populistisku saukli, kur katrs var saklausīt kaut ko sev</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man kā veco laiku un tikumu cilvēkam pēc 55 tas uzvedina uz domām pa tukšas, bezvērtīgas, pļāpāšanas popularizēšanu. Vairāk patiktu, ja tukšai </a:t>
            </a:r>
            <a:r>
              <a:rPr lang="lv-LV" sz="900" dirty="0" err="1">
                <a:latin typeface="Arial" panose="020B0604020202020204" pitchFamily="34" charset="0"/>
                <a:cs typeface="Arial" panose="020B0604020202020204" pitchFamily="34" charset="0"/>
              </a:rPr>
              <a:t>atvērtībai</a:t>
            </a:r>
            <a:r>
              <a:rPr lang="lv-LV" sz="900" dirty="0">
                <a:latin typeface="Arial" panose="020B0604020202020204" pitchFamily="34" charset="0"/>
                <a:cs typeface="Arial" panose="020B0604020202020204" pitchFamily="34" charset="0"/>
              </a:rPr>
              <a:t> sekotu reāla darbu uzsākšana un arī to kvalitatīva izdarīšana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man nešķiet, ka sauklis </a:t>
            </a:r>
            <a:r>
              <a:rPr lang="lv-LV" sz="900" dirty="0" err="1">
                <a:latin typeface="Arial" panose="020B0604020202020204" pitchFamily="34" charset="0"/>
                <a:cs typeface="Arial" panose="020B0604020202020204" pitchFamily="34" charset="0"/>
              </a:rPr>
              <a:t>polularizē</a:t>
            </a:r>
            <a:r>
              <a:rPr lang="lv-LV" sz="900" dirty="0">
                <a:latin typeface="Arial" panose="020B0604020202020204" pitchFamily="34" charset="0"/>
                <a:cs typeface="Arial" panose="020B0604020202020204" pitchFamily="34" charset="0"/>
              </a:rPr>
              <a:t> kādu ideju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man rastos (droši vien kļūdaini) domas, ka tas ir politiski vērsts lozungs kādas partijas priekšvēlēšanu aģitācijai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man šāds sauklis neko neizsacītu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man šķiet, ka mēģina mani maldināt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man šķiet, pēc diviem vārdiem secināt grūti, jo tam var būt vairākas nozīmes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man tas asociējas ar "durvis ir atvērtas". Respektīvi, pieejamība 24/7 režīmā. Vai līdzinās domai: "esam atvērti jaunām idejām vai jauniem cilvēkiem". Manuprāt, daudz labāks sauklis ir "atklātība ir vērtība"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man vienalga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mani baida visi saukļi ar vārdu "vērtība"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manuprāt, atvērtu cilvēku viedokļi un patiesība palīdz lietas uzlabot un ieklausīties vienam otrā, kas ir vērtīgi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maz ticams mūsu laikos</a:t>
            </a:r>
          </a:p>
        </p:txBody>
      </p:sp>
      <p:sp>
        <p:nvSpPr>
          <p:cNvPr id="8" name="TextBox 7">
            <a:extLst>
              <a:ext uri="{FF2B5EF4-FFF2-40B4-BE49-F238E27FC236}">
                <a16:creationId xmlns:a16="http://schemas.microsoft.com/office/drawing/2014/main" id="{99FBF10A-4FE9-4D0E-8381-753B38C503F2}"/>
              </a:ext>
            </a:extLst>
          </p:cNvPr>
          <p:cNvSpPr txBox="1"/>
          <p:nvPr/>
        </p:nvSpPr>
        <p:spPr>
          <a:xfrm>
            <a:off x="6045226" y="1001672"/>
            <a:ext cx="2903701" cy="5909310"/>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mediju atklātība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meli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meli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meli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meli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meli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meli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melu neesamība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melu neesamība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mēģinājums kaut ko nozagt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mēģinājums tēlot patiesas informācijas esamību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mēs augstu vērtējam atvērtos informācijas avotus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mudina cilvēkus brīvi paust savu viedokli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mudinājumu </a:t>
            </a:r>
            <a:r>
              <a:rPr lang="lv-LV" sz="900" dirty="0" err="1">
                <a:latin typeface="Arial" panose="020B0604020202020204" pitchFamily="34" charset="0"/>
                <a:cs typeface="Arial" panose="020B0604020202020204" pitchFamily="34" charset="0"/>
              </a:rPr>
              <a:t>tolerēt</a:t>
            </a:r>
            <a:r>
              <a:rPr lang="lv-LV" sz="900" dirty="0">
                <a:latin typeface="Arial" panose="020B0604020202020204" pitchFamily="34" charset="0"/>
                <a:cs typeface="Arial" panose="020B0604020202020204" pitchFamily="34" charset="0"/>
              </a:rPr>
              <a:t> dažādus uzskatus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muļķības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muļķības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muļķības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muļķības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muļķību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mums </a:t>
            </a: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nav. Mums ir demokrātija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mums nesasniedzami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mūsdienās </a:t>
            </a: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un patiesums ir vērtība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mūsu laikos </a:t>
            </a: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 tā ir muļķība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mūsu valstī nav ne jausmas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naivo aborigēnu kolonizācija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naivu ideālismu, ticību apgaismības idejai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aktuāli mūsdienu sabiedrībā</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atbildes (minēts 40 reizes)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domu. Politika?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ideju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jau gan. Godīgums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komentāru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ne jausmas (minēts 18 reizes)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ne jausmas, ko tas varētu popularizēt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ne jausmas. Izskatās pēc </a:t>
            </a:r>
            <a:r>
              <a:rPr lang="lv-LV" sz="900" dirty="0" err="1">
                <a:latin typeface="Arial" panose="020B0604020202020204" pitchFamily="34" charset="0"/>
                <a:cs typeface="Arial" panose="020B0604020202020204" pitchFamily="34" charset="0"/>
              </a:rPr>
              <a:t>mazmājnieku</a:t>
            </a:r>
            <a:r>
              <a:rPr lang="lv-LV" sz="900" dirty="0">
                <a:latin typeface="Arial" panose="020B0604020202020204" pitchFamily="34" charset="0"/>
                <a:cs typeface="Arial" panose="020B0604020202020204" pitchFamily="34" charset="0"/>
              </a:rPr>
              <a:t> partijas saukļa, kas piestāvētu Alda </a:t>
            </a:r>
            <a:r>
              <a:rPr lang="lv-LV" sz="900" dirty="0" err="1">
                <a:latin typeface="Arial" panose="020B0604020202020204" pitchFamily="34" charset="0"/>
                <a:cs typeface="Arial" panose="020B0604020202020204" pitchFamily="34" charset="0"/>
              </a:rPr>
              <a:t>Gobzema</a:t>
            </a:r>
            <a:r>
              <a:rPr lang="lv-LV" sz="900" dirty="0">
                <a:latin typeface="Arial" panose="020B0604020202020204" pitchFamily="34" charset="0"/>
                <a:cs typeface="Arial" panose="020B0604020202020204" pitchFamily="34" charset="0"/>
              </a:rPr>
              <a:t> kompānijai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ne jausmas. Nepatīk šis sauklis, jo vārdi savstarpēji līdzīgi, tāpēc izklausās piņķerīgi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pamanīts</a:t>
            </a:r>
          </a:p>
          <a:p>
            <a:pPr marL="87313" indent="-87313">
              <a:buFont typeface="Arial" panose="020B0604020202020204" pitchFamily="34" charset="0"/>
              <a:buChar char="•"/>
            </a:pPr>
            <a:endParaRPr lang="lv-LV"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40309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3">
            <a:extLst>
              <a:ext uri="{FF2B5EF4-FFF2-40B4-BE49-F238E27FC236}">
                <a16:creationId xmlns:a16="http://schemas.microsoft.com/office/drawing/2014/main" id="{BB7BA527-F549-4B2B-B0A1-24C7F732FF89}"/>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200" b="1" spc="-30" dirty="0">
                <a:solidFill>
                  <a:schemeClr val="bg1"/>
                </a:solidFill>
                <a:cs typeface="Arial" panose="020B0604020202020204" pitchFamily="34" charset="0"/>
              </a:rPr>
              <a:t> Pilni atvērto jautājumu atbilžu teksti (6)</a:t>
            </a:r>
          </a:p>
        </p:txBody>
      </p:sp>
      <p:sp>
        <p:nvSpPr>
          <p:cNvPr id="4" name="TextBox 1">
            <a:extLst>
              <a:ext uri="{FF2B5EF4-FFF2-40B4-BE49-F238E27FC236}">
                <a16:creationId xmlns:a16="http://schemas.microsoft.com/office/drawing/2014/main" id="{D972FCB1-A973-46A1-A986-8DCDD2A71060}"/>
              </a:ext>
            </a:extLst>
          </p:cNvPr>
          <p:cNvSpPr txBox="1"/>
          <p:nvPr/>
        </p:nvSpPr>
        <p:spPr>
          <a:xfrm>
            <a:off x="101832" y="548216"/>
            <a:ext cx="8942580" cy="43815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sz="1200" i="1" spc="-10" dirty="0">
                <a:latin typeface="Arial" panose="020B0604020202020204" pitchFamily="34" charset="0"/>
                <a:cs typeface="Arial" panose="020B0604020202020204" pitchFamily="34" charset="0"/>
              </a:rPr>
              <a:t>J9. "Ja Jūs pamanītu plakātā, masu medijos, internetā saukli „Atvērtība ir vērtība”, kā Jums šķiet, kādu ideju šis sauklis popularizē?"</a:t>
            </a:r>
          </a:p>
          <a:p>
            <a:pPr lvl="0" defTabSz="914400">
              <a:defRPr/>
            </a:pPr>
            <a:r>
              <a:rPr lang="lv-LV" sz="1200" b="0" i="0" u="sng" baseline="0" dirty="0">
                <a:effectLst/>
                <a:latin typeface="Arial" panose="020B0604020202020204" pitchFamily="34" charset="0"/>
                <a:ea typeface="+mn-ea"/>
                <a:cs typeface="Arial" panose="020B0604020202020204" pitchFamily="34" charset="0"/>
              </a:rPr>
              <a:t>Atvērtais jautājums, iespējamas vairākas atbildes</a:t>
            </a:r>
          </a:p>
        </p:txBody>
      </p:sp>
      <p:sp>
        <p:nvSpPr>
          <p:cNvPr id="6" name="TextBox 5">
            <a:extLst>
              <a:ext uri="{FF2B5EF4-FFF2-40B4-BE49-F238E27FC236}">
                <a16:creationId xmlns:a16="http://schemas.microsoft.com/office/drawing/2014/main" id="{50CABE17-BD46-4E35-8446-3C90ED194A78}"/>
              </a:ext>
            </a:extLst>
          </p:cNvPr>
          <p:cNvSpPr txBox="1"/>
          <p:nvPr/>
        </p:nvSpPr>
        <p:spPr>
          <a:xfrm>
            <a:off x="195073" y="1003008"/>
            <a:ext cx="2999389" cy="5632311"/>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skaidra ideja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skaidrs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skaidrs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skaidrs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tur idejas. Tagad jāklusē, jābūt noslēgtam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variantu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variantu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variantu, nezinu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viedokļa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viedokļa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nav viedokļa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nāc un </a:t>
            </a:r>
            <a:r>
              <a:rPr lang="lv-LV" sz="900" dirty="0" err="1">
                <a:latin typeface="Arial" panose="020B0604020202020204" pitchFamily="34" charset="0"/>
                <a:cs typeface="Arial" panose="020B0604020202020204" pitchFamily="34" charset="0"/>
              </a:rPr>
              <a:t>stučī</a:t>
            </a:r>
            <a:r>
              <a:rPr lang="lv-LV" sz="900" dirty="0">
                <a:latin typeface="Arial" panose="020B0604020202020204" pitchFamily="34" charset="0"/>
                <a:cs typeface="Arial" panose="020B0604020202020204" pitchFamily="34" charset="0"/>
              </a:rPr>
              <a:t>? Drīzāk - izkrati savu dvēseli, un kāds izmantos tavu vērtību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 par to tagad ir jābūt saukļiem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neaizslēgta automašīna zaglim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neaktuāls sauklis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neasociējas ar nevienu ideju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nebaidīties izteikt savu viedokli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nebaidīties runāt</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nediskrimināciju</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nedrīkst melot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nedrīkst slēpt notikumos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neesmu interesējies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neesmu manījusi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neesmu pamanījusi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neesmu pamanījusi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neesmu pamanījusi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neesmu pamanījusi šo saukli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neesmu redzējis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neesmu redzējis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neesmu redzējis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neesmu </a:t>
            </a:r>
            <a:r>
              <a:rPr lang="lv-LV" sz="900" dirty="0" err="1">
                <a:latin typeface="Arial" panose="020B0604020202020204" pitchFamily="34" charset="0"/>
                <a:cs typeface="Arial" panose="020B0604020202020204" pitchFamily="34" charset="0"/>
              </a:rPr>
              <a:t>redzējism</a:t>
            </a:r>
            <a:r>
              <a:rPr lang="lv-LV" sz="900" dirty="0">
                <a:latin typeface="Arial" panose="020B0604020202020204" pitchFamily="34" charset="0"/>
                <a:cs typeface="Arial" panose="020B0604020202020204" pitchFamily="34" charset="0"/>
              </a:rPr>
              <a:t>, bet godīgums man ir vērtība! Tā kā var atklāti melot, vainot utt.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neesmu redzējusi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neesmu redzējusi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neesmu redzējusi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neesmu redzējusi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neesmu redzējusi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neizprotu saukli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nekam nevajadzētu būt palikt slēptām</a:t>
            </a:r>
          </a:p>
        </p:txBody>
      </p:sp>
      <p:sp>
        <p:nvSpPr>
          <p:cNvPr id="7" name="TextBox 6">
            <a:extLst>
              <a:ext uri="{FF2B5EF4-FFF2-40B4-BE49-F238E27FC236}">
                <a16:creationId xmlns:a16="http://schemas.microsoft.com/office/drawing/2014/main" id="{4BBACD4B-0A8F-419C-89F8-E4FBB625D2C7}"/>
              </a:ext>
            </a:extLst>
          </p:cNvPr>
          <p:cNvSpPr txBox="1"/>
          <p:nvPr/>
        </p:nvSpPr>
        <p:spPr>
          <a:xfrm>
            <a:off x="3194462" y="1001672"/>
            <a:ext cx="2965743" cy="5909310"/>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nekas nenāk prātā</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nekas nenāk prātā</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nekas vispār</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nekādas patiesas </a:t>
            </a:r>
            <a:r>
              <a:rPr lang="lv-LV" sz="900" dirty="0" err="1">
                <a:latin typeface="Arial" panose="020B0604020202020204" pitchFamily="34" charset="0"/>
                <a:cs typeface="Arial" panose="020B0604020202020204" pitchFamily="34" charset="0"/>
              </a:rPr>
              <a:t>atvērtības</a:t>
            </a:r>
            <a:r>
              <a:rPr lang="lv-LV" sz="900" dirty="0">
                <a:latin typeface="Arial" panose="020B0604020202020204" pitchFamily="34" charset="0"/>
                <a:cs typeface="Arial" panose="020B0604020202020204" pitchFamily="34" charset="0"/>
              </a:rPr>
              <a:t> nav. Ir smadzeņu skalošana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nekādu (minēts 17 reizes)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nekādu. Latvijā un pasaulē nav atklātības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nekādu. Vārdu spēle un nekas vairāk</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neklusēt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neklusēt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neklusēt, bet izteikt viedokli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neko daudz</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neko īpašu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neko labu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neko labu, kārtējā mahinācija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neko neslēpt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neko sakarīgu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neko specifisku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neko tā nepopularizē - tukša frāze</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neko, tukši vārdi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nemāku atbildēt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nemāku teikt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nemelot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nemieru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nepamanīju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nepamanīju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nepamanīju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nepamanīju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nepamanītu. Cilvēkiem jābūt atvērtiem, kas radītu sabiedrībā drošību un uzticamību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nepieciešams runāt atklāti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nepievērstu uzmanību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nepievērsu uzmanību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neslēpt kaut ko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neslēpt savu orientāciju</a:t>
            </a:r>
          </a:p>
          <a:p>
            <a:pPr marL="87313" indent="-87313">
              <a:buFont typeface="Arial" panose="020B0604020202020204" pitchFamily="34" charset="0"/>
              <a:buChar char="•"/>
            </a:pPr>
            <a:endParaRPr lang="lv-LV" sz="9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99FBF10A-4FE9-4D0E-8381-753B38C503F2}"/>
              </a:ext>
            </a:extLst>
          </p:cNvPr>
          <p:cNvSpPr txBox="1"/>
          <p:nvPr/>
        </p:nvSpPr>
        <p:spPr>
          <a:xfrm>
            <a:off x="6045226" y="1001672"/>
            <a:ext cx="2903701" cy="5770811"/>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neslēpties sevī</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neticētu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neticētu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neticētu ne vārdam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neticu saukļiem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nevaru iedomāties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nevaru pateikt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nevaru teikt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nevienam neko nestāsti un būsi laimīgs</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nevienozīmīgu</a:t>
            </a:r>
            <a:r>
              <a:rPr lang="lv-LV" sz="900" dirty="0">
                <a:latin typeface="Arial" panose="020B0604020202020204" pitchFamily="34" charset="0"/>
                <a:cs typeface="Arial" panose="020B0604020202020204" pitchFamily="34" charset="0"/>
              </a:rPr>
              <a:t> vārdu salikumu, kas nereti iet pretī viens otram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nezinu (minēts 118 reizes)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nezinu par ko iet runa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nezinu, nav atbildes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nezinu. Varbūt muļķība?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nē</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nē</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nē</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nē</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nē</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nē</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nodokļu apiešanas apkarošana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nodomātu, ka tā ir politiskas partijas reklāma un neiedziļinātos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noteikti jau kādu politisko partiju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nozīmē spēju attīstīties, augt, uz dialogu. Spēja pieņemt citus kā savējos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padomātu, ka mana </a:t>
            </a: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ir kāda politiskais kapitāls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pagājušo laiku </a:t>
            </a:r>
            <a:r>
              <a:rPr lang="lv-LV" sz="900" dirty="0" err="1">
                <a:latin typeface="Arial" panose="020B0604020202020204" pitchFamily="34" charset="0"/>
                <a:cs typeface="Arial" panose="020B0604020202020204" pitchFamily="34" charset="0"/>
              </a:rPr>
              <a:t>vertību</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palīdzēt citiem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palīdzēt vienam otram, spēja arī pieņemt palīdzību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par atklātību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par atklātību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par atvērtu prātu pret atšķirīgo, citu seksuālo orientāciju un tā pieņemšanu kā normālu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par atvērtu, bez aizspriedumiem sabiedrību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par demokrātiju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par godīgumu un atklātību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par īstu informāciju medijos</a:t>
            </a:r>
          </a:p>
          <a:p>
            <a:pPr marL="87313" indent="-87313">
              <a:buFont typeface="Arial" panose="020B0604020202020204" pitchFamily="34" charset="0"/>
              <a:buChar char="•"/>
            </a:pPr>
            <a:endParaRPr lang="lv-LV" sz="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4633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3">
            <a:extLst>
              <a:ext uri="{FF2B5EF4-FFF2-40B4-BE49-F238E27FC236}">
                <a16:creationId xmlns:a16="http://schemas.microsoft.com/office/drawing/2014/main" id="{646ECF4A-28F5-49E6-8617-362982F1FCF6}"/>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Respondentu sociāldemogrāfiskais profils</a:t>
            </a:r>
            <a:endParaRPr lang="en-US" altLang="en-US" sz="2400" b="1" dirty="0">
              <a:solidFill>
                <a:schemeClr val="bg1"/>
              </a:solidFill>
              <a:cs typeface="Arial" panose="020B0604020202020204" pitchFamily="34" charset="0"/>
            </a:endParaRPr>
          </a:p>
        </p:txBody>
      </p:sp>
      <p:graphicFrame>
        <p:nvGraphicFramePr>
          <p:cNvPr id="5" name="Chart 4">
            <a:extLst>
              <a:ext uri="{FF2B5EF4-FFF2-40B4-BE49-F238E27FC236}">
                <a16:creationId xmlns:a16="http://schemas.microsoft.com/office/drawing/2014/main" id="{00000000-0008-0000-0200-000005000000}"/>
              </a:ext>
            </a:extLst>
          </p:cNvPr>
          <p:cNvGraphicFramePr>
            <a:graphicFrameLocks/>
          </p:cNvGraphicFramePr>
          <p:nvPr>
            <p:extLst>
              <p:ext uri="{D42A27DB-BD31-4B8C-83A1-F6EECF244321}">
                <p14:modId xmlns:p14="http://schemas.microsoft.com/office/powerpoint/2010/main" val="2374467948"/>
              </p:ext>
            </p:extLst>
          </p:nvPr>
        </p:nvGraphicFramePr>
        <p:xfrm>
          <a:off x="1180344" y="706170"/>
          <a:ext cx="6487941" cy="587678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3">
            <a:extLst>
              <a:ext uri="{FF2B5EF4-FFF2-40B4-BE49-F238E27FC236}">
                <a16:creationId xmlns:a16="http://schemas.microsoft.com/office/drawing/2014/main" id="{BB7BA527-F549-4B2B-B0A1-24C7F732FF89}"/>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200" b="1" spc="-30" dirty="0">
                <a:solidFill>
                  <a:schemeClr val="bg1"/>
                </a:solidFill>
                <a:cs typeface="Arial" panose="020B0604020202020204" pitchFamily="34" charset="0"/>
              </a:rPr>
              <a:t> Pilni atvērto jautājumu atbilžu teksti (7)</a:t>
            </a:r>
          </a:p>
        </p:txBody>
      </p:sp>
      <p:sp>
        <p:nvSpPr>
          <p:cNvPr id="4" name="TextBox 1">
            <a:extLst>
              <a:ext uri="{FF2B5EF4-FFF2-40B4-BE49-F238E27FC236}">
                <a16:creationId xmlns:a16="http://schemas.microsoft.com/office/drawing/2014/main" id="{D972FCB1-A973-46A1-A986-8DCDD2A71060}"/>
              </a:ext>
            </a:extLst>
          </p:cNvPr>
          <p:cNvSpPr txBox="1"/>
          <p:nvPr/>
        </p:nvSpPr>
        <p:spPr>
          <a:xfrm>
            <a:off x="101832" y="548216"/>
            <a:ext cx="8942580" cy="43815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sz="1200" i="1" spc="-10" dirty="0">
                <a:latin typeface="Arial" panose="020B0604020202020204" pitchFamily="34" charset="0"/>
                <a:cs typeface="Arial" panose="020B0604020202020204" pitchFamily="34" charset="0"/>
              </a:rPr>
              <a:t>J9. "Ja Jūs pamanītu plakātā, masu medijos, internetā saukli „Atvērtība ir vērtība”, kā Jums šķiet, kādu ideju šis sauklis popularizē?"</a:t>
            </a:r>
          </a:p>
          <a:p>
            <a:pPr lvl="0" defTabSz="914400">
              <a:defRPr/>
            </a:pPr>
            <a:r>
              <a:rPr lang="lv-LV" sz="1200" b="0" i="0" u="sng" baseline="0" dirty="0">
                <a:effectLst/>
                <a:latin typeface="Arial" panose="020B0604020202020204" pitchFamily="34" charset="0"/>
                <a:ea typeface="+mn-ea"/>
                <a:cs typeface="Arial" panose="020B0604020202020204" pitchFamily="34" charset="0"/>
              </a:rPr>
              <a:t>Atvērtais jautājums, iespējamas vairākas atbildes</a:t>
            </a:r>
          </a:p>
        </p:txBody>
      </p:sp>
      <p:sp>
        <p:nvSpPr>
          <p:cNvPr id="6" name="TextBox 5">
            <a:extLst>
              <a:ext uri="{FF2B5EF4-FFF2-40B4-BE49-F238E27FC236}">
                <a16:creationId xmlns:a16="http://schemas.microsoft.com/office/drawing/2014/main" id="{50CABE17-BD46-4E35-8446-3C90ED194A78}"/>
              </a:ext>
            </a:extLst>
          </p:cNvPr>
          <p:cNvSpPr txBox="1"/>
          <p:nvPr/>
        </p:nvSpPr>
        <p:spPr>
          <a:xfrm>
            <a:off x="195073" y="1003008"/>
            <a:ext cx="2999389" cy="5632311"/>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par kādu problēmu atklāšanu, dalīšanos, uzticēšanu kādam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par saliedētu tautu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par to (vērtību) ir jāmaksā</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par to, ka jābūt atklātiem, caurspīdīgiem procesiem, norisēm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par vārda brīvību vai kādu kampaņu labdarībai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partijas darbības principu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partijas reklāma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partiju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partiju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pasaule un draudzība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pat iedomāties nevaru ko tādu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patiesa informācija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patiesa informācija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patiesa informācija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patiesība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patiesība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patiesība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patiesība starp cilvēkiem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patiesība un tikai patiesība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patiesībā ir spēks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patiesību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patiesību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patiesību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pārāk lielu demokrātiju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pārāk lielu liberālismu</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pārredzamība</a:t>
            </a:r>
            <a:r>
              <a:rPr lang="lv-LV" sz="900" dirty="0">
                <a:latin typeface="Arial" panose="020B0604020202020204" pitchFamily="34" charset="0"/>
                <a:cs typeface="Arial" panose="020B0604020202020204" pitchFamily="34" charset="0"/>
              </a:rPr>
              <a:t> visās darbībās</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pārskatamība</a:t>
            </a:r>
            <a:r>
              <a:rPr lang="lv-LV" sz="900" dirty="0">
                <a:latin typeface="Arial" panose="020B0604020202020204" pitchFamily="34" charset="0"/>
                <a:cs typeface="Arial" panose="020B0604020202020204" pitchFamily="34" charset="0"/>
              </a:rPr>
              <a:t> politikā</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pieejamību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piekrītu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piekrītu, bet mūsu valstī </a:t>
            </a: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nav</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pieņemoša sabiedrība?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pieņemošākas, vienlīdzīgākas sabiedrības ideju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pieņemt citādus uzskatus, būt atvērtam jaunajam u.c.</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pieņemt dažādo, atšķirīgo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pieņemt jauno, ne tik pazīstamo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pieņemt sabiedrībā mazākumtautības cilvēkus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pieņemt sabiedrību kopumā neiedalot un nediskriminējot atsevišķus cilvēkus</a:t>
            </a:r>
          </a:p>
        </p:txBody>
      </p:sp>
      <p:sp>
        <p:nvSpPr>
          <p:cNvPr id="7" name="TextBox 6">
            <a:extLst>
              <a:ext uri="{FF2B5EF4-FFF2-40B4-BE49-F238E27FC236}">
                <a16:creationId xmlns:a16="http://schemas.microsoft.com/office/drawing/2014/main" id="{4BBACD4B-0A8F-419C-89F8-E4FBB625D2C7}"/>
              </a:ext>
            </a:extLst>
          </p:cNvPr>
          <p:cNvSpPr txBox="1"/>
          <p:nvPr/>
        </p:nvSpPr>
        <p:spPr>
          <a:xfrm>
            <a:off x="3194462" y="1001672"/>
            <a:ext cx="2965743" cy="5770811"/>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pieņemt, ka līdzās mums ir atšķirīgi domājoši cilvēki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pieņemtu, ka tiek teikts - atvērti jaunām idejām, viedokļiem, pārliecībām, gatavi izaicinājumiem; tiek pausta liberāla pārliecība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pievērst īpašu uzmanību diskriminācijai vecuma dēļ</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pilnīga bezjēga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pilnīgi neko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pilnīgi neko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pilnu </a:t>
            </a:r>
            <a:r>
              <a:rPr lang="lv-LV" sz="900" dirty="0" err="1">
                <a:latin typeface="Arial" panose="020B0604020202020204" pitchFamily="34" charset="0"/>
                <a:cs typeface="Arial" panose="020B0604020202020204" pitchFamily="34" charset="0"/>
              </a:rPr>
              <a:t>atvērtību</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pirms vēlēšanām šādiem plakātiem nav vērtības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pirmsvēlēšanu aģitācija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pirmsvēlēšanu populistisks sauklis, kas neko neizsaka. Viens no 100 līdzīgiem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plurālisma ideju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pļāpa - dāvana spiegam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politika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politika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politikas </a:t>
            </a:r>
            <a:r>
              <a:rPr lang="lv-LV" sz="900" dirty="0" err="1">
                <a:latin typeface="Arial" panose="020B0604020202020204" pitchFamily="34" charset="0"/>
                <a:cs typeface="Arial" panose="020B0604020202020204" pitchFamily="34" charset="0"/>
              </a:rPr>
              <a:t>pārredzamību</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politiku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politiķu saziņa ar sabiedrību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politiskais sauklis, kurš ne vienmēr ir patiess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politiskās partijas sauklis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politisko partiju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politisku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politisku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politkorektumu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popularizē kādu no ātrajiem kredītiem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populisms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populisms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populisms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populismu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populistisks sauklis caurspīdīgai politikai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preses brīvību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pretimnākšanu</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pretīmnākšanu</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priekšvēlēsanu</a:t>
            </a:r>
            <a:r>
              <a:rPr lang="lv-LV" sz="900" dirty="0">
                <a:latin typeface="Arial" panose="020B0604020202020204" pitchFamily="34" charset="0"/>
                <a:cs typeface="Arial" panose="020B0604020202020204" pitchFamily="34" charset="0"/>
              </a:rPr>
              <a:t> sauklis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priekšvēlēšanu kampaņa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priekšvēlēšanu lozungs, kas neko nesimbolizē</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progresīvie, zilos reklamē</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provokācija</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raibrūtainu</a:t>
            </a:r>
            <a:r>
              <a:rPr lang="lv-LV" sz="900" dirty="0">
                <a:latin typeface="Arial" panose="020B0604020202020204" pitchFamily="34" charset="0"/>
                <a:cs typeface="Arial" panose="020B0604020202020204" pitchFamily="34" charset="0"/>
              </a:rPr>
              <a:t> sabiedrību</a:t>
            </a:r>
          </a:p>
        </p:txBody>
      </p:sp>
      <p:sp>
        <p:nvSpPr>
          <p:cNvPr id="8" name="TextBox 7">
            <a:extLst>
              <a:ext uri="{FF2B5EF4-FFF2-40B4-BE49-F238E27FC236}">
                <a16:creationId xmlns:a16="http://schemas.microsoft.com/office/drawing/2014/main" id="{99FBF10A-4FE9-4D0E-8381-753B38C503F2}"/>
              </a:ext>
            </a:extLst>
          </p:cNvPr>
          <p:cNvSpPr txBox="1"/>
          <p:nvPr/>
        </p:nvSpPr>
        <p:spPr>
          <a:xfrm>
            <a:off x="6045226" y="1001672"/>
            <a:ext cx="2903701" cy="5493812"/>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reliģiju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reliģiju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runas brīvība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runājam atklāti par problēmām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runāt bez aplinkiem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runāt patiesību un par to nebaidīties. Iestāties par taisnīgumu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runāt taisnību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runāt, domāts būt atvērtām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runāt, publicēt, rakstīt patiesu informāciju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sabiedrības integrācija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sabiedrības </a:t>
            </a:r>
            <a:r>
              <a:rPr lang="lv-LV" sz="900" dirty="0" err="1">
                <a:latin typeface="Arial" panose="020B0604020202020204" pitchFamily="34" charset="0"/>
                <a:cs typeface="Arial" panose="020B0604020202020204" pitchFamily="34" charset="0"/>
              </a:rPr>
              <a:t>saliedetību</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sadarbība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sadarbība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sadarbību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saistību ar gaidāmajām vēlēšanām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saistītu ar iekļaujošas sabiedrības ideju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sapratni, empātiju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sarunāšanos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sauklis pret diskrimināciju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sauklis var popularizēt ideju par godīgu un atklātu, savas pozīcijas paušanu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savstarpēju komunikāciju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seksuālo minoritāšu aizsardzība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seksuālo minoritāšu tiesības un toleranci pret šo sabiedrības grupu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sevis pilnveidošanu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skan neloģiski un nesaprotami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skatoties, kam atvērties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smuki skan</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sociālā akcija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sociāli iekļaujošo pasākumu popularizēšana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sociālos tīklus - vajag publicēt informāciju par sevi utml.</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spēja pieņemt citādo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spēju domāt, pieņemt citādo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svarīga ir informācijas pieejamība un institūcijām, organizācijām ir maksimāli jācenšas nodrošināt informāciju</a:t>
            </a:r>
          </a:p>
        </p:txBody>
      </p:sp>
    </p:spTree>
    <p:extLst>
      <p:ext uri="{BB962C8B-B14F-4D97-AF65-F5344CB8AC3E}">
        <p14:creationId xmlns:p14="http://schemas.microsoft.com/office/powerpoint/2010/main" val="13031613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3">
            <a:extLst>
              <a:ext uri="{FF2B5EF4-FFF2-40B4-BE49-F238E27FC236}">
                <a16:creationId xmlns:a16="http://schemas.microsoft.com/office/drawing/2014/main" id="{BB7BA527-F549-4B2B-B0A1-24C7F732FF89}"/>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200" b="1" spc="-30" dirty="0">
                <a:solidFill>
                  <a:schemeClr val="bg1"/>
                </a:solidFill>
                <a:cs typeface="Arial" panose="020B0604020202020204" pitchFamily="34" charset="0"/>
              </a:rPr>
              <a:t> Pilni atvērto jautājumu atbilžu teksti (8)</a:t>
            </a:r>
          </a:p>
        </p:txBody>
      </p:sp>
      <p:sp>
        <p:nvSpPr>
          <p:cNvPr id="4" name="TextBox 1">
            <a:extLst>
              <a:ext uri="{FF2B5EF4-FFF2-40B4-BE49-F238E27FC236}">
                <a16:creationId xmlns:a16="http://schemas.microsoft.com/office/drawing/2014/main" id="{D972FCB1-A973-46A1-A986-8DCDD2A71060}"/>
              </a:ext>
            </a:extLst>
          </p:cNvPr>
          <p:cNvSpPr txBox="1"/>
          <p:nvPr/>
        </p:nvSpPr>
        <p:spPr>
          <a:xfrm>
            <a:off x="101832" y="548216"/>
            <a:ext cx="8942580" cy="43815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sz="1200" i="1" spc="-10" dirty="0">
                <a:latin typeface="Arial" panose="020B0604020202020204" pitchFamily="34" charset="0"/>
                <a:cs typeface="Arial" panose="020B0604020202020204" pitchFamily="34" charset="0"/>
              </a:rPr>
              <a:t>J9. "Ja Jūs pamanītu plakātā, masu medijos, internetā saukli „Atvērtība ir vērtība”, kā Jums šķiet, kādu ideju šis sauklis popularizē?"</a:t>
            </a:r>
          </a:p>
          <a:p>
            <a:pPr lvl="0" defTabSz="914400">
              <a:defRPr/>
            </a:pPr>
            <a:r>
              <a:rPr lang="lv-LV" sz="1200" b="0" i="0" u="sng" baseline="0" dirty="0">
                <a:effectLst/>
                <a:latin typeface="Arial" panose="020B0604020202020204" pitchFamily="34" charset="0"/>
                <a:ea typeface="+mn-ea"/>
                <a:cs typeface="Arial" panose="020B0604020202020204" pitchFamily="34" charset="0"/>
              </a:rPr>
              <a:t>Atvērtais jautājums, iespējamas vairākas atbildes</a:t>
            </a:r>
          </a:p>
        </p:txBody>
      </p:sp>
      <p:sp>
        <p:nvSpPr>
          <p:cNvPr id="6" name="TextBox 5">
            <a:extLst>
              <a:ext uri="{FF2B5EF4-FFF2-40B4-BE49-F238E27FC236}">
                <a16:creationId xmlns:a16="http://schemas.microsoft.com/office/drawing/2014/main" id="{50CABE17-BD46-4E35-8446-3C90ED194A78}"/>
              </a:ext>
            </a:extLst>
          </p:cNvPr>
          <p:cNvSpPr txBox="1"/>
          <p:nvPr/>
        </p:nvSpPr>
        <p:spPr>
          <a:xfrm>
            <a:off x="195073" y="1003008"/>
            <a:ext cx="2999389" cy="5770811"/>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šajos laikos, izklausītos vairāk pēc plaģiāta! Nav vairs </a:t>
            </a:r>
            <a:r>
              <a:rPr lang="lv-LV" sz="900" dirty="0" err="1">
                <a:latin typeface="Arial" panose="020B0604020202020204" pitchFamily="34" charset="0"/>
                <a:cs typeface="Arial" panose="020B0604020202020204" pitchFamily="34" charset="0"/>
              </a:rPr>
              <a:t>atvērtības</a:t>
            </a:r>
            <a:r>
              <a:rPr lang="lv-LV" sz="900" dirty="0">
                <a:latin typeface="Arial" panose="020B0604020202020204" pitchFamily="34" charset="0"/>
                <a:cs typeface="Arial" panose="020B0604020202020204" pitchFamily="34" charset="0"/>
              </a:rPr>
              <a:t> un vērtības ir citas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šādā vidē ir grūti būt atklātam, tāpēc sauklis ir nedaudz provokatīvs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šādu saukli neesmu redzējis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šis sauklis aicina būt atvērtiem un paust savu viedokli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šis sauklis popularizē ideju būt draudzīgākam un laipnākam pret citiem cilvēkiem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šis sauklis popularizē to, ka jāciena </a:t>
            </a: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jo atvērti cilvēki ir patiesi cilvēki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šis sauklis, manuprāt, popularizē ideju par cilvēku dažādības pieņemšanu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šī brīža politiskās situācijas sakarā iedomājos par dzīvesvietu piedāvāšanu ukraiņiem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šobrīd viss asociējas ar Saeimas vēlēšanām</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štukačošana</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taču šā brīža informācijas kara apstākļos man arī ienāca prātā tas, ka šādu saukli kāds varētu šodienas kontekstā tikpat labi izmantot arī valstiski nelojālu pilsoņu atbalstīšanai. Piemēram, robežu </a:t>
            </a: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Krievijas pilsoņiem ir vērtība utt.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tagad visam ir cita nozīme nekā rakstīts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taisnības brīvība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taisnību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taisnīgums, informācijas pieejamība, diskriminācijas izskaušana, cīņa par godīgumu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taisnīgumu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taisnīgumu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tam, par ko ir runa, jābūt maksimāli caurspīdīgam un saprotamam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tas atkarīgs, kas uz plakāta būtu uzzīmēts. Un kāda aktuāla valstī problēma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tas ir Eiropas Savienības sauklis patvēruma meklētāju uzņemšanai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tas ir forši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tas izklausās pēc priekšvēlēšanu saukļa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tas nozīmē, ka drīz būs vēlēšanas un laiks kaut ko solīt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tas popularizē savstarpējo komunikāciju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tas varētu nozīmēt, piemēram, tikai atklātu ziņu avotu izmantošanu informācijas ieguvei</a:t>
            </a:r>
          </a:p>
        </p:txBody>
      </p:sp>
      <p:sp>
        <p:nvSpPr>
          <p:cNvPr id="7" name="TextBox 6">
            <a:extLst>
              <a:ext uri="{FF2B5EF4-FFF2-40B4-BE49-F238E27FC236}">
                <a16:creationId xmlns:a16="http://schemas.microsoft.com/office/drawing/2014/main" id="{4BBACD4B-0A8F-419C-89F8-E4FBB625D2C7}"/>
              </a:ext>
            </a:extLst>
          </p:cNvPr>
          <p:cNvSpPr txBox="1"/>
          <p:nvPr/>
        </p:nvSpPr>
        <p:spPr>
          <a:xfrm>
            <a:off x="3194462" y="1001672"/>
            <a:ext cx="2965743" cy="5770811"/>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tas, ka mūsdienu mediji ir atvērti un strādā cilvēku labā</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tā vien gribas pārjautāt - "nu un kas?", nav asociāciju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tā, kā tuvojas vēlēšanas, tad kāda no vēlēšanu sarakstu solījumiem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tādas pašas, kāda bija </a:t>
            </a:r>
            <a:r>
              <a:rPr lang="lv-LV" sz="900" dirty="0" err="1">
                <a:latin typeface="Arial" panose="020B0604020202020204" pitchFamily="34" charset="0"/>
                <a:cs typeface="Arial" panose="020B0604020202020204" pitchFamily="34" charset="0"/>
              </a:rPr>
              <a:t>perestrojkas</a:t>
            </a:r>
            <a:r>
              <a:rPr lang="lv-LV" sz="900" dirty="0">
                <a:latin typeface="Arial" panose="020B0604020202020204" pitchFamily="34" charset="0"/>
                <a:cs typeface="Arial" panose="020B0604020202020204" pitchFamily="34" charset="0"/>
              </a:rPr>
              <a:t> laikā. Tikai sauklis un nekā konkrēta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teikt taisnību, nemelot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teikt, ko domā</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tiešām nezinu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tieši to arī popularizē - </a:t>
            </a:r>
            <a:r>
              <a:rPr lang="lv-LV" sz="900" dirty="0" err="1">
                <a:latin typeface="Arial" panose="020B0604020202020204" pitchFamily="34" charset="0"/>
                <a:cs typeface="Arial" panose="020B0604020202020204" pitchFamily="34" charset="0"/>
              </a:rPr>
              <a:t>atvērtību</a:t>
            </a:r>
            <a:r>
              <a:rPr lang="lv-LV" sz="900" dirty="0">
                <a:latin typeface="Arial" panose="020B0604020202020204" pitchFamily="34" charset="0"/>
                <a:cs typeface="Arial" panose="020B0604020202020204" pitchFamily="34" charset="0"/>
              </a:rPr>
              <a:t>, atvērta, </a:t>
            </a:r>
            <a:r>
              <a:rPr lang="lv-LV" sz="900" dirty="0" err="1">
                <a:latin typeface="Arial" panose="020B0604020202020204" pitchFamily="34" charset="0"/>
                <a:cs typeface="Arial" panose="020B0604020202020204" pitchFamily="34" charset="0"/>
              </a:rPr>
              <a:t>inkluzīva</a:t>
            </a:r>
            <a:r>
              <a:rPr lang="lv-LV" sz="900" dirty="0">
                <a:latin typeface="Arial" panose="020B0604020202020204" pitchFamily="34" charset="0"/>
                <a:cs typeface="Arial" panose="020B0604020202020204" pitchFamily="34" charset="0"/>
              </a:rPr>
              <a:t> sabiedrība ir vērtība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tiešs, konkrēts, patiess, pieejams, godprātīgs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to arī nozīmē. Atvērtība ir svarīga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to, ka atvērts cilvēks vairāk gūst, nekā noslēgts, kurš nespēj darboties ar citiem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to, ka cilvēkiem ir jābūt brīvākiem, atvērtākiem un vienkāršākiem vienam pret otru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to, ka cilvēkiem jābūt atvērtākiem un jāizpauž savas domas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to, ka cilvēkiem nevajadzētu kautrēties dalīties savos viedokļos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to, ka drīkst brīvi paust savu viedokli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to, ka jābūt sociāli atvērtam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tolerance pret citiem cilvēkiem vai - "politiķis runā patiesību"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tolerance pret citu uzskatiem, citas orientācijas, citu tautību cilvēkiem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tolerance pret minoritātēm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tolerance un LGBT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tolerances paaugstināšanu pret seksuālajām minoritātēm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toleranci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toleranci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toleranci pret man tuvām vērtībām: iecietība, Latvijas valsts, godprātība</a:t>
            </a:r>
          </a:p>
          <a:p>
            <a:pPr marL="87313" indent="-87313">
              <a:buFont typeface="Arial" panose="020B0604020202020204" pitchFamily="34" charset="0"/>
              <a:buChar char="•"/>
            </a:pPr>
            <a:r>
              <a:rPr lang="lv-LV" sz="900" dirty="0" err="1">
                <a:latin typeface="Arial" panose="020B0604020202020204" pitchFamily="34" charset="0"/>
                <a:cs typeface="Arial" panose="020B0604020202020204" pitchFamily="34" charset="0"/>
              </a:rPr>
              <a:t>tukšmuldēšanu</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tukšs sauklis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tukšs sauklis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tukšs sauklis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Ukrainas bēgļus</a:t>
            </a:r>
          </a:p>
        </p:txBody>
      </p:sp>
      <p:sp>
        <p:nvSpPr>
          <p:cNvPr id="8" name="TextBox 7">
            <a:extLst>
              <a:ext uri="{FF2B5EF4-FFF2-40B4-BE49-F238E27FC236}">
                <a16:creationId xmlns:a16="http://schemas.microsoft.com/office/drawing/2014/main" id="{99FBF10A-4FE9-4D0E-8381-753B38C503F2}"/>
              </a:ext>
            </a:extLst>
          </p:cNvPr>
          <p:cNvSpPr txBox="1"/>
          <p:nvPr/>
        </p:nvSpPr>
        <p:spPr>
          <a:xfrm>
            <a:off x="6045226" y="1001672"/>
            <a:ext cx="2903701" cy="5493812"/>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un visiem pie kājas, cik šīs idejas ir piemērotas Latvijas apstākļiem un vai latviešu tautas izdzīvošanai tie migranti nav drauds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uz dažādiem saukļiem masu medijos, internetā nepievēršu uzmanību un man par tiem nav viedokļa, tos uztveru tikai kā burtu salikumus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uzdrošināšanos runāt par problēmām, satraukumiem. Iedrošina pieņemt </a:t>
            </a:r>
            <a:r>
              <a:rPr lang="lv-LV" sz="900" dirty="0" err="1">
                <a:latin typeface="Arial" panose="020B0604020202020204" pitchFamily="34" charset="0"/>
                <a:cs typeface="Arial" panose="020B0604020202020204" pitchFamily="34" charset="0"/>
              </a:rPr>
              <a:t>izacinājumus</a:t>
            </a:r>
            <a:r>
              <a:rPr lang="lv-LV" sz="900" dirty="0">
                <a:latin typeface="Arial" panose="020B0604020202020204" pitchFamily="34" charset="0"/>
                <a:cs typeface="Arial" panose="020B0604020202020204" pitchFamily="34" charset="0"/>
              </a:rPr>
              <a:t> un nebūt skeptiskiem pret jauno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uzreiz nepateikšu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uzskatu brīvību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uzskatu dažādība jeb dažādu viedokļu (t.sk. dažādu tautību, grupu, seksuālās orientācijas, profesiju u.tml. cilvēku) uzklausīšana un pieņemšana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uzsver prasmi sadarboties, uzzināt, dzirdēt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uzticamība un godīgums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uzticamība un godīgums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uzticamību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uzticību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uztverot citus skatījumus uz notiekošo, varam sasniegt kvalitatīvāku dzīvi šeit un tagad</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vairāk informācijas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vairāk jau nekam neticu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vairāk savstarpēji komunicēt un būt patiesiem vienam pret otru! Nemelot!</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vairāk uzzināt cilvēku domas, darbus, nedarbus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vajag dzīvot godīgi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vajag novērtēt to, ka cilvēks nemelo, neizlokās no atbildēm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valdība ar tautu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valsts iestāde</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valsts kontrole, birokrātisko shēmu caurskatāmība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valsts sistēma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var izteikt savu viedokli bez citu cilvēku nosodījuma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varas caurspīdīgums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varbūt </a:t>
            </a: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dažādiem uzskatiem, </a:t>
            </a:r>
            <a:r>
              <a:rPr lang="lv-LV" sz="900" dirty="0" err="1">
                <a:latin typeface="Arial" panose="020B0604020202020204" pitchFamily="34" charset="0"/>
                <a:cs typeface="Arial" panose="020B0604020202020204" pitchFamily="34" charset="0"/>
              </a:rPr>
              <a:t>dzīvesstiliem</a:t>
            </a:r>
            <a:r>
              <a:rPr lang="lv-LV" sz="900" dirty="0">
                <a:latin typeface="Arial" panose="020B0604020202020204" pitchFamily="34" charset="0"/>
                <a:cs typeface="Arial" panose="020B0604020202020204" pitchFamily="34" charset="0"/>
              </a:rPr>
              <a:t> un visam dažādajam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varbūt nenoslēgties sevī, būt sabiedrībā</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varbūt tas ir saistīts ar iekļaušanu vai integrāciju</a:t>
            </a:r>
          </a:p>
        </p:txBody>
      </p:sp>
    </p:spTree>
    <p:extLst>
      <p:ext uri="{BB962C8B-B14F-4D97-AF65-F5344CB8AC3E}">
        <p14:creationId xmlns:p14="http://schemas.microsoft.com/office/powerpoint/2010/main" val="35406327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3">
            <a:extLst>
              <a:ext uri="{FF2B5EF4-FFF2-40B4-BE49-F238E27FC236}">
                <a16:creationId xmlns:a16="http://schemas.microsoft.com/office/drawing/2014/main" id="{BB7BA527-F549-4B2B-B0A1-24C7F732FF89}"/>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200" b="1" spc="-30" dirty="0">
                <a:solidFill>
                  <a:schemeClr val="bg1"/>
                </a:solidFill>
                <a:cs typeface="Arial" panose="020B0604020202020204" pitchFamily="34" charset="0"/>
              </a:rPr>
              <a:t> Pilni atvērto jautājumu atbilžu teksti (9)</a:t>
            </a:r>
          </a:p>
        </p:txBody>
      </p:sp>
      <p:sp>
        <p:nvSpPr>
          <p:cNvPr id="4" name="TextBox 1">
            <a:extLst>
              <a:ext uri="{FF2B5EF4-FFF2-40B4-BE49-F238E27FC236}">
                <a16:creationId xmlns:a16="http://schemas.microsoft.com/office/drawing/2014/main" id="{D972FCB1-A973-46A1-A986-8DCDD2A71060}"/>
              </a:ext>
            </a:extLst>
          </p:cNvPr>
          <p:cNvSpPr txBox="1"/>
          <p:nvPr/>
        </p:nvSpPr>
        <p:spPr>
          <a:xfrm>
            <a:off x="101832" y="548216"/>
            <a:ext cx="8942580" cy="43815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914400">
              <a:defRPr/>
            </a:pPr>
            <a:r>
              <a:rPr lang="lv-LV" sz="1200" i="1" spc="-10" dirty="0">
                <a:latin typeface="Arial" panose="020B0604020202020204" pitchFamily="34" charset="0"/>
                <a:cs typeface="Arial" panose="020B0604020202020204" pitchFamily="34" charset="0"/>
              </a:rPr>
              <a:t>J9. "Ja Jūs pamanītu plakātā, masu medijos, internetā saukli „Atvērtība ir vērtība”, kā Jums šķiet, kādu ideju šis sauklis popularizē?"</a:t>
            </a:r>
          </a:p>
          <a:p>
            <a:pPr lvl="0" defTabSz="914400">
              <a:defRPr/>
            </a:pPr>
            <a:r>
              <a:rPr lang="lv-LV" sz="1200" b="0" i="0" u="sng" baseline="0" dirty="0">
                <a:effectLst/>
                <a:latin typeface="Arial" panose="020B0604020202020204" pitchFamily="34" charset="0"/>
                <a:ea typeface="+mn-ea"/>
                <a:cs typeface="Arial" panose="020B0604020202020204" pitchFamily="34" charset="0"/>
              </a:rPr>
              <a:t>Atvērtais jautājums, iespējamas vairākas atbildes</a:t>
            </a:r>
          </a:p>
        </p:txBody>
      </p:sp>
      <p:sp>
        <p:nvSpPr>
          <p:cNvPr id="6" name="TextBox 5">
            <a:extLst>
              <a:ext uri="{FF2B5EF4-FFF2-40B4-BE49-F238E27FC236}">
                <a16:creationId xmlns:a16="http://schemas.microsoft.com/office/drawing/2014/main" id="{50CABE17-BD46-4E35-8446-3C90ED194A78}"/>
              </a:ext>
            </a:extLst>
          </p:cNvPr>
          <p:cNvSpPr txBox="1"/>
          <p:nvPr/>
        </p:nvSpPr>
        <p:spPr>
          <a:xfrm>
            <a:off x="195073" y="1003008"/>
            <a:ext cx="2999389" cy="5909310"/>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varētu būt politikas caurskatāmību, vai arī kādos uzņēmumos - </a:t>
            </a:r>
            <a:r>
              <a:rPr lang="lv-LV" sz="900" dirty="0" err="1">
                <a:latin typeface="Arial" panose="020B0604020202020204" pitchFamily="34" charset="0"/>
                <a:cs typeface="Arial" panose="020B0604020202020204" pitchFamily="34" charset="0"/>
              </a:rPr>
              <a:t>atvērtību</a:t>
            </a:r>
            <a:r>
              <a:rPr lang="lv-LV" sz="900" dirty="0">
                <a:latin typeface="Arial" panose="020B0604020202020204" pitchFamily="34" charset="0"/>
                <a:cs typeface="Arial" panose="020B0604020202020204" pitchFamily="34" charset="0"/>
              </a:rPr>
              <a:t> dažādībai, aicinājumu nediskriminēt dažādas cilvēku grupas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vārda brīvība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vārda brīvība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vārda brīvība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vārda brīvība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vārda brīvība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vārda brīvība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vārda brīvība un demokrātija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vārda brīvība. Brīvība izteikt savu viedokli atklāti, bez agresijas, nebaidoties no represijām, ja mans viedoklis nesakrīt ar oficiāli propagandēto līniju, kas nāk no valdošajiem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vārda brīvību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vārda brīvību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vārdu spēle</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veicina caurspīdīgumu, informācijas caurskatāmību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veicina liberālo ideju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vēlēšanas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vēlēšanas nāk</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vēršanos cilvēku uzklausīšanā</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viedokļu dažādību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viedokļu paušanu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vienādas tiesības viendzimuma pāriem. Atvērtība citām tautām, tautībām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vienkārši piesaisti uzmanību ar vārdu atklātība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vienlīdzība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vienlīdzību, būt iecietīgiem pret ikvienu sabiedrības locekli, </a:t>
            </a:r>
            <a:r>
              <a:rPr lang="lv-LV" sz="900" dirty="0" err="1">
                <a:latin typeface="Arial" panose="020B0604020202020204" pitchFamily="34" charset="0"/>
                <a:cs typeface="Arial" panose="020B0604020202020204" pitchFamily="34" charset="0"/>
              </a:rPr>
              <a:t>dediskriminēt</a:t>
            </a:r>
            <a:r>
              <a:rPr lang="lv-LV" sz="900" dirty="0">
                <a:latin typeface="Arial" panose="020B0604020202020204" pitchFamily="34" charset="0"/>
                <a:cs typeface="Arial" panose="020B0604020202020204" pitchFamily="34" charset="0"/>
              </a:rPr>
              <a:t> cilvēkus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viņi melo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visatļautība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visatļautība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visatļautība (</a:t>
            </a:r>
            <a:r>
              <a:rPr lang="lv-LV" sz="900" dirty="0" err="1">
                <a:latin typeface="Arial" panose="020B0604020202020204" pitchFamily="34" charset="0"/>
                <a:cs typeface="Arial" panose="020B0604020202020204" pitchFamily="34" charset="0"/>
              </a:rPr>
              <a:t>atvērtība</a:t>
            </a:r>
            <a:r>
              <a:rPr lang="lv-LV" sz="900" dirty="0">
                <a:latin typeface="Arial" panose="020B0604020202020204" pitchFamily="34" charset="0"/>
                <a:cs typeface="Arial" panose="020B0604020202020204" pitchFamily="34" charset="0"/>
              </a:rPr>
              <a:t>)? Nav vērtība. Ļoti piesardzīgi vērtētu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visām publikācijām ir jābūt pārbaudītām</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vispār nesaprotu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vispusīgs ziņu viedoklis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visticamāk jā, bet politiķi šo frāzi ir absolūti degradējuši.</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visticamāk tādu nepamanītu. Masu medijus nelietoju</a:t>
            </a:r>
          </a:p>
          <a:p>
            <a:pPr marL="87313" indent="-87313">
              <a:buFont typeface="Arial" panose="020B0604020202020204" pitchFamily="34" charset="0"/>
              <a:buChar char="•"/>
            </a:pPr>
            <a:endParaRPr lang="lv-LV" sz="9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4BBACD4B-0A8F-419C-89F8-E4FBB625D2C7}"/>
              </a:ext>
            </a:extLst>
          </p:cNvPr>
          <p:cNvSpPr txBox="1"/>
          <p:nvPr/>
        </p:nvSpPr>
        <p:spPr>
          <a:xfrm>
            <a:off x="3194462" y="1001672"/>
            <a:ext cx="2965743" cy="1477328"/>
          </a:xfrm>
          <a:prstGeom prst="rect">
            <a:avLst/>
          </a:prstGeom>
          <a:noFill/>
        </p:spPr>
        <p:txBody>
          <a:bodyPr wrap="square" rtlCol="0">
            <a:spAutoFit/>
          </a:bodyPr>
          <a:lstStyle/>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visu ko</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visu zemju </a:t>
            </a:r>
            <a:r>
              <a:rPr lang="lv-LV" sz="900" dirty="0" err="1">
                <a:latin typeface="Arial" panose="020B0604020202020204" pitchFamily="34" charset="0"/>
                <a:cs typeface="Arial" panose="020B0604020202020204" pitchFamily="34" charset="0"/>
              </a:rPr>
              <a:t>progresisti</a:t>
            </a:r>
            <a:r>
              <a:rPr lang="lv-LV" sz="900" dirty="0">
                <a:latin typeface="Arial" panose="020B0604020202020204" pitchFamily="34" charset="0"/>
                <a:cs typeface="Arial" panose="020B0604020202020204" pitchFamily="34" charset="0"/>
              </a:rPr>
              <a:t> vienā čupā </a:t>
            </a:r>
            <a:r>
              <a:rPr lang="lv-LV" sz="900" dirty="0" err="1">
                <a:latin typeface="Arial" panose="020B0604020202020204" pitchFamily="34" charset="0"/>
                <a:cs typeface="Arial" panose="020B0604020202020204" pitchFamily="34" charset="0"/>
              </a:rPr>
              <a:t>hop</a:t>
            </a:r>
            <a:r>
              <a:rPr lang="lv-LV" sz="900" dirty="0">
                <a:latin typeface="Arial" panose="020B0604020202020204" pitchFamily="34" charset="0"/>
                <a:cs typeface="Arial" panose="020B0604020202020204" pitchFamily="34" charset="0"/>
              </a:rPr>
              <a:t>, </a:t>
            </a:r>
            <a:r>
              <a:rPr lang="lv-LV" sz="900" dirty="0" err="1">
                <a:latin typeface="Arial" panose="020B0604020202020204" pitchFamily="34" charset="0"/>
                <a:cs typeface="Arial" panose="020B0604020202020204" pitchFamily="34" charset="0"/>
              </a:rPr>
              <a:t>hop</a:t>
            </a:r>
            <a:endParaRPr lang="lv-LV" sz="900" dirty="0">
              <a:latin typeface="Arial" panose="020B0604020202020204" pitchFamily="34" charset="0"/>
              <a:cs typeface="Arial" panose="020B0604020202020204" pitchFamily="34" charset="0"/>
            </a:endParaRP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visu ziņu publiskošanu par kompāniju</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zināmā mērā godīgums un pieejamība</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zināšanas ir spēks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ziņas bez cenzūras</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ziņot par nelegālām darbībām darba vidē</a:t>
            </a:r>
          </a:p>
          <a:p>
            <a:pPr marL="87313" indent="-87313">
              <a:buFont typeface="Arial" panose="020B0604020202020204" pitchFamily="34" charset="0"/>
              <a:buChar char="•"/>
            </a:pPr>
            <a:r>
              <a:rPr lang="lv-LV" sz="900" dirty="0">
                <a:latin typeface="Arial" panose="020B0604020202020204" pitchFamily="34" charset="0"/>
                <a:cs typeface="Arial" panose="020B0604020202020204" pitchFamily="34" charset="0"/>
              </a:rPr>
              <a:t>žurnālistiku?</a:t>
            </a:r>
          </a:p>
          <a:p>
            <a:pPr marL="87313" indent="-87313">
              <a:buFont typeface="Arial" panose="020B0604020202020204" pitchFamily="34" charset="0"/>
              <a:buChar char="•"/>
            </a:pPr>
            <a:endParaRPr lang="lv-LV" sz="900" dirty="0">
              <a:latin typeface="Arial" panose="020B0604020202020204" pitchFamily="34" charset="0"/>
              <a:cs typeface="Arial" panose="020B0604020202020204" pitchFamily="34" charset="0"/>
            </a:endParaRPr>
          </a:p>
          <a:p>
            <a:pPr algn="r"/>
            <a:r>
              <a:rPr lang="lv-LV" sz="900" i="1" dirty="0">
                <a:latin typeface="Arial" panose="020B0604020202020204" pitchFamily="34" charset="0"/>
                <a:cs typeface="Arial" panose="020B0604020202020204" pitchFamily="34" charset="0"/>
              </a:rPr>
              <a:t>Saglabāta respondentu oriģinālā rakstība.</a:t>
            </a:r>
          </a:p>
        </p:txBody>
      </p:sp>
    </p:spTree>
    <p:extLst>
      <p:ext uri="{BB962C8B-B14F-4D97-AF65-F5344CB8AC3E}">
        <p14:creationId xmlns:p14="http://schemas.microsoft.com/office/powerpoint/2010/main" val="16412841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Aptaujā izmantotā anketa (1)</a:t>
            </a:r>
          </a:p>
        </p:txBody>
      </p:sp>
      <p:sp>
        <p:nvSpPr>
          <p:cNvPr id="4" name="TextBox 3">
            <a:extLst>
              <a:ext uri="{FF2B5EF4-FFF2-40B4-BE49-F238E27FC236}">
                <a16:creationId xmlns:a16="http://schemas.microsoft.com/office/drawing/2014/main" id="{C53F450C-7825-43FB-A7DC-284B1B7592E1}"/>
              </a:ext>
            </a:extLst>
          </p:cNvPr>
          <p:cNvSpPr txBox="1"/>
          <p:nvPr/>
        </p:nvSpPr>
        <p:spPr>
          <a:xfrm>
            <a:off x="239210" y="638520"/>
            <a:ext cx="7341873" cy="430887"/>
          </a:xfrm>
          <a:prstGeom prst="rect">
            <a:avLst/>
          </a:prstGeom>
          <a:noFill/>
        </p:spPr>
        <p:txBody>
          <a:bodyPr wrap="square">
            <a:spAutoFit/>
          </a:bodyPr>
          <a:lstStyle/>
          <a:p>
            <a:r>
              <a:rPr lang="lv-LV" sz="1100" b="1" dirty="0">
                <a:latin typeface="Arial" panose="020B0604020202020204" pitchFamily="34" charset="0"/>
                <a:cs typeface="Arial" panose="020B0604020202020204" pitchFamily="34" charset="0"/>
              </a:rPr>
              <a:t>J8. No kādiem informācijas avotiem Jūs ikdienā gūstat informāciju par notikumiem Latvijā?</a:t>
            </a:r>
          </a:p>
          <a:p>
            <a:r>
              <a:rPr lang="lv-LV" sz="1100" i="1" dirty="0">
                <a:latin typeface="Arial" panose="020B0604020202020204" pitchFamily="34" charset="0"/>
                <a:cs typeface="Arial" panose="020B0604020202020204" pitchFamily="34" charset="0"/>
              </a:rPr>
              <a:t>Lūdzu, atzīmējiet visus Jūsu izmantotos informācijas kanālus</a:t>
            </a:r>
          </a:p>
        </p:txBody>
      </p:sp>
      <p:graphicFrame>
        <p:nvGraphicFramePr>
          <p:cNvPr id="3" name="Table 2">
            <a:extLst>
              <a:ext uri="{FF2B5EF4-FFF2-40B4-BE49-F238E27FC236}">
                <a16:creationId xmlns:a16="http://schemas.microsoft.com/office/drawing/2014/main" id="{3CE2C79B-9FEF-4577-AD9D-DEB7D7C1B731}"/>
              </a:ext>
            </a:extLst>
          </p:cNvPr>
          <p:cNvGraphicFramePr>
            <a:graphicFrameLocks noGrp="1"/>
          </p:cNvGraphicFramePr>
          <p:nvPr>
            <p:extLst>
              <p:ext uri="{D42A27DB-BD31-4B8C-83A1-F6EECF244321}">
                <p14:modId xmlns:p14="http://schemas.microsoft.com/office/powerpoint/2010/main" val="1152688014"/>
              </p:ext>
            </p:extLst>
          </p:nvPr>
        </p:nvGraphicFramePr>
        <p:xfrm>
          <a:off x="324867" y="1051301"/>
          <a:ext cx="6555425" cy="3185160"/>
        </p:xfrm>
        <a:graphic>
          <a:graphicData uri="http://schemas.openxmlformats.org/drawingml/2006/table">
            <a:tbl>
              <a:tblPr firstRow="1" firstCol="1" bandRow="1"/>
              <a:tblGrid>
                <a:gridCol w="5448869">
                  <a:extLst>
                    <a:ext uri="{9D8B030D-6E8A-4147-A177-3AD203B41FA5}">
                      <a16:colId xmlns:a16="http://schemas.microsoft.com/office/drawing/2014/main" val="3434079622"/>
                    </a:ext>
                  </a:extLst>
                </a:gridCol>
                <a:gridCol w="1106556">
                  <a:extLst>
                    <a:ext uri="{9D8B030D-6E8A-4147-A177-3AD203B41FA5}">
                      <a16:colId xmlns:a16="http://schemas.microsoft.com/office/drawing/2014/main" val="2227228500"/>
                    </a:ext>
                  </a:extLst>
                </a:gridCol>
              </a:tblGrid>
              <a:tr h="0">
                <a:tc>
                  <a:txBody>
                    <a:bodyPr/>
                    <a:lstStyle/>
                    <a:p>
                      <a:pPr algn="just"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Latvijas nacionāla līmeņa preses izdevumi - laikraksti</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408936"/>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Latvijas nacionāla līmeņa preses izdevumi - žurnāli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2</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0496373"/>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Reģionāla līmeņa, vietējie preses izdevumi </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3</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3761833"/>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Ārzemju preses izdevumi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4</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6583182"/>
                  </a:ext>
                </a:extLst>
              </a:tr>
              <a:tr h="0">
                <a:tc>
                  <a:txBody>
                    <a:bodyPr/>
                    <a:lstStyle/>
                    <a:p>
                      <a:pPr algn="just"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Latvijas nacionāla līmeņa radio</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5</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5638268"/>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Reģionāla līmeņa, vietējais radio </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6</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218639"/>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Ārzemju radio</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7</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1118898"/>
                  </a:ext>
                </a:extLst>
              </a:tr>
              <a:tr h="0">
                <a:tc>
                  <a:txBody>
                    <a:bodyPr/>
                    <a:lstStyle/>
                    <a:p>
                      <a:pPr algn="just"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Nacionāla līmeņa televīzija (Latvijas kanāli)</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8</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3576951"/>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Reģionāla līmeņa, vietējā televīzija </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9</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7536760"/>
                  </a:ext>
                </a:extLst>
              </a:tr>
              <a:tr h="0">
                <a:tc>
                  <a:txBody>
                    <a:bodyPr/>
                    <a:lstStyle/>
                    <a:p>
                      <a:pPr algn="just"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Ārzemju televīzija</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10</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7564865"/>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Latvijas valsts, pašvaldību institūciju tīmekļa vietnes</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11</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9694214"/>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Latvijas nevalstisko organizāciju tīmekļa vietnes</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12</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2274913"/>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Sociālie tīkli (piem., Facebook, Twitter, vkontakte, youtube.com, u.c.) </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13</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0046151"/>
                  </a:ext>
                </a:extLst>
              </a:tr>
              <a:tr h="0">
                <a:tc>
                  <a:txBody>
                    <a:bodyPr/>
                    <a:lstStyle/>
                    <a:p>
                      <a:pPr algn="just"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Latvijas interneta ziņu portāli (piem., Delfi, </a:t>
                      </a:r>
                      <a:r>
                        <a:rPr lang="lv-LV" sz="1100" dirty="0" err="1">
                          <a:effectLst/>
                          <a:latin typeface="Arial" panose="020B0604020202020204" pitchFamily="34" charset="0"/>
                          <a:ea typeface="Times New Roman" panose="02020603050405020304" pitchFamily="18" charset="0"/>
                          <a:cs typeface="Arial" panose="020B0604020202020204" pitchFamily="34" charset="0"/>
                        </a:rPr>
                        <a:t>Tvnet</a:t>
                      </a:r>
                      <a:r>
                        <a:rPr lang="lv-LV" sz="1100" dirty="0">
                          <a:effectLst/>
                          <a:latin typeface="Arial" panose="020B0604020202020204" pitchFamily="34" charset="0"/>
                          <a:ea typeface="Times New Roman" panose="02020603050405020304" pitchFamily="18" charset="0"/>
                          <a:cs typeface="Arial" panose="020B0604020202020204" pitchFamily="34" charset="0"/>
                        </a:rPr>
                        <a:t>, </a:t>
                      </a:r>
                      <a:r>
                        <a:rPr lang="lv-LV" sz="1100" dirty="0" err="1">
                          <a:effectLst/>
                          <a:latin typeface="Arial" panose="020B0604020202020204" pitchFamily="34" charset="0"/>
                          <a:ea typeface="Times New Roman" panose="02020603050405020304" pitchFamily="18" charset="0"/>
                          <a:cs typeface="Arial" panose="020B0604020202020204" pitchFamily="34" charset="0"/>
                        </a:rPr>
                        <a:t>Apollo</a:t>
                      </a:r>
                      <a:r>
                        <a:rPr lang="lv-LV" sz="1100" dirty="0">
                          <a:effectLst/>
                          <a:latin typeface="Arial" panose="020B0604020202020204" pitchFamily="34" charset="0"/>
                          <a:ea typeface="Times New Roman" panose="02020603050405020304" pitchFamily="18" charset="0"/>
                          <a:cs typeface="Arial" panose="020B0604020202020204" pitchFamily="34" charset="0"/>
                        </a:rPr>
                        <a:t>, lsm.lv u.tml.)</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14</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3545097"/>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Ārzemju interneta ziņu portāli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15</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201144"/>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Citviet internetā</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16</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3749233"/>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Draugi, paziņas, kolēģi, radi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17</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1606196"/>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Izmantoju kādus citus informācijas ieguves kanālus</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18</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0231040"/>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Grūti pateikt</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98</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9771689"/>
                  </a:ext>
                </a:extLst>
              </a:tr>
            </a:tbl>
          </a:graphicData>
        </a:graphic>
      </p:graphicFrame>
      <p:sp>
        <p:nvSpPr>
          <p:cNvPr id="6" name="TextBox 5">
            <a:extLst>
              <a:ext uri="{FF2B5EF4-FFF2-40B4-BE49-F238E27FC236}">
                <a16:creationId xmlns:a16="http://schemas.microsoft.com/office/drawing/2014/main" id="{D63D0B66-A859-4E85-BC7A-3B581AD8F905}"/>
              </a:ext>
            </a:extLst>
          </p:cNvPr>
          <p:cNvSpPr txBox="1"/>
          <p:nvPr/>
        </p:nvSpPr>
        <p:spPr>
          <a:xfrm>
            <a:off x="239210" y="4397263"/>
            <a:ext cx="7341873" cy="1615827"/>
          </a:xfrm>
          <a:prstGeom prst="rect">
            <a:avLst/>
          </a:prstGeom>
          <a:noFill/>
        </p:spPr>
        <p:txBody>
          <a:bodyPr wrap="square">
            <a:spAutoFit/>
          </a:bodyPr>
          <a:lstStyle/>
          <a:p>
            <a:r>
              <a:rPr lang="lv-LV" sz="1100" b="1" dirty="0">
                <a:latin typeface="Arial" panose="020B0604020202020204" pitchFamily="34" charset="0"/>
                <a:cs typeface="Arial" panose="020B0604020202020204" pitchFamily="34" charset="0"/>
              </a:rPr>
              <a:t>J9. Ja Jūs pamanītu plakātā, masu medijos, internetā saukli „Atvērtība ir vērtība”, kā Jums šķiet, kādu ideju šis sauklis popularizē?</a:t>
            </a:r>
          </a:p>
          <a:p>
            <a:r>
              <a:rPr lang="lv-LV" sz="1100" i="1" dirty="0">
                <a:latin typeface="Arial" panose="020B0604020202020204" pitchFamily="34" charset="0"/>
                <a:cs typeface="Arial" panose="020B0604020202020204" pitchFamily="34" charset="0"/>
              </a:rPr>
              <a:t>Lūdzu, īsi to uzrakstiet</a:t>
            </a:r>
          </a:p>
          <a:p>
            <a:endParaRPr lang="lv-LV" sz="1100" i="1" dirty="0">
              <a:latin typeface="Arial" panose="020B0604020202020204" pitchFamily="34" charset="0"/>
              <a:cs typeface="Arial" panose="020B0604020202020204" pitchFamily="34" charset="0"/>
            </a:endParaRPr>
          </a:p>
          <a:p>
            <a:r>
              <a:rPr lang="lv-LV" sz="1100" b="1" dirty="0">
                <a:latin typeface="Arial" panose="020B0604020202020204" pitchFamily="34" charset="0"/>
                <a:cs typeface="Arial" panose="020B0604020202020204" pitchFamily="34" charset="0"/>
              </a:rPr>
              <a:t>…………………………………</a:t>
            </a:r>
          </a:p>
          <a:p>
            <a:endParaRPr lang="lv-LV" sz="1100" b="1" dirty="0">
              <a:latin typeface="Arial" panose="020B0604020202020204" pitchFamily="34" charset="0"/>
              <a:cs typeface="Arial" panose="020B0604020202020204" pitchFamily="34" charset="0"/>
            </a:endParaRPr>
          </a:p>
          <a:p>
            <a:r>
              <a:rPr lang="lv-LV" sz="1100" b="1" dirty="0">
                <a:latin typeface="Arial" panose="020B0604020202020204" pitchFamily="34" charset="0"/>
                <a:cs typeface="Arial" panose="020B0604020202020204" pitchFamily="34" charset="0"/>
              </a:rPr>
              <a:t>…………………………………</a:t>
            </a:r>
          </a:p>
          <a:p>
            <a:endParaRPr lang="lv-LV" sz="1100" b="1" dirty="0">
              <a:latin typeface="Arial" panose="020B0604020202020204" pitchFamily="34" charset="0"/>
              <a:cs typeface="Arial" panose="020B0604020202020204" pitchFamily="34" charset="0"/>
            </a:endParaRPr>
          </a:p>
          <a:p>
            <a:r>
              <a:rPr lang="lv-LV" sz="1100" b="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3752997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Aptaujā izmantotā anketa (2)</a:t>
            </a:r>
          </a:p>
        </p:txBody>
      </p:sp>
      <p:sp>
        <p:nvSpPr>
          <p:cNvPr id="4" name="TextBox 3">
            <a:extLst>
              <a:ext uri="{FF2B5EF4-FFF2-40B4-BE49-F238E27FC236}">
                <a16:creationId xmlns:a16="http://schemas.microsoft.com/office/drawing/2014/main" id="{C53F450C-7825-43FB-A7DC-284B1B7592E1}"/>
              </a:ext>
            </a:extLst>
          </p:cNvPr>
          <p:cNvSpPr txBox="1"/>
          <p:nvPr/>
        </p:nvSpPr>
        <p:spPr>
          <a:xfrm>
            <a:off x="192617" y="564977"/>
            <a:ext cx="7341873" cy="707886"/>
          </a:xfrm>
          <a:prstGeom prst="rect">
            <a:avLst/>
          </a:prstGeom>
          <a:noFill/>
        </p:spPr>
        <p:txBody>
          <a:bodyPr wrap="square">
            <a:spAutoFit/>
          </a:bodyPr>
          <a:lstStyle/>
          <a:p>
            <a:r>
              <a:rPr lang="lv-LV" sz="1100" b="1" dirty="0">
                <a:latin typeface="Arial" panose="020B0604020202020204" pitchFamily="34" charset="0"/>
                <a:cs typeface="Arial" panose="020B0604020202020204" pitchFamily="34" charset="0"/>
              </a:rPr>
              <a:t>Nākamie jautājumi būs par citu tēmu</a:t>
            </a:r>
          </a:p>
          <a:p>
            <a:endParaRPr lang="lv-LV" sz="600" b="1" dirty="0">
              <a:latin typeface="Arial" panose="020B0604020202020204" pitchFamily="34" charset="0"/>
              <a:cs typeface="Arial" panose="020B0604020202020204" pitchFamily="34" charset="0"/>
            </a:endParaRPr>
          </a:p>
          <a:p>
            <a:r>
              <a:rPr lang="lv-LV" sz="1100" b="1" dirty="0">
                <a:latin typeface="Arial" panose="020B0604020202020204" pitchFamily="34" charset="0"/>
                <a:cs typeface="Arial" panose="020B0604020202020204" pitchFamily="34" charset="0"/>
              </a:rPr>
              <a:t>J1. Ja es varētu izvēlēties, kas strādā manā darba kolektīvā, es negribētu, lai tiek pieņemti darbā … </a:t>
            </a:r>
          </a:p>
          <a:p>
            <a:r>
              <a:rPr lang="lv-LV" sz="1100" i="1" dirty="0">
                <a:latin typeface="Arial" panose="020B0604020202020204" pitchFamily="34" charset="0"/>
                <a:cs typeface="Arial" panose="020B0604020202020204" pitchFamily="34" charset="0"/>
              </a:rPr>
              <a:t>Lūdzu, atzīmējiet visas Jums nepieņemamās cilvēku grupas</a:t>
            </a:r>
          </a:p>
        </p:txBody>
      </p:sp>
      <p:graphicFrame>
        <p:nvGraphicFramePr>
          <p:cNvPr id="2" name="Table 1">
            <a:extLst>
              <a:ext uri="{FF2B5EF4-FFF2-40B4-BE49-F238E27FC236}">
                <a16:creationId xmlns:a16="http://schemas.microsoft.com/office/drawing/2014/main" id="{1EE72632-3744-4841-803F-C15C821AA702}"/>
              </a:ext>
            </a:extLst>
          </p:cNvPr>
          <p:cNvGraphicFramePr>
            <a:graphicFrameLocks noGrp="1"/>
          </p:cNvGraphicFramePr>
          <p:nvPr>
            <p:extLst>
              <p:ext uri="{D42A27DB-BD31-4B8C-83A1-F6EECF244321}">
                <p14:modId xmlns:p14="http://schemas.microsoft.com/office/powerpoint/2010/main" val="3913595501"/>
              </p:ext>
            </p:extLst>
          </p:nvPr>
        </p:nvGraphicFramePr>
        <p:xfrm>
          <a:off x="281062" y="1215896"/>
          <a:ext cx="7702151" cy="2514600"/>
        </p:xfrm>
        <a:graphic>
          <a:graphicData uri="http://schemas.openxmlformats.org/drawingml/2006/table">
            <a:tbl>
              <a:tblPr firstRow="1" firstCol="1" bandRow="1"/>
              <a:tblGrid>
                <a:gridCol w="6839510">
                  <a:extLst>
                    <a:ext uri="{9D8B030D-6E8A-4147-A177-3AD203B41FA5}">
                      <a16:colId xmlns:a16="http://schemas.microsoft.com/office/drawing/2014/main" val="780962698"/>
                    </a:ext>
                  </a:extLst>
                </a:gridCol>
                <a:gridCol w="862641">
                  <a:extLst>
                    <a:ext uri="{9D8B030D-6E8A-4147-A177-3AD203B41FA5}">
                      <a16:colId xmlns:a16="http://schemas.microsoft.com/office/drawing/2014/main" val="603578927"/>
                    </a:ext>
                  </a:extLst>
                </a:gridCol>
              </a:tblGrid>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ar funkcionāliem traucējumiem (piem., kustību, redzes, dzirdes traucējumi)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0552983"/>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ar garīga rakstura traucējumiem (t.sk. psihiskām slimībām, attīstības traucējumiem)</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2</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3691415"/>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vecumā virs 50 gadiem</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3</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5876898"/>
                  </a:ext>
                </a:extLst>
              </a:tr>
              <a:tr h="0">
                <a:tc>
                  <a:txBody>
                    <a:bodyPr/>
                    <a:lstStyle/>
                    <a:p>
                      <a:pPr algn="l"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Cilvēki, kas cietuši no vardarbības (t.sk. seksuālas, psiholoģiskas u.c. vardarbības ģimenē vai ārpus tās)</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4</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6056549"/>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Romi (čigāni)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5</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2594499"/>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Citu etnisko minoritāšu pārstāvji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6</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3437455"/>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Bēgļi un/vai patvēruma meklētāji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7</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7909734"/>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kas kopj citu ģimenes locekli (piem., vecus cilvēkus, cilvēkus ar invaliditāti (t.sk. bērnus) u.tml.)</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8</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8834960"/>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kas audzina mazu/-s bērnu/-s (līdz 2 gadu vecumam)</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9</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4247908"/>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kas vieni audzina bērnu/-s (t.s. vientuļā māte, vientuļais tēvs)</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10</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0985850"/>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ar citu seksuālu orientāciju (piem., gejs, lesbiete, biseksuālis)</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11</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1517168"/>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Musulmaņi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12</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7558526"/>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Ir kāda cita cilvēku grupa</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13</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2859236"/>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Nav tādu cilvēku</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14</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2752074"/>
                  </a:ext>
                </a:extLst>
              </a:tr>
              <a:tr h="0">
                <a:tc>
                  <a:txBody>
                    <a:bodyPr/>
                    <a:lstStyle/>
                    <a:p>
                      <a:pPr algn="just"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Grūti pateikt</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98</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24594011"/>
                  </a:ext>
                </a:extLst>
              </a:tr>
            </a:tbl>
          </a:graphicData>
        </a:graphic>
      </p:graphicFrame>
      <p:sp>
        <p:nvSpPr>
          <p:cNvPr id="8" name="TextBox 7">
            <a:extLst>
              <a:ext uri="{FF2B5EF4-FFF2-40B4-BE49-F238E27FC236}">
                <a16:creationId xmlns:a16="http://schemas.microsoft.com/office/drawing/2014/main" id="{142EE4C5-78AD-49DF-8218-63FE64763541}"/>
              </a:ext>
            </a:extLst>
          </p:cNvPr>
          <p:cNvSpPr txBox="1"/>
          <p:nvPr/>
        </p:nvSpPr>
        <p:spPr>
          <a:xfrm>
            <a:off x="192617" y="3892136"/>
            <a:ext cx="7341873" cy="261610"/>
          </a:xfrm>
          <a:prstGeom prst="rect">
            <a:avLst/>
          </a:prstGeom>
          <a:noFill/>
        </p:spPr>
        <p:txBody>
          <a:bodyPr wrap="square">
            <a:spAutoFit/>
          </a:bodyPr>
          <a:lstStyle/>
          <a:p>
            <a:r>
              <a:rPr lang="lv-LV" sz="1100" b="1" dirty="0">
                <a:latin typeface="Arial" panose="020B0604020202020204" pitchFamily="34" charset="0"/>
                <a:cs typeface="Arial" panose="020B0604020202020204" pitchFamily="34" charset="0"/>
              </a:rPr>
              <a:t>J2. Es nedomāju, ka par manu tuvu draugu varētu kļūt...</a:t>
            </a:r>
            <a:endParaRPr lang="lv-LV" sz="1100" i="1" dirty="0">
              <a:latin typeface="Arial" panose="020B060402020202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052BBAA7-2877-4F41-84A4-CC14423C7B3D}"/>
              </a:ext>
            </a:extLst>
          </p:cNvPr>
          <p:cNvGraphicFramePr>
            <a:graphicFrameLocks noGrp="1"/>
          </p:cNvGraphicFramePr>
          <p:nvPr>
            <p:extLst>
              <p:ext uri="{D42A27DB-BD31-4B8C-83A1-F6EECF244321}">
                <p14:modId xmlns:p14="http://schemas.microsoft.com/office/powerpoint/2010/main" val="159206254"/>
              </p:ext>
            </p:extLst>
          </p:nvPr>
        </p:nvGraphicFramePr>
        <p:xfrm>
          <a:off x="281062" y="4117534"/>
          <a:ext cx="7702151" cy="2514600"/>
        </p:xfrm>
        <a:graphic>
          <a:graphicData uri="http://schemas.openxmlformats.org/drawingml/2006/table">
            <a:tbl>
              <a:tblPr firstRow="1" firstCol="1" bandRow="1"/>
              <a:tblGrid>
                <a:gridCol w="6839510">
                  <a:extLst>
                    <a:ext uri="{9D8B030D-6E8A-4147-A177-3AD203B41FA5}">
                      <a16:colId xmlns:a16="http://schemas.microsoft.com/office/drawing/2014/main" val="521582733"/>
                    </a:ext>
                  </a:extLst>
                </a:gridCol>
                <a:gridCol w="862641">
                  <a:extLst>
                    <a:ext uri="{9D8B030D-6E8A-4147-A177-3AD203B41FA5}">
                      <a16:colId xmlns:a16="http://schemas.microsoft.com/office/drawing/2014/main" val="2732426031"/>
                    </a:ext>
                  </a:extLst>
                </a:gridCol>
              </a:tblGrid>
              <a:tr h="0">
                <a:tc>
                  <a:txBody>
                    <a:bodyPr/>
                    <a:lstStyle/>
                    <a:p>
                      <a:pPr algn="l"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Cilvēki ar funkcionāliem traucējumiem (piem., kustību, redzes, dzirdes traucējumi)</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5289045"/>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ar garīga rakstura traucējumiem (t.sk. psihiskām slimībām, attīstības traucējumiem)</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2</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8946855"/>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vecumā virs 50 gadiem</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3</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00409657"/>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kas cietuši no vardarbības (t.sk. seksuālas, psiholoģiskas u.c. vardarbības ģimenē vai ārpus tās)</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4</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2263617"/>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Romi (čigāni)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5</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4217982"/>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Citu etnisko minoritāšu pārstāvji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6</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4245707"/>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Bēgļi un/vai patvēruma meklētāji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7</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8136304"/>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kas kopj citu ģimenes locekli (piem., vecus cilvēkus, cilvēkus ar invaliditāti (t.sk. bērnus) u.tml.)</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8</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5333588"/>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kas audzina mazu/-s bērnu/-s (līdz 2 gadu vecumam)</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9</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7314194"/>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kas vieni audzina bērnu/-s (t.s. vientuļā māte, vientuļais tēvs)</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10</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2281878"/>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ar citu seksuālu orientāciju (piem., gejs, lesbiete, biseksuālis)</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11</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2505558"/>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Musulmaņi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12</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33728146"/>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Ir kāda cita cilvēku grupa</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13</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9973545"/>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Nav tādu cilvēku</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14</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068655"/>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Grūti pateikt</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98</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0388424"/>
                  </a:ext>
                </a:extLst>
              </a:tr>
            </a:tbl>
          </a:graphicData>
        </a:graphic>
      </p:graphicFrame>
    </p:spTree>
    <p:extLst>
      <p:ext uri="{BB962C8B-B14F-4D97-AF65-F5344CB8AC3E}">
        <p14:creationId xmlns:p14="http://schemas.microsoft.com/office/powerpoint/2010/main" val="28498209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Aptaujā izmantotā anketa (3)</a:t>
            </a:r>
          </a:p>
        </p:txBody>
      </p:sp>
      <p:sp>
        <p:nvSpPr>
          <p:cNvPr id="4" name="TextBox 3">
            <a:extLst>
              <a:ext uri="{FF2B5EF4-FFF2-40B4-BE49-F238E27FC236}">
                <a16:creationId xmlns:a16="http://schemas.microsoft.com/office/drawing/2014/main" id="{C53F450C-7825-43FB-A7DC-284B1B7592E1}"/>
              </a:ext>
            </a:extLst>
          </p:cNvPr>
          <p:cNvSpPr txBox="1"/>
          <p:nvPr/>
        </p:nvSpPr>
        <p:spPr>
          <a:xfrm>
            <a:off x="240264" y="547026"/>
            <a:ext cx="7341873" cy="430887"/>
          </a:xfrm>
          <a:prstGeom prst="rect">
            <a:avLst/>
          </a:prstGeom>
          <a:noFill/>
        </p:spPr>
        <p:txBody>
          <a:bodyPr wrap="square">
            <a:spAutoFit/>
          </a:bodyPr>
          <a:lstStyle/>
          <a:p>
            <a:r>
              <a:rPr lang="lv-LV" sz="1100" b="1" dirty="0">
                <a:latin typeface="Arial" panose="020B0604020202020204" pitchFamily="34" charset="0"/>
                <a:cs typeface="Arial" panose="020B0604020202020204" pitchFamily="34" charset="0"/>
              </a:rPr>
              <a:t>J3. Man būtu iebildumi, ja man kaimiņos dzīvotu...</a:t>
            </a:r>
          </a:p>
          <a:p>
            <a:r>
              <a:rPr lang="lv-LV" sz="1100" i="1" dirty="0">
                <a:latin typeface="Arial" panose="020B0604020202020204" pitchFamily="34" charset="0"/>
                <a:cs typeface="Arial" panose="020B0604020202020204" pitchFamily="34" charset="0"/>
              </a:rPr>
              <a:t>Lūdzu, atzīmējiet visas Jums nepieņemamās cilvēku grupas</a:t>
            </a:r>
          </a:p>
        </p:txBody>
      </p:sp>
      <p:graphicFrame>
        <p:nvGraphicFramePr>
          <p:cNvPr id="2" name="Table 1">
            <a:extLst>
              <a:ext uri="{FF2B5EF4-FFF2-40B4-BE49-F238E27FC236}">
                <a16:creationId xmlns:a16="http://schemas.microsoft.com/office/drawing/2014/main" id="{0D49EB33-9A3C-4F7D-898E-062C89838FDB}"/>
              </a:ext>
            </a:extLst>
          </p:cNvPr>
          <p:cNvGraphicFramePr>
            <a:graphicFrameLocks noGrp="1"/>
          </p:cNvGraphicFramePr>
          <p:nvPr>
            <p:extLst>
              <p:ext uri="{D42A27DB-BD31-4B8C-83A1-F6EECF244321}">
                <p14:modId xmlns:p14="http://schemas.microsoft.com/office/powerpoint/2010/main" val="687094852"/>
              </p:ext>
            </p:extLst>
          </p:nvPr>
        </p:nvGraphicFramePr>
        <p:xfrm>
          <a:off x="306320" y="964755"/>
          <a:ext cx="7702151" cy="2514600"/>
        </p:xfrm>
        <a:graphic>
          <a:graphicData uri="http://schemas.openxmlformats.org/drawingml/2006/table">
            <a:tbl>
              <a:tblPr firstRow="1" firstCol="1" bandRow="1"/>
              <a:tblGrid>
                <a:gridCol w="6839510">
                  <a:extLst>
                    <a:ext uri="{9D8B030D-6E8A-4147-A177-3AD203B41FA5}">
                      <a16:colId xmlns:a16="http://schemas.microsoft.com/office/drawing/2014/main" val="2526937762"/>
                    </a:ext>
                  </a:extLst>
                </a:gridCol>
                <a:gridCol w="862641">
                  <a:extLst>
                    <a:ext uri="{9D8B030D-6E8A-4147-A177-3AD203B41FA5}">
                      <a16:colId xmlns:a16="http://schemas.microsoft.com/office/drawing/2014/main" val="3443705419"/>
                    </a:ext>
                  </a:extLst>
                </a:gridCol>
              </a:tblGrid>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ar funkcionāliem traucējumiem (piem., kustību, redzes, dzirdes traucējumi)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6900482"/>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ar garīga rakstura traucējumiem (t.sk. psihiskām slimībām, attīstības traucējumiem)</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2</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3087684"/>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vecumā virs 50 gadiem</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3</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7132494"/>
                  </a:ext>
                </a:extLst>
              </a:tr>
              <a:tr h="0">
                <a:tc>
                  <a:txBody>
                    <a:bodyPr/>
                    <a:lstStyle/>
                    <a:p>
                      <a:pPr algn="l"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Cilvēki, kas cietuši no vardarbības (t.sk. seksuālas, psiholoģiskas u.c. vardarbības ģimenē vai ārpus tās)</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4</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4779457"/>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Romi (čigāni)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5</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7280253"/>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Citu etnisko minoritāšu pārstāvji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6</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9042081"/>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Bēgļi un/vai patvēruma meklētāji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7</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035101"/>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kas kopj citu ģimenes locekli (piem., vecus cilvēkus, cilvēkus ar invaliditāti (t.sk. bērnus) u.tml.)</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8</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1203184"/>
                  </a:ext>
                </a:extLst>
              </a:tr>
              <a:tr h="0">
                <a:tc>
                  <a:txBody>
                    <a:bodyPr/>
                    <a:lstStyle/>
                    <a:p>
                      <a:pPr algn="l" hangingPunct="0">
                        <a:spcAft>
                          <a:spcPts val="0"/>
                        </a:spcAft>
                      </a:pPr>
                      <a:r>
                        <a:rPr lang="lv-LV" sz="1100">
                          <a:solidFill>
                            <a:schemeClr val="tx1"/>
                          </a:solidFill>
                          <a:effectLst/>
                          <a:latin typeface="Arial" panose="020B0604020202020204" pitchFamily="34" charset="0"/>
                          <a:ea typeface="Times New Roman" panose="02020603050405020304" pitchFamily="18" charset="0"/>
                          <a:cs typeface="Arial" panose="020B0604020202020204" pitchFamily="34" charset="0"/>
                        </a:rPr>
                        <a:t>Cilvēki, kas audzina mazu/-s bērnu/-s (līdz 2 gadu vecumam)</a:t>
                      </a:r>
                      <a:endParaRPr lang="lv-LV" sz="11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9</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4683738"/>
                  </a:ext>
                </a:extLst>
              </a:tr>
              <a:tr h="104714">
                <a:tc>
                  <a:txBody>
                    <a:bodyPr/>
                    <a:lstStyle/>
                    <a:p>
                      <a:pPr algn="l" hangingPunct="0">
                        <a:spcAft>
                          <a:spcPts val="0"/>
                        </a:spcAft>
                      </a:pPr>
                      <a:r>
                        <a:rPr lang="lv-LV" sz="1100">
                          <a:solidFill>
                            <a:schemeClr val="tx1"/>
                          </a:solidFill>
                          <a:effectLst/>
                          <a:latin typeface="Arial" panose="020B0604020202020204" pitchFamily="34" charset="0"/>
                          <a:ea typeface="Times New Roman" panose="02020603050405020304" pitchFamily="18" charset="0"/>
                          <a:cs typeface="Arial" panose="020B0604020202020204" pitchFamily="34" charset="0"/>
                        </a:rPr>
                        <a:t>Viena vecāka ģimenes</a:t>
                      </a:r>
                      <a:endParaRPr lang="lv-LV" sz="110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10</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2184818"/>
                  </a:ext>
                </a:extLst>
              </a:tr>
              <a:tr h="0">
                <a:tc>
                  <a:txBody>
                    <a:bodyPr/>
                    <a:lstStyle/>
                    <a:p>
                      <a:pPr algn="l" hangingPunct="0">
                        <a:spcAft>
                          <a:spcPts val="0"/>
                        </a:spcAft>
                      </a:pPr>
                      <a:r>
                        <a:rPr lang="lv-LV"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Cilvēki ar citu seksuālu orientāciju (piem., gejs, lesbiete, </a:t>
                      </a:r>
                      <a:r>
                        <a:rPr lang="lv-LV" sz="1100" dirty="0" err="1">
                          <a:solidFill>
                            <a:schemeClr val="tx1"/>
                          </a:solidFill>
                          <a:effectLst/>
                          <a:latin typeface="Arial" panose="020B0604020202020204" pitchFamily="34" charset="0"/>
                          <a:ea typeface="Times New Roman" panose="02020603050405020304" pitchFamily="18" charset="0"/>
                          <a:cs typeface="Arial" panose="020B0604020202020204" pitchFamily="34" charset="0"/>
                        </a:rPr>
                        <a:t>biseksuālis</a:t>
                      </a:r>
                      <a:r>
                        <a:rPr lang="lv-LV"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lang="lv-LV" sz="11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11</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9355613"/>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Musulmaņi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12</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5613673"/>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Ir kāda cita cilvēku grupa</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13</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6363047"/>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Neviens no šiem/ nav tādu cilvēku/ neviens no šiem nesaskaras</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14</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5118353"/>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Grūti pateikt/ nav atbildes</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98</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9812608"/>
                  </a:ext>
                </a:extLst>
              </a:tr>
            </a:tbl>
          </a:graphicData>
        </a:graphic>
      </p:graphicFrame>
      <p:sp>
        <p:nvSpPr>
          <p:cNvPr id="8" name="TextBox 7">
            <a:extLst>
              <a:ext uri="{FF2B5EF4-FFF2-40B4-BE49-F238E27FC236}">
                <a16:creationId xmlns:a16="http://schemas.microsoft.com/office/drawing/2014/main" id="{20800D4E-9A1A-45C7-862F-24653AA01DCD}"/>
              </a:ext>
            </a:extLst>
          </p:cNvPr>
          <p:cNvSpPr txBox="1"/>
          <p:nvPr/>
        </p:nvSpPr>
        <p:spPr>
          <a:xfrm>
            <a:off x="240264" y="3613083"/>
            <a:ext cx="7341873" cy="430887"/>
          </a:xfrm>
          <a:prstGeom prst="rect">
            <a:avLst/>
          </a:prstGeom>
          <a:noFill/>
        </p:spPr>
        <p:txBody>
          <a:bodyPr wrap="square">
            <a:spAutoFit/>
          </a:bodyPr>
          <a:lstStyle/>
          <a:p>
            <a:r>
              <a:rPr lang="lv-LV" sz="1100" b="1" dirty="0">
                <a:latin typeface="Arial" panose="020B0604020202020204" pitchFamily="34" charset="0"/>
                <a:cs typeface="Arial" panose="020B0604020202020204" pitchFamily="34" charset="0"/>
              </a:rPr>
              <a:t>J4. Es zinu, ar kādiem neiecietīgas attieksmes, diskriminācijas gadījumiem ikdienā vai darbā saskaras ... </a:t>
            </a:r>
            <a:r>
              <a:rPr lang="lv-LV" sz="1100" i="1" dirty="0">
                <a:latin typeface="Arial" panose="020B0604020202020204" pitchFamily="34" charset="0"/>
                <a:cs typeface="Arial" panose="020B0604020202020204" pitchFamily="34" charset="0"/>
              </a:rPr>
              <a:t>Lūdzu, atzīmējiet visas Jums nepieņemamās cilvēku grupas</a:t>
            </a:r>
          </a:p>
        </p:txBody>
      </p:sp>
      <p:graphicFrame>
        <p:nvGraphicFramePr>
          <p:cNvPr id="5" name="Table 4">
            <a:extLst>
              <a:ext uri="{FF2B5EF4-FFF2-40B4-BE49-F238E27FC236}">
                <a16:creationId xmlns:a16="http://schemas.microsoft.com/office/drawing/2014/main" id="{CCD5F976-14B9-48F3-9CDE-0D7DBFAAC2AF}"/>
              </a:ext>
            </a:extLst>
          </p:cNvPr>
          <p:cNvGraphicFramePr>
            <a:graphicFrameLocks noGrp="1"/>
          </p:cNvGraphicFramePr>
          <p:nvPr>
            <p:extLst>
              <p:ext uri="{D42A27DB-BD31-4B8C-83A1-F6EECF244321}">
                <p14:modId xmlns:p14="http://schemas.microsoft.com/office/powerpoint/2010/main" val="384534229"/>
              </p:ext>
            </p:extLst>
          </p:nvPr>
        </p:nvGraphicFramePr>
        <p:xfrm>
          <a:off x="306320" y="4017655"/>
          <a:ext cx="7702151" cy="2514600"/>
        </p:xfrm>
        <a:graphic>
          <a:graphicData uri="http://schemas.openxmlformats.org/drawingml/2006/table">
            <a:tbl>
              <a:tblPr firstRow="1" firstCol="1" bandRow="1"/>
              <a:tblGrid>
                <a:gridCol w="6839510">
                  <a:extLst>
                    <a:ext uri="{9D8B030D-6E8A-4147-A177-3AD203B41FA5}">
                      <a16:colId xmlns:a16="http://schemas.microsoft.com/office/drawing/2014/main" val="1701745036"/>
                    </a:ext>
                  </a:extLst>
                </a:gridCol>
                <a:gridCol w="862641">
                  <a:extLst>
                    <a:ext uri="{9D8B030D-6E8A-4147-A177-3AD203B41FA5}">
                      <a16:colId xmlns:a16="http://schemas.microsoft.com/office/drawing/2014/main" val="1505046235"/>
                    </a:ext>
                  </a:extLst>
                </a:gridCol>
              </a:tblGrid>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ar funkcionāliem traucējumiem (piem., kustību, redzes, dzirdes traucējumi)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2587566"/>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ar garīga rakstura traucējumiem (t.sk. psihiskām slimībām, attīstības traucējumiem)</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2</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5696110"/>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vecumā virs 50 gadiem</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3</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4064393"/>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kas cietuši no vardarbības (t.sk. seksuālas, psiholoģiskas u.c. vardarbības ģimenē vai ārpus tās)</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4</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1387624"/>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Romi (čigāni)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5</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8074760"/>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Citu etnisko minoritāšu pārstāvji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6</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52115485"/>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Bēgļi un/vai patvēruma meklētāji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7</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0045884"/>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kas kopj citu ģimenes locekli (piem., vecus cilvēkus, cilvēkus ar invaliditāti (t.sk. bērnus) u.tml.)</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8</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0783968"/>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kas audzina mazu/-s bērnu/-s (līdz 2 gadu vecumam)</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9</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1045167"/>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kas vieni audzina bērnu/-s (t.s. vientuļā māte, vientuļais tēvs)</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10</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1027051"/>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Cilvēki ar citu seksuālu orientāciju (piem., gejs, lesbiete, biseksuālis)</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11</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7483853"/>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Musulmaņi</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12</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5693077"/>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Ir kāda cita cilvēku grupa</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13</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1482674"/>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Nav tādu cilvēku grupu</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14</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8462743"/>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Grūti pateikt</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98</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427530"/>
                  </a:ext>
                </a:extLst>
              </a:tr>
            </a:tbl>
          </a:graphicData>
        </a:graphic>
      </p:graphicFrame>
    </p:spTree>
    <p:extLst>
      <p:ext uri="{BB962C8B-B14F-4D97-AF65-F5344CB8AC3E}">
        <p14:creationId xmlns:p14="http://schemas.microsoft.com/office/powerpoint/2010/main" val="38778736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3">
            <a:extLst>
              <a:ext uri="{FF2B5EF4-FFF2-40B4-BE49-F238E27FC236}">
                <a16:creationId xmlns:a16="http://schemas.microsoft.com/office/drawing/2014/main" id="{DBE03FA8-DDFB-4A77-BFC9-CED7B6F7CB8A}"/>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Aptaujā izmantotā anketa (4)</a:t>
            </a:r>
          </a:p>
        </p:txBody>
      </p:sp>
      <p:sp>
        <p:nvSpPr>
          <p:cNvPr id="4" name="TextBox 3">
            <a:extLst>
              <a:ext uri="{FF2B5EF4-FFF2-40B4-BE49-F238E27FC236}">
                <a16:creationId xmlns:a16="http://schemas.microsoft.com/office/drawing/2014/main" id="{C53F450C-7825-43FB-A7DC-284B1B7592E1}"/>
              </a:ext>
            </a:extLst>
          </p:cNvPr>
          <p:cNvSpPr txBox="1"/>
          <p:nvPr/>
        </p:nvSpPr>
        <p:spPr>
          <a:xfrm>
            <a:off x="204924" y="567724"/>
            <a:ext cx="7341873" cy="430887"/>
          </a:xfrm>
          <a:prstGeom prst="rect">
            <a:avLst/>
          </a:prstGeom>
          <a:noFill/>
        </p:spPr>
        <p:txBody>
          <a:bodyPr wrap="square">
            <a:spAutoFit/>
          </a:bodyPr>
          <a:lstStyle/>
          <a:p>
            <a:r>
              <a:rPr lang="lv-LV" sz="1100" b="1" dirty="0">
                <a:latin typeface="Arial" panose="020B0604020202020204" pitchFamily="34" charset="0"/>
                <a:cs typeface="Arial" panose="020B0604020202020204" pitchFamily="34" charset="0"/>
              </a:rPr>
              <a:t>J5. Kā Jums šķiet, cik daudz Jūs pats/ pati personīgi varat paveikt, lai mazinātu ikdienas diskrimināciju, neiecietīgu attieksmi pret grupām, kas ar to saskaras?</a:t>
            </a:r>
            <a:endParaRPr lang="lv-LV" sz="1100" i="1" dirty="0">
              <a:latin typeface="Arial" panose="020B06040202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A86C1EB1-BC62-4EC2-9AFF-8D5FEBE19AC2}"/>
              </a:ext>
            </a:extLst>
          </p:cNvPr>
          <p:cNvGraphicFramePr>
            <a:graphicFrameLocks noGrp="1"/>
          </p:cNvGraphicFramePr>
          <p:nvPr>
            <p:extLst>
              <p:ext uri="{D42A27DB-BD31-4B8C-83A1-F6EECF244321}">
                <p14:modId xmlns:p14="http://schemas.microsoft.com/office/powerpoint/2010/main" val="3381752319"/>
              </p:ext>
            </p:extLst>
          </p:nvPr>
        </p:nvGraphicFramePr>
        <p:xfrm>
          <a:off x="313445" y="977923"/>
          <a:ext cx="2668859" cy="838200"/>
        </p:xfrm>
        <a:graphic>
          <a:graphicData uri="http://schemas.openxmlformats.org/drawingml/2006/table">
            <a:tbl>
              <a:tblPr firstRow="1" firstCol="1" bandRow="1"/>
              <a:tblGrid>
                <a:gridCol w="1600248">
                  <a:extLst>
                    <a:ext uri="{9D8B030D-6E8A-4147-A177-3AD203B41FA5}">
                      <a16:colId xmlns:a16="http://schemas.microsoft.com/office/drawing/2014/main" val="2373934223"/>
                    </a:ext>
                  </a:extLst>
                </a:gridCol>
                <a:gridCol w="1068611">
                  <a:extLst>
                    <a:ext uri="{9D8B030D-6E8A-4147-A177-3AD203B41FA5}">
                      <a16:colId xmlns:a16="http://schemas.microsoft.com/office/drawing/2014/main" val="3106171956"/>
                    </a:ext>
                  </a:extLst>
                </a:gridCol>
              </a:tblGrid>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Ļoti daudz</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6748339"/>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Drīzāk daudz</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2</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6905843"/>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Drīzāk maz</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3</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987922"/>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Ļoti maz/ neko</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4</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9058673"/>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Grūti pateikt</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8</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7634344"/>
                  </a:ext>
                </a:extLst>
              </a:tr>
            </a:tbl>
          </a:graphicData>
        </a:graphic>
      </p:graphicFrame>
      <p:sp>
        <p:nvSpPr>
          <p:cNvPr id="8" name="TextBox 7">
            <a:extLst>
              <a:ext uri="{FF2B5EF4-FFF2-40B4-BE49-F238E27FC236}">
                <a16:creationId xmlns:a16="http://schemas.microsoft.com/office/drawing/2014/main" id="{98369A3E-98F6-4EAB-A5EA-97526A33CD09}"/>
              </a:ext>
            </a:extLst>
          </p:cNvPr>
          <p:cNvSpPr txBox="1"/>
          <p:nvPr/>
        </p:nvSpPr>
        <p:spPr>
          <a:xfrm>
            <a:off x="234955" y="1872845"/>
            <a:ext cx="7341873" cy="430887"/>
          </a:xfrm>
          <a:prstGeom prst="rect">
            <a:avLst/>
          </a:prstGeom>
          <a:noFill/>
        </p:spPr>
        <p:txBody>
          <a:bodyPr wrap="square">
            <a:spAutoFit/>
          </a:bodyPr>
          <a:lstStyle/>
          <a:p>
            <a:r>
              <a:rPr lang="lv-LV" sz="1100" b="1" dirty="0">
                <a:latin typeface="Arial" panose="020B0604020202020204" pitchFamily="34" charset="0"/>
                <a:cs typeface="Arial" panose="020B0604020202020204" pitchFamily="34" charset="0"/>
              </a:rPr>
              <a:t>J6. Vai Jūs zinātu, kur vērsties, meklēt palīdzību, ja pats/ pati saskartos ar vai pamanītu neiecietīgu/ diskriminējošo attieksmi pret kādu citu?</a:t>
            </a:r>
            <a:endParaRPr lang="lv-LV" sz="1100" i="1" dirty="0">
              <a:latin typeface="Arial" panose="020B060402020202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05FB49BA-69E5-495C-9BDB-89CB43C653EC}"/>
              </a:ext>
            </a:extLst>
          </p:cNvPr>
          <p:cNvGraphicFramePr>
            <a:graphicFrameLocks noGrp="1"/>
          </p:cNvGraphicFramePr>
          <p:nvPr>
            <p:extLst>
              <p:ext uri="{D42A27DB-BD31-4B8C-83A1-F6EECF244321}">
                <p14:modId xmlns:p14="http://schemas.microsoft.com/office/powerpoint/2010/main" val="1663599454"/>
              </p:ext>
            </p:extLst>
          </p:nvPr>
        </p:nvGraphicFramePr>
        <p:xfrm>
          <a:off x="313445" y="2276573"/>
          <a:ext cx="4060073" cy="670560"/>
        </p:xfrm>
        <a:graphic>
          <a:graphicData uri="http://schemas.openxmlformats.org/drawingml/2006/table">
            <a:tbl>
              <a:tblPr firstRow="1" firstCol="1" bandRow="1"/>
              <a:tblGrid>
                <a:gridCol w="2777090">
                  <a:extLst>
                    <a:ext uri="{9D8B030D-6E8A-4147-A177-3AD203B41FA5}">
                      <a16:colId xmlns:a16="http://schemas.microsoft.com/office/drawing/2014/main" val="602797117"/>
                    </a:ext>
                  </a:extLst>
                </a:gridCol>
                <a:gridCol w="1282983">
                  <a:extLst>
                    <a:ext uri="{9D8B030D-6E8A-4147-A177-3AD203B41FA5}">
                      <a16:colId xmlns:a16="http://schemas.microsoft.com/office/drawing/2014/main" val="385243023"/>
                    </a:ext>
                  </a:extLst>
                </a:gridCol>
              </a:tblGrid>
              <a:tr h="0">
                <a:tc>
                  <a:txBody>
                    <a:bodyPr/>
                    <a:lstStyle/>
                    <a:p>
                      <a:pPr algn="just"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Labi zinu</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447962"/>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Aptuveni zinu (zinātu, kur meklēt)</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2</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685540"/>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Nezinu</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3</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3203526"/>
                  </a:ext>
                </a:extLst>
              </a:tr>
              <a:tr h="0">
                <a:tc>
                  <a:txBody>
                    <a:bodyPr/>
                    <a:lstStyle/>
                    <a:p>
                      <a:pPr algn="just"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Grūti pateikt</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8</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5017229"/>
                  </a:ext>
                </a:extLst>
              </a:tr>
            </a:tbl>
          </a:graphicData>
        </a:graphic>
      </p:graphicFrame>
      <p:sp>
        <p:nvSpPr>
          <p:cNvPr id="10" name="TextBox 9">
            <a:extLst>
              <a:ext uri="{FF2B5EF4-FFF2-40B4-BE49-F238E27FC236}">
                <a16:creationId xmlns:a16="http://schemas.microsoft.com/office/drawing/2014/main" id="{C955F146-CFF5-4A3B-A0C7-62AD506371E0}"/>
              </a:ext>
            </a:extLst>
          </p:cNvPr>
          <p:cNvSpPr txBox="1"/>
          <p:nvPr/>
        </p:nvSpPr>
        <p:spPr>
          <a:xfrm>
            <a:off x="234955" y="3082727"/>
            <a:ext cx="7341873" cy="430887"/>
          </a:xfrm>
          <a:prstGeom prst="rect">
            <a:avLst/>
          </a:prstGeom>
          <a:noFill/>
        </p:spPr>
        <p:txBody>
          <a:bodyPr wrap="square">
            <a:spAutoFit/>
          </a:bodyPr>
          <a:lstStyle/>
          <a:p>
            <a:r>
              <a:rPr lang="lv-LV" sz="1100" b="1" dirty="0">
                <a:latin typeface="Arial" panose="020B0604020202020204" pitchFamily="34" charset="0"/>
                <a:cs typeface="Arial" panose="020B0604020202020204" pitchFamily="34" charset="0"/>
              </a:rPr>
              <a:t>J7. Vai, Jūsuprāt, redzot diskriminācijas, nevienlīdzīgas attieksmes gadījumu, cilvēkam ir jāiejaucas (jācenšas palīdzēt, aizstāvēt, jāziņo par to atbildīgajām institūcijām u.tml.)? </a:t>
            </a:r>
            <a:endParaRPr lang="lv-LV" sz="1100" i="1" dirty="0">
              <a:latin typeface="Arial" panose="020B0604020202020204" pitchFamily="34" charset="0"/>
              <a:cs typeface="Arial" panose="020B0604020202020204" pitchFamily="34" charset="0"/>
            </a:endParaRPr>
          </a:p>
        </p:txBody>
      </p:sp>
      <p:graphicFrame>
        <p:nvGraphicFramePr>
          <p:cNvPr id="9" name="Table 8">
            <a:extLst>
              <a:ext uri="{FF2B5EF4-FFF2-40B4-BE49-F238E27FC236}">
                <a16:creationId xmlns:a16="http://schemas.microsoft.com/office/drawing/2014/main" id="{0FBF134A-C7F2-4954-B3D1-B11BCC4C9817}"/>
              </a:ext>
            </a:extLst>
          </p:cNvPr>
          <p:cNvGraphicFramePr>
            <a:graphicFrameLocks noGrp="1"/>
          </p:cNvGraphicFramePr>
          <p:nvPr>
            <p:extLst>
              <p:ext uri="{D42A27DB-BD31-4B8C-83A1-F6EECF244321}">
                <p14:modId xmlns:p14="http://schemas.microsoft.com/office/powerpoint/2010/main" val="2764600194"/>
              </p:ext>
            </p:extLst>
          </p:nvPr>
        </p:nvGraphicFramePr>
        <p:xfrm>
          <a:off x="313445" y="3505430"/>
          <a:ext cx="3961130" cy="670560"/>
        </p:xfrm>
        <a:graphic>
          <a:graphicData uri="http://schemas.openxmlformats.org/drawingml/2006/table">
            <a:tbl>
              <a:tblPr firstRow="1" firstCol="1" bandRow="1"/>
              <a:tblGrid>
                <a:gridCol w="3237230">
                  <a:extLst>
                    <a:ext uri="{9D8B030D-6E8A-4147-A177-3AD203B41FA5}">
                      <a16:colId xmlns:a16="http://schemas.microsoft.com/office/drawing/2014/main" val="3035492746"/>
                    </a:ext>
                  </a:extLst>
                </a:gridCol>
                <a:gridCol w="723900">
                  <a:extLst>
                    <a:ext uri="{9D8B030D-6E8A-4147-A177-3AD203B41FA5}">
                      <a16:colId xmlns:a16="http://schemas.microsoft.com/office/drawing/2014/main" val="931260838"/>
                    </a:ext>
                  </a:extLst>
                </a:gridCol>
              </a:tblGrid>
              <a:tr h="0">
                <a:tc>
                  <a:txBody>
                    <a:bodyPr/>
                    <a:lstStyle/>
                    <a:p>
                      <a:pPr algn="l"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Vienmēr vai gandrīz vienmēr ir jāiejaucas</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1</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784622"/>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Atsevišķos gadījumos ir jāiejaucas</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2</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5244209"/>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Nav tādu gadījumu, kad obligāti būtu jāiejaucas</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3</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1175408"/>
                  </a:ext>
                </a:extLst>
              </a:tr>
              <a:tr h="0">
                <a:tc>
                  <a:txBody>
                    <a:bodyPr/>
                    <a:lstStyle/>
                    <a:p>
                      <a:pPr algn="l" hangingPunct="0">
                        <a:spcAft>
                          <a:spcPts val="0"/>
                        </a:spcAft>
                      </a:pPr>
                      <a:r>
                        <a:rPr lang="lv-LV" sz="1100">
                          <a:effectLst/>
                          <a:latin typeface="Arial" panose="020B0604020202020204" pitchFamily="34" charset="0"/>
                          <a:ea typeface="Times New Roman" panose="02020603050405020304" pitchFamily="18" charset="0"/>
                          <a:cs typeface="Arial" panose="020B0604020202020204" pitchFamily="34" charset="0"/>
                        </a:rPr>
                        <a:t>Grūti pateikt</a:t>
                      </a:r>
                      <a:endParaRPr lang="lv-LV"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lv-LV" sz="1100" dirty="0">
                          <a:effectLst/>
                          <a:latin typeface="Arial" panose="020B0604020202020204" pitchFamily="34" charset="0"/>
                          <a:ea typeface="Times New Roman" panose="02020603050405020304" pitchFamily="18" charset="0"/>
                          <a:cs typeface="Arial" panose="020B0604020202020204" pitchFamily="34" charset="0"/>
                        </a:rPr>
                        <a:t>8</a:t>
                      </a:r>
                      <a:endParaRPr lang="lv-LV"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4875694"/>
                  </a:ext>
                </a:extLst>
              </a:tr>
            </a:tbl>
          </a:graphicData>
        </a:graphic>
      </p:graphicFrame>
    </p:spTree>
    <p:extLst>
      <p:ext uri="{BB962C8B-B14F-4D97-AF65-F5344CB8AC3E}">
        <p14:creationId xmlns:p14="http://schemas.microsoft.com/office/powerpoint/2010/main" val="30819540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4">
            <a:extLst>
              <a:ext uri="{FF2B5EF4-FFF2-40B4-BE49-F238E27FC236}">
                <a16:creationId xmlns:a16="http://schemas.microsoft.com/office/drawing/2014/main" id="{696625BF-F9FC-4930-A96B-9E2D4F369B21}"/>
              </a:ext>
            </a:extLst>
          </p:cNvPr>
          <p:cNvSpPr>
            <a:spLocks noChangeArrowheads="1"/>
          </p:cNvSpPr>
          <p:nvPr/>
        </p:nvSpPr>
        <p:spPr bwMode="auto">
          <a:xfrm>
            <a:off x="433479" y="465772"/>
            <a:ext cx="8280400" cy="5903912"/>
          </a:xfrm>
          <a:prstGeom prst="rect">
            <a:avLst/>
          </a:prstGeom>
          <a:noFill/>
          <a:ln w="19050">
            <a:solidFill>
              <a:srgbClr val="227B8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endParaRPr lang="lv-LV" altLang="en-US" sz="4400" b="1">
              <a:solidFill>
                <a:srgbClr val="4A5238"/>
              </a:solidFill>
              <a:latin typeface="Tahoma" panose="020B0604030504040204" pitchFamily="34" charset="0"/>
            </a:endParaRPr>
          </a:p>
        </p:txBody>
      </p:sp>
      <p:sp>
        <p:nvSpPr>
          <p:cNvPr id="102404" name="Rectangle 6">
            <a:extLst>
              <a:ext uri="{FF2B5EF4-FFF2-40B4-BE49-F238E27FC236}">
                <a16:creationId xmlns:a16="http://schemas.microsoft.com/office/drawing/2014/main" id="{38E68BDD-5D4F-48D4-8FF3-340E7C9E629E}"/>
              </a:ext>
            </a:extLst>
          </p:cNvPr>
          <p:cNvSpPr>
            <a:spLocks noGrp="1" noChangeArrowheads="1"/>
          </p:cNvSpPr>
          <p:nvPr>
            <p:ph type="ctrTitle"/>
          </p:nvPr>
        </p:nvSpPr>
        <p:spPr>
          <a:xfrm>
            <a:off x="585062" y="1052513"/>
            <a:ext cx="7993062" cy="5184775"/>
          </a:xfrm>
          <a:noFill/>
        </p:spPr>
        <p:txBody>
          <a:bodyPr anchor="t">
            <a:normAutofit/>
          </a:bodyPr>
          <a:lstStyle/>
          <a:p>
            <a:pPr>
              <a:spcBef>
                <a:spcPct val="40000"/>
              </a:spcBef>
            </a:pPr>
            <a:br>
              <a:rPr lang="lv-LV" altLang="en-US" sz="4000" b="1" dirty="0">
                <a:latin typeface="Arial Narrow" panose="020B0606020202030204" pitchFamily="34" charset="0"/>
              </a:rPr>
            </a:br>
            <a:br>
              <a:rPr lang="lv-LV" altLang="en-US" sz="4000" b="1" dirty="0">
                <a:latin typeface="Arial Narrow" panose="020B0606020202030204" pitchFamily="34" charset="0"/>
              </a:rPr>
            </a:br>
            <a:br>
              <a:rPr lang="lv-LV" altLang="en-US" sz="4000" b="1" dirty="0">
                <a:latin typeface="Arial Narrow" panose="020B0606020202030204" pitchFamily="34" charset="0"/>
              </a:rPr>
            </a:br>
            <a:br>
              <a:rPr lang="lv-LV" altLang="en-US" sz="3200" b="1">
                <a:latin typeface="Arial Narrow" panose="020B0606020202030204" pitchFamily="34" charset="0"/>
              </a:rPr>
            </a:br>
            <a:r>
              <a:rPr lang="lv-LV" altLang="en-US" sz="1800" b="1">
                <a:latin typeface="Arial" panose="020B0604020202020204" pitchFamily="34" charset="0"/>
                <a:cs typeface="Arial" panose="020B0604020202020204" pitchFamily="34" charset="0"/>
              </a:rPr>
              <a:t>SKDS</a:t>
            </a:r>
            <a:br>
              <a:rPr lang="lv-LV" altLang="en-US" sz="1800" dirty="0">
                <a:latin typeface="Arial" panose="020B0604020202020204" pitchFamily="34" charset="0"/>
                <a:cs typeface="Arial" panose="020B0604020202020204" pitchFamily="34" charset="0"/>
              </a:rPr>
            </a:br>
            <a:r>
              <a:rPr lang="lv-LV" altLang="en-US" sz="1400" dirty="0">
                <a:latin typeface="Arial" panose="020B0604020202020204" pitchFamily="34" charset="0"/>
                <a:cs typeface="Arial" panose="020B0604020202020204" pitchFamily="34" charset="0"/>
              </a:rPr>
              <a:t>tirgus un sabiedriskās domas pētījumu centrs</a:t>
            </a:r>
            <a:br>
              <a:rPr lang="lv-LV" altLang="en-US" sz="1400" dirty="0">
                <a:latin typeface="Arial" panose="020B0604020202020204" pitchFamily="34" charset="0"/>
                <a:cs typeface="Arial" panose="020B0604020202020204" pitchFamily="34" charset="0"/>
              </a:rPr>
            </a:br>
            <a:br>
              <a:rPr lang="lv-LV" altLang="en-US" sz="600" dirty="0">
                <a:latin typeface="Arial" panose="020B0604020202020204" pitchFamily="34" charset="0"/>
                <a:cs typeface="Arial" panose="020B0604020202020204" pitchFamily="34" charset="0"/>
              </a:rPr>
            </a:br>
            <a:r>
              <a:rPr lang="lv-LV" altLang="en-US" sz="1400" dirty="0">
                <a:latin typeface="Arial" panose="020B0604020202020204" pitchFamily="34" charset="0"/>
                <a:cs typeface="Arial" panose="020B0604020202020204" pitchFamily="34" charset="0"/>
              </a:rPr>
              <a:t>Baznīcas iela 32-2, Rīga, Latvija, LV-1010</a:t>
            </a:r>
            <a:br>
              <a:rPr lang="lv-LV" altLang="en-US" sz="1400" dirty="0">
                <a:latin typeface="Arial" panose="020B0604020202020204" pitchFamily="34" charset="0"/>
                <a:cs typeface="Arial" panose="020B0604020202020204" pitchFamily="34" charset="0"/>
              </a:rPr>
            </a:br>
            <a:r>
              <a:rPr lang="lv-LV" altLang="en-US" sz="1400" dirty="0">
                <a:latin typeface="Arial" panose="020B0604020202020204" pitchFamily="34" charset="0"/>
                <a:cs typeface="Arial" panose="020B0604020202020204" pitchFamily="34" charset="0"/>
              </a:rPr>
              <a:t>tālr.: +371 67 312 876, fakss: +371 67 312 874</a:t>
            </a:r>
            <a:br>
              <a:rPr lang="lv-LV" altLang="en-US" sz="1400" dirty="0">
                <a:latin typeface="Arial" panose="020B0604020202020204" pitchFamily="34" charset="0"/>
                <a:cs typeface="Arial" panose="020B0604020202020204" pitchFamily="34" charset="0"/>
              </a:rPr>
            </a:br>
            <a:r>
              <a:rPr lang="lv-LV" altLang="en-US" sz="1400" dirty="0">
                <a:latin typeface="Arial" panose="020B0604020202020204" pitchFamily="34" charset="0"/>
                <a:cs typeface="Arial" panose="020B0604020202020204" pitchFamily="34" charset="0"/>
              </a:rPr>
              <a:t>e-pasts: </a:t>
            </a:r>
            <a:r>
              <a:rPr lang="lv-LV" altLang="en-US" sz="1400" dirty="0">
                <a:solidFill>
                  <a:srgbClr val="46865E"/>
                </a:solidFill>
                <a:latin typeface="Arial" panose="020B0604020202020204" pitchFamily="34" charset="0"/>
                <a:cs typeface="Arial" panose="020B0604020202020204" pitchFamily="34" charset="0"/>
              </a:rPr>
              <a:t>skds@skds.lv</a:t>
            </a:r>
            <a:br>
              <a:rPr lang="lv-LV" altLang="en-US" sz="1400" dirty="0">
                <a:solidFill>
                  <a:srgbClr val="008080"/>
                </a:solidFill>
                <a:latin typeface="Arial" panose="020B0604020202020204" pitchFamily="34" charset="0"/>
                <a:cs typeface="Arial" panose="020B0604020202020204" pitchFamily="34" charset="0"/>
              </a:rPr>
            </a:br>
            <a:r>
              <a:rPr lang="lv-LV" altLang="en-US" sz="1400" dirty="0">
                <a:solidFill>
                  <a:srgbClr val="46865E"/>
                </a:solidFill>
                <a:latin typeface="Arial" panose="020B0604020202020204" pitchFamily="34" charset="0"/>
                <a:cs typeface="Arial" panose="020B0604020202020204" pitchFamily="34" charset="0"/>
              </a:rPr>
              <a:t>www.skds.lv</a:t>
            </a:r>
            <a:br>
              <a:rPr lang="lv-LV" altLang="en-US" sz="1400" dirty="0">
                <a:solidFill>
                  <a:srgbClr val="4A5238"/>
                </a:solidFill>
                <a:latin typeface="Arial" panose="020B0604020202020204" pitchFamily="34" charset="0"/>
                <a:cs typeface="Arial" panose="020B0604020202020204" pitchFamily="34" charset="0"/>
                <a:hlinkClick r:id="rId3"/>
              </a:rPr>
            </a:br>
            <a:endParaRPr lang="lv-LV" altLang="en-US" sz="1600" dirty="0">
              <a:solidFill>
                <a:srgbClr val="4A5238"/>
              </a:solidFill>
              <a:latin typeface="Arial" panose="020B0604020202020204" pitchFamily="34" charset="0"/>
              <a:cs typeface="Arial" panose="020B0604020202020204" pitchFamily="34" charset="0"/>
            </a:endParaRPr>
          </a:p>
        </p:txBody>
      </p:sp>
      <p:sp>
        <p:nvSpPr>
          <p:cNvPr id="102405" name="Line 9">
            <a:extLst>
              <a:ext uri="{FF2B5EF4-FFF2-40B4-BE49-F238E27FC236}">
                <a16:creationId xmlns:a16="http://schemas.microsoft.com/office/drawing/2014/main" id="{873A3919-C348-4949-8137-6C8E2AACB8B6}"/>
              </a:ext>
            </a:extLst>
          </p:cNvPr>
          <p:cNvSpPr>
            <a:spLocks noChangeShapeType="1"/>
          </p:cNvSpPr>
          <p:nvPr/>
        </p:nvSpPr>
        <p:spPr bwMode="auto">
          <a:xfrm>
            <a:off x="1270644" y="4790486"/>
            <a:ext cx="6840537"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pic>
        <p:nvPicPr>
          <p:cNvPr id="5" name="Attēls 4">
            <a:extLst>
              <a:ext uri="{FF2B5EF4-FFF2-40B4-BE49-F238E27FC236}">
                <a16:creationId xmlns:a16="http://schemas.microsoft.com/office/drawing/2014/main" id="{B161C73B-EC56-BE71-B513-B9E9AD67671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85408" y="5065063"/>
            <a:ext cx="5611008" cy="123842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a:extLst>
              <a:ext uri="{FF2B5EF4-FFF2-40B4-BE49-F238E27FC236}">
                <a16:creationId xmlns:a16="http://schemas.microsoft.com/office/drawing/2014/main" id="{11AB5C31-6148-410D-9797-84AAB81F371A}"/>
              </a:ext>
            </a:extLst>
          </p:cNvPr>
          <p:cNvSpPr>
            <a:spLocks noGrp="1"/>
          </p:cNvSpPr>
          <p:nvPr>
            <p:ph type="sldNum" sz="quarter" idx="12"/>
          </p:nvPr>
        </p:nvSpPr>
        <p:spPr>
          <a:xfrm>
            <a:off x="6883462" y="6274870"/>
            <a:ext cx="2057400" cy="365125"/>
          </a:xfrm>
          <a:noFill/>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lv-LV" altLang="en-US" sz="900" dirty="0">
              <a:latin typeface="Arial Narrow" panose="020B0606020202030204" pitchFamily="34" charset="0"/>
            </a:endParaRPr>
          </a:p>
          <a:p>
            <a:pPr>
              <a:spcBef>
                <a:spcPct val="0"/>
              </a:spcBef>
              <a:buFontTx/>
              <a:buNone/>
            </a:pPr>
            <a:endParaRPr lang="lv-LV" altLang="en-US" sz="900" dirty="0">
              <a:latin typeface="Arial Narrow" panose="020B0606020202030204" pitchFamily="34" charset="0"/>
            </a:endParaRPr>
          </a:p>
          <a:p>
            <a:pPr>
              <a:spcBef>
                <a:spcPct val="0"/>
              </a:spcBef>
              <a:buFontTx/>
              <a:buNone/>
            </a:pPr>
            <a:fld id="{C061326D-F705-4203-9E5C-74AD6C7A9510}" type="slidenum">
              <a:rPr lang="lv-LV" altLang="en-US" sz="1200" smtClean="0">
                <a:latin typeface="Arial Narrow" panose="020B0606020202030204" pitchFamily="34" charset="0"/>
              </a:rPr>
              <a:pPr>
                <a:spcBef>
                  <a:spcPct val="0"/>
                </a:spcBef>
                <a:buFontTx/>
                <a:buNone/>
              </a:pPr>
              <a:t>5</a:t>
            </a:fld>
            <a:endParaRPr lang="lv-LV" altLang="en-US" sz="1200" dirty="0">
              <a:latin typeface="Arial Narrow" panose="020B0606020202030204" pitchFamily="34" charset="0"/>
            </a:endParaRPr>
          </a:p>
        </p:txBody>
      </p:sp>
      <p:sp>
        <p:nvSpPr>
          <p:cNvPr id="22531" name="Rectangle 2">
            <a:extLst>
              <a:ext uri="{FF2B5EF4-FFF2-40B4-BE49-F238E27FC236}">
                <a16:creationId xmlns:a16="http://schemas.microsoft.com/office/drawing/2014/main" id="{EA92BC0D-9958-4801-95D6-36082C42202B}"/>
              </a:ext>
            </a:extLst>
          </p:cNvPr>
          <p:cNvSpPr>
            <a:spLocks noGrp="1" noChangeArrowheads="1"/>
          </p:cNvSpPr>
          <p:nvPr>
            <p:ph type="ctrTitle"/>
          </p:nvPr>
        </p:nvSpPr>
        <p:spPr>
          <a:xfrm>
            <a:off x="611188" y="2852738"/>
            <a:ext cx="8064500" cy="549275"/>
          </a:xfrm>
          <a:solidFill>
            <a:srgbClr val="227B8B"/>
          </a:solidFill>
        </p:spPr>
        <p:txBody>
          <a:bodyPr/>
          <a:lstStyle/>
          <a:p>
            <a:pPr eaLnBrk="1" hangingPunct="1"/>
            <a:r>
              <a:rPr lang="lv-LV" altLang="en-US" sz="3200" b="1" dirty="0">
                <a:solidFill>
                  <a:schemeClr val="bg1"/>
                </a:solidFill>
                <a:latin typeface="Arial" panose="020B0604020202020204" pitchFamily="34" charset="0"/>
                <a:cs typeface="Arial" panose="020B0604020202020204" pitchFamily="34" charset="0"/>
              </a:rPr>
              <a:t>GALVENIE SECINĀJUMI</a:t>
            </a:r>
            <a:endParaRPr lang="en-US" altLang="en-US" sz="3200" b="1" dirty="0">
              <a:solidFill>
                <a:schemeClr val="bg1"/>
              </a:solidFill>
              <a:latin typeface="Arial" panose="020B0604020202020204" pitchFamily="34" charset="0"/>
              <a:cs typeface="Arial" panose="020B0604020202020204" pitchFamily="34" charset="0"/>
            </a:endParaRPr>
          </a:p>
        </p:txBody>
      </p:sp>
      <p:sp>
        <p:nvSpPr>
          <p:cNvPr id="22532" name="Text Box 3">
            <a:extLst>
              <a:ext uri="{FF2B5EF4-FFF2-40B4-BE49-F238E27FC236}">
                <a16:creationId xmlns:a16="http://schemas.microsoft.com/office/drawing/2014/main" id="{6E072EB1-6E98-4945-990B-A23DC092ABD0}"/>
              </a:ext>
            </a:extLst>
          </p:cNvPr>
          <p:cNvSpPr txBox="1">
            <a:spLocks noChangeArrowheads="1"/>
          </p:cNvSpPr>
          <p:nvPr/>
        </p:nvSpPr>
        <p:spPr bwMode="auto">
          <a:xfrm>
            <a:off x="539750" y="404813"/>
            <a:ext cx="79200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GB" altLang="en-US" sz="1800"/>
          </a:p>
        </p:txBody>
      </p:sp>
      <p:sp>
        <p:nvSpPr>
          <p:cNvPr id="22533" name="Rectangle 4">
            <a:extLst>
              <a:ext uri="{FF2B5EF4-FFF2-40B4-BE49-F238E27FC236}">
                <a16:creationId xmlns:a16="http://schemas.microsoft.com/office/drawing/2014/main" id="{3B05C61A-A9F4-4CF8-A40E-D264936C8DB0}"/>
              </a:ext>
            </a:extLst>
          </p:cNvPr>
          <p:cNvSpPr>
            <a:spLocks noChangeArrowheads="1"/>
          </p:cNvSpPr>
          <p:nvPr/>
        </p:nvSpPr>
        <p:spPr bwMode="auto">
          <a:xfrm>
            <a:off x="468313" y="404813"/>
            <a:ext cx="8280400" cy="5903912"/>
          </a:xfrm>
          <a:prstGeom prst="rect">
            <a:avLst/>
          </a:prstGeom>
          <a:noFill/>
          <a:ln w="19050">
            <a:solidFill>
              <a:srgbClr val="227B8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lv-LV" altLang="lv-LV" sz="1000">
              <a:latin typeface="Arial Narrow" panose="020B0606020202030204" pitchFamily="34" charset="0"/>
            </a:endParaRPr>
          </a:p>
        </p:txBody>
      </p:sp>
    </p:spTree>
    <p:extLst>
      <p:ext uri="{BB962C8B-B14F-4D97-AF65-F5344CB8AC3E}">
        <p14:creationId xmlns:p14="http://schemas.microsoft.com/office/powerpoint/2010/main" val="3074029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3">
            <a:extLst>
              <a:ext uri="{FF2B5EF4-FFF2-40B4-BE49-F238E27FC236}">
                <a16:creationId xmlns:a16="http://schemas.microsoft.com/office/drawing/2014/main" id="{BB7BA527-F549-4B2B-B0A1-24C7F732FF89}"/>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Galvenie secinājumi (1)</a:t>
            </a:r>
            <a:endParaRPr lang="en-US" altLang="en-US" sz="2400" b="1" dirty="0">
              <a:solidFill>
                <a:schemeClr val="bg1"/>
              </a:solidFill>
              <a:cs typeface="Arial" panose="020B0604020202020204" pitchFamily="34" charset="0"/>
            </a:endParaRPr>
          </a:p>
        </p:txBody>
      </p:sp>
      <p:sp>
        <p:nvSpPr>
          <p:cNvPr id="4" name="Rectangle 11">
            <a:extLst>
              <a:ext uri="{FF2B5EF4-FFF2-40B4-BE49-F238E27FC236}">
                <a16:creationId xmlns:a16="http://schemas.microsoft.com/office/drawing/2014/main" id="{C52A5FD5-A495-42CD-B344-1D26C3D2BF8B}"/>
              </a:ext>
            </a:extLst>
          </p:cNvPr>
          <p:cNvSpPr txBox="1">
            <a:spLocks noRot="1" noChangeArrowheads="1"/>
          </p:cNvSpPr>
          <p:nvPr/>
        </p:nvSpPr>
        <p:spPr>
          <a:xfrm>
            <a:off x="125506" y="578878"/>
            <a:ext cx="8829675" cy="605948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spcBef>
                <a:spcPts val="600"/>
              </a:spcBef>
              <a:buNone/>
            </a:pPr>
            <a:r>
              <a:rPr lang="lv-LV" altLang="en-US" sz="1300" dirty="0">
                <a:latin typeface="Arial" panose="020B0604020202020204" pitchFamily="34" charset="0"/>
                <a:cs typeface="Arial" panose="020B0604020202020204" pitchFamily="34" charset="0"/>
              </a:rPr>
              <a:t>Saskaņā ar 2022. gada augusta Latvijas iedzīvotāju aptauju, salīdzinoši visbiežāk iedzīvotāji iegūst informāciju par notikumiem Latvijā no </a:t>
            </a:r>
            <a:r>
              <a:rPr lang="lv-LV" sz="1300" dirty="0">
                <a:latin typeface="Arial" panose="020B0604020202020204" pitchFamily="34" charset="0"/>
                <a:cs typeface="Arial" panose="020B0604020202020204" pitchFamily="34" charset="0"/>
              </a:rPr>
              <a:t>Latvijas interneta ziņu portāliem (piem., Delfi, </a:t>
            </a:r>
            <a:r>
              <a:rPr lang="lv-LV" sz="1300" dirty="0" err="1">
                <a:latin typeface="Arial" panose="020B0604020202020204" pitchFamily="34" charset="0"/>
                <a:cs typeface="Arial" panose="020B0604020202020204" pitchFamily="34" charset="0"/>
              </a:rPr>
              <a:t>Tvnet</a:t>
            </a:r>
            <a:r>
              <a:rPr lang="lv-LV" sz="1300" dirty="0">
                <a:latin typeface="Arial" panose="020B0604020202020204" pitchFamily="34" charset="0"/>
                <a:cs typeface="Arial" panose="020B0604020202020204" pitchFamily="34" charset="0"/>
              </a:rPr>
              <a:t>, </a:t>
            </a:r>
            <a:r>
              <a:rPr lang="lv-LV" sz="1300" dirty="0" err="1">
                <a:latin typeface="Arial" panose="020B0604020202020204" pitchFamily="34" charset="0"/>
                <a:cs typeface="Arial" panose="020B0604020202020204" pitchFamily="34" charset="0"/>
              </a:rPr>
              <a:t>Apollo</a:t>
            </a:r>
            <a:r>
              <a:rPr lang="lv-LV" sz="1300" dirty="0">
                <a:latin typeface="Arial" panose="020B0604020202020204" pitchFamily="34" charset="0"/>
                <a:cs typeface="Arial" panose="020B0604020202020204" pitchFamily="34" charset="0"/>
              </a:rPr>
              <a:t>, lsm.lv u.tml.) (tos izmanto 77% iedzīvotāju) un sociālajiem tīkliem (piem., </a:t>
            </a:r>
            <a:r>
              <a:rPr lang="lv-LV" sz="1300" dirty="0" err="1">
                <a:latin typeface="Arial" panose="020B0604020202020204" pitchFamily="34" charset="0"/>
                <a:cs typeface="Arial" panose="020B0604020202020204" pitchFamily="34" charset="0"/>
              </a:rPr>
              <a:t>Facebook</a:t>
            </a:r>
            <a:r>
              <a:rPr lang="lv-LV" sz="1300" dirty="0">
                <a:latin typeface="Arial" panose="020B0604020202020204" pitchFamily="34" charset="0"/>
                <a:cs typeface="Arial" panose="020B0604020202020204" pitchFamily="34" charset="0"/>
              </a:rPr>
              <a:t>, </a:t>
            </a:r>
            <a:r>
              <a:rPr lang="lv-LV" sz="1300" dirty="0" err="1">
                <a:latin typeface="Arial" panose="020B0604020202020204" pitchFamily="34" charset="0"/>
                <a:cs typeface="Arial" panose="020B0604020202020204" pitchFamily="34" charset="0"/>
              </a:rPr>
              <a:t>Twitter</a:t>
            </a:r>
            <a:r>
              <a:rPr lang="lv-LV" sz="1300" dirty="0">
                <a:latin typeface="Arial" panose="020B0604020202020204" pitchFamily="34" charset="0"/>
                <a:cs typeface="Arial" panose="020B0604020202020204" pitchFamily="34" charset="0"/>
              </a:rPr>
              <a:t>, </a:t>
            </a:r>
            <a:r>
              <a:rPr lang="lv-LV" sz="1300" dirty="0" err="1">
                <a:latin typeface="Arial" panose="020B0604020202020204" pitchFamily="34" charset="0"/>
                <a:cs typeface="Arial" panose="020B0604020202020204" pitchFamily="34" charset="0"/>
              </a:rPr>
              <a:t>vkontakte</a:t>
            </a:r>
            <a:r>
              <a:rPr lang="lv-LV" sz="1300" dirty="0">
                <a:latin typeface="Arial" panose="020B0604020202020204" pitchFamily="34" charset="0"/>
                <a:cs typeface="Arial" panose="020B0604020202020204" pitchFamily="34" charset="0"/>
              </a:rPr>
              <a:t>, youtube.com, u.c.) (63%).</a:t>
            </a:r>
          </a:p>
          <a:p>
            <a:pPr marL="0" indent="0" algn="just">
              <a:lnSpc>
                <a:spcPct val="120000"/>
              </a:lnSpc>
              <a:spcBef>
                <a:spcPts val="600"/>
              </a:spcBef>
              <a:buNone/>
            </a:pPr>
            <a:r>
              <a:rPr lang="lv-LV" sz="1300" dirty="0">
                <a:latin typeface="Arial" panose="020B0604020202020204" pitchFamily="34" charset="0"/>
                <a:cs typeface="Arial" panose="020B0604020202020204" pitchFamily="34" charset="0"/>
              </a:rPr>
              <a:t>Citi salīdzinoši bieži minēti izmantotie informācijas avoti ir sekojoši:</a:t>
            </a:r>
          </a:p>
          <a:p>
            <a:pPr marL="442913" indent="-261938" algn="just">
              <a:lnSpc>
                <a:spcPct val="120000"/>
              </a:lnSpc>
              <a:spcBef>
                <a:spcPts val="200"/>
              </a:spcBef>
              <a:buClr>
                <a:srgbClr val="227B8B"/>
              </a:buClr>
              <a:buFont typeface="Wingdings" panose="05000000000000000000" pitchFamily="2" charset="2"/>
              <a:buChar char="v"/>
            </a:pPr>
            <a:r>
              <a:rPr lang="lv-LV" sz="1300" dirty="0">
                <a:latin typeface="Arial" panose="020B0604020202020204" pitchFamily="34" charset="0"/>
                <a:cs typeface="Arial" panose="020B0604020202020204" pitchFamily="34" charset="0"/>
              </a:rPr>
              <a:t>Nacionāla līmeņa televīzija (Latvijas kanāli) (45%);</a:t>
            </a:r>
          </a:p>
          <a:p>
            <a:pPr marL="442913" indent="-261938" algn="just">
              <a:lnSpc>
                <a:spcPct val="120000"/>
              </a:lnSpc>
              <a:spcBef>
                <a:spcPts val="200"/>
              </a:spcBef>
              <a:buClr>
                <a:srgbClr val="227B8B"/>
              </a:buClr>
              <a:buFont typeface="Wingdings" panose="05000000000000000000" pitchFamily="2" charset="2"/>
              <a:buChar char="v"/>
            </a:pPr>
            <a:r>
              <a:rPr lang="lv-LV" sz="1300" dirty="0">
                <a:latin typeface="Arial" panose="020B0604020202020204" pitchFamily="34" charset="0"/>
                <a:cs typeface="Arial" panose="020B0604020202020204" pitchFamily="34" charset="0"/>
              </a:rPr>
              <a:t>Latvijas nacionāla līmeņa radio (36%);</a:t>
            </a:r>
          </a:p>
          <a:p>
            <a:pPr marL="442913" indent="-261938" algn="just">
              <a:lnSpc>
                <a:spcPct val="120000"/>
              </a:lnSpc>
              <a:spcBef>
                <a:spcPts val="200"/>
              </a:spcBef>
              <a:buClr>
                <a:srgbClr val="227B8B"/>
              </a:buClr>
              <a:buFont typeface="Wingdings" panose="05000000000000000000" pitchFamily="2" charset="2"/>
              <a:buChar char="v"/>
            </a:pPr>
            <a:r>
              <a:rPr lang="lv-LV" sz="1300" dirty="0">
                <a:latin typeface="Arial" panose="020B0604020202020204" pitchFamily="34" charset="0"/>
                <a:cs typeface="Arial" panose="020B0604020202020204" pitchFamily="34" charset="0"/>
              </a:rPr>
              <a:t>Draugi, paziņas, kolēģi, radi (29%);</a:t>
            </a:r>
          </a:p>
          <a:p>
            <a:pPr marL="442913" indent="-261938" algn="just">
              <a:lnSpc>
                <a:spcPct val="120000"/>
              </a:lnSpc>
              <a:spcBef>
                <a:spcPts val="200"/>
              </a:spcBef>
              <a:buClr>
                <a:srgbClr val="227B8B"/>
              </a:buClr>
              <a:buFont typeface="Wingdings" panose="05000000000000000000" pitchFamily="2" charset="2"/>
              <a:buChar char="v"/>
            </a:pPr>
            <a:r>
              <a:rPr lang="lv-LV" sz="1300" dirty="0">
                <a:latin typeface="Arial" panose="020B0604020202020204" pitchFamily="34" charset="0"/>
                <a:cs typeface="Arial" panose="020B0604020202020204" pitchFamily="34" charset="0"/>
              </a:rPr>
              <a:t>Ārzemju interneta ziņu portāli (24%);</a:t>
            </a:r>
          </a:p>
          <a:p>
            <a:pPr marL="442913" indent="-261938" algn="just">
              <a:lnSpc>
                <a:spcPct val="120000"/>
              </a:lnSpc>
              <a:spcBef>
                <a:spcPts val="200"/>
              </a:spcBef>
              <a:buClr>
                <a:srgbClr val="227B8B"/>
              </a:buClr>
              <a:buFont typeface="Wingdings" panose="05000000000000000000" pitchFamily="2" charset="2"/>
              <a:buChar char="v"/>
            </a:pPr>
            <a:r>
              <a:rPr lang="lv-LV" sz="1300" dirty="0">
                <a:latin typeface="Arial" panose="020B0604020202020204" pitchFamily="34" charset="0"/>
                <a:cs typeface="Arial" panose="020B0604020202020204" pitchFamily="34" charset="0"/>
              </a:rPr>
              <a:t>Latvijas valsts, pašvaldību institūciju tīmekļa vietnes (19%);</a:t>
            </a:r>
          </a:p>
          <a:p>
            <a:pPr marL="442913" indent="-261938" algn="just">
              <a:lnSpc>
                <a:spcPct val="120000"/>
              </a:lnSpc>
              <a:spcBef>
                <a:spcPts val="200"/>
              </a:spcBef>
              <a:buClr>
                <a:srgbClr val="227B8B"/>
              </a:buClr>
              <a:buFont typeface="Wingdings" panose="05000000000000000000" pitchFamily="2" charset="2"/>
              <a:buChar char="v"/>
            </a:pPr>
            <a:r>
              <a:rPr lang="lv-LV" sz="1300" dirty="0">
                <a:latin typeface="Arial" panose="020B0604020202020204" pitchFamily="34" charset="0"/>
                <a:cs typeface="Arial" panose="020B0604020202020204" pitchFamily="34" charset="0"/>
              </a:rPr>
              <a:t>Citviet internetā (15%).</a:t>
            </a:r>
          </a:p>
          <a:p>
            <a:pPr marL="0" indent="0" algn="just">
              <a:lnSpc>
                <a:spcPct val="120000"/>
              </a:lnSpc>
              <a:spcBef>
                <a:spcPts val="600"/>
              </a:spcBef>
              <a:buNone/>
            </a:pPr>
            <a:r>
              <a:rPr lang="lv-LV" sz="1300" dirty="0">
                <a:latin typeface="Arial" panose="020B0604020202020204" pitchFamily="34" charset="0"/>
                <a:cs typeface="Arial" panose="020B0604020202020204" pitchFamily="34" charset="0"/>
              </a:rPr>
              <a:t>Aptaujas ietvaros iedzīvotājiem tika lūgts arī brīvā formā minēt, ko, viņuprāt, varētu popularizēt sauklis "Atvērtība ir vērtība". Salīdzinoši visbiežāk iedzīvotāji minējuši, ka sauklis popularizē godīgumu, patiesību/nemelošanu, atklātību (to norādījuši 10% iedzīvotāju). </a:t>
            </a:r>
          </a:p>
          <a:p>
            <a:pPr marL="0" indent="0" algn="just">
              <a:lnSpc>
                <a:spcPct val="120000"/>
              </a:lnSpc>
              <a:spcBef>
                <a:spcPts val="600"/>
              </a:spcBef>
              <a:buNone/>
            </a:pPr>
            <a:r>
              <a:rPr lang="lv-LV" sz="1300" dirty="0">
                <a:latin typeface="Arial" panose="020B0604020202020204" pitchFamily="34" charset="0"/>
                <a:cs typeface="Arial" panose="020B0604020202020204" pitchFamily="34" charset="0"/>
              </a:rPr>
              <a:t>Jau retāk iedzīvotāji minējuši sekojošas interpretācijas:</a:t>
            </a:r>
          </a:p>
          <a:p>
            <a:pPr marL="442913" indent="-261938" algn="just">
              <a:lnSpc>
                <a:spcPct val="120000"/>
              </a:lnSpc>
              <a:spcBef>
                <a:spcPts val="200"/>
              </a:spcBef>
              <a:buClr>
                <a:srgbClr val="227B8B"/>
              </a:buClr>
              <a:buFont typeface="Wingdings" panose="05000000000000000000" pitchFamily="2" charset="2"/>
              <a:buChar char="v"/>
            </a:pPr>
            <a:r>
              <a:rPr lang="lv-LV" sz="1300" dirty="0">
                <a:latin typeface="Arial" panose="020B0604020202020204" pitchFamily="34" charset="0"/>
                <a:cs typeface="Arial" panose="020B0604020202020204" pitchFamily="34" charset="0"/>
              </a:rPr>
              <a:t>Citādu cilvēku, uzskatu un dzīvesveidu pieņemšana (6%);</a:t>
            </a:r>
          </a:p>
          <a:p>
            <a:pPr marL="442913" indent="-261938" algn="just">
              <a:lnSpc>
                <a:spcPct val="120000"/>
              </a:lnSpc>
              <a:spcBef>
                <a:spcPts val="200"/>
              </a:spcBef>
              <a:buClr>
                <a:srgbClr val="227B8B"/>
              </a:buClr>
              <a:buFont typeface="Wingdings" panose="05000000000000000000" pitchFamily="2" charset="2"/>
              <a:buChar char="v"/>
            </a:pPr>
            <a:r>
              <a:rPr lang="lv-LV" sz="1300" dirty="0">
                <a:latin typeface="Arial" panose="020B0604020202020204" pitchFamily="34" charset="0"/>
                <a:cs typeface="Arial" panose="020B0604020202020204" pitchFamily="34" charset="0"/>
              </a:rPr>
              <a:t>Dažādu minoritāšu pieņemšana, integrācija sabiedrībā, diskriminācijas mazināšana (6%);</a:t>
            </a:r>
          </a:p>
          <a:p>
            <a:pPr marL="442913" indent="-261938" algn="just">
              <a:lnSpc>
                <a:spcPct val="120000"/>
              </a:lnSpc>
              <a:spcBef>
                <a:spcPts val="200"/>
              </a:spcBef>
              <a:buClr>
                <a:srgbClr val="227B8B"/>
              </a:buClr>
              <a:buFont typeface="Wingdings" panose="05000000000000000000" pitchFamily="2" charset="2"/>
              <a:buChar char="v"/>
            </a:pPr>
            <a:r>
              <a:rPr lang="lv-LV" sz="1300" dirty="0">
                <a:latin typeface="Arial" panose="020B0604020202020204" pitchFamily="34" charset="0"/>
                <a:cs typeface="Arial" panose="020B0604020202020204" pitchFamily="34" charset="0"/>
              </a:rPr>
              <a:t>Cilvēkiem vairāk jādalās ar savu viedokli, jābūt sociāliem (5%);</a:t>
            </a:r>
          </a:p>
          <a:p>
            <a:pPr marL="442913" indent="-261938" algn="just">
              <a:lnSpc>
                <a:spcPct val="120000"/>
              </a:lnSpc>
              <a:spcBef>
                <a:spcPts val="200"/>
              </a:spcBef>
              <a:buClr>
                <a:srgbClr val="227B8B"/>
              </a:buClr>
              <a:buFont typeface="Wingdings" panose="05000000000000000000" pitchFamily="2" charset="2"/>
              <a:buChar char="v"/>
            </a:pPr>
            <a:r>
              <a:rPr lang="lv-LV" sz="1300" dirty="0">
                <a:latin typeface="Arial" panose="020B0604020202020204" pitchFamily="34" charset="0"/>
                <a:cs typeface="Arial" panose="020B0604020202020204" pitchFamily="34" charset="0"/>
              </a:rPr>
              <a:t>Vēlēšanas, kādas partijas sauklis (5%);</a:t>
            </a:r>
          </a:p>
          <a:p>
            <a:pPr marL="442913" indent="-261938" algn="just">
              <a:lnSpc>
                <a:spcPct val="120000"/>
              </a:lnSpc>
              <a:spcBef>
                <a:spcPts val="200"/>
              </a:spcBef>
              <a:buClr>
                <a:srgbClr val="227B8B"/>
              </a:buClr>
              <a:buFont typeface="Wingdings" panose="05000000000000000000" pitchFamily="2" charset="2"/>
              <a:buChar char="v"/>
            </a:pPr>
            <a:r>
              <a:rPr lang="lv-LV" sz="1300" dirty="0">
                <a:latin typeface="Arial" panose="020B0604020202020204" pitchFamily="34" charset="0"/>
                <a:cs typeface="Arial" panose="020B0604020202020204" pitchFamily="34" charset="0"/>
              </a:rPr>
              <a:t>Politikas, uzņēmējdarbības procesu caurspīdīgums (5%).</a:t>
            </a:r>
          </a:p>
          <a:p>
            <a:pPr marL="0" indent="0" algn="just">
              <a:lnSpc>
                <a:spcPct val="120000"/>
              </a:lnSpc>
              <a:spcBef>
                <a:spcPts val="600"/>
              </a:spcBef>
              <a:buNone/>
            </a:pPr>
            <a:r>
              <a:rPr lang="lv-LV" sz="1300" dirty="0">
                <a:latin typeface="Arial" panose="020B0604020202020204" pitchFamily="34" charset="0"/>
                <a:cs typeface="Arial" panose="020B0604020202020204" pitchFamily="34" charset="0"/>
              </a:rPr>
              <a:t>Citus atbilžu variantus katru minējuši mazāk nekā 5% iedzīvotāju, kā arī jāatzīmē, ka 30% iedzīvotāju ar šo saukli nebija asociāciju.</a:t>
            </a:r>
            <a:endParaRPr lang="lv-LV" altLang="en-US" sz="1100"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3">
            <a:extLst>
              <a:ext uri="{FF2B5EF4-FFF2-40B4-BE49-F238E27FC236}">
                <a16:creationId xmlns:a16="http://schemas.microsoft.com/office/drawing/2014/main" id="{BB7BA527-F549-4B2B-B0A1-24C7F732FF89}"/>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Galvenie secinājumi (2)</a:t>
            </a:r>
            <a:endParaRPr lang="en-US" altLang="en-US" sz="2400" b="1" dirty="0">
              <a:solidFill>
                <a:schemeClr val="bg1"/>
              </a:solidFill>
              <a:cs typeface="Arial" panose="020B0604020202020204" pitchFamily="34" charset="0"/>
            </a:endParaRPr>
          </a:p>
        </p:txBody>
      </p:sp>
      <p:sp>
        <p:nvSpPr>
          <p:cNvPr id="4" name="Rectangle 11">
            <a:extLst>
              <a:ext uri="{FF2B5EF4-FFF2-40B4-BE49-F238E27FC236}">
                <a16:creationId xmlns:a16="http://schemas.microsoft.com/office/drawing/2014/main" id="{C52A5FD5-A495-42CD-B344-1D26C3D2BF8B}"/>
              </a:ext>
            </a:extLst>
          </p:cNvPr>
          <p:cNvSpPr txBox="1">
            <a:spLocks noRot="1" noChangeArrowheads="1"/>
          </p:cNvSpPr>
          <p:nvPr/>
        </p:nvSpPr>
        <p:spPr>
          <a:xfrm>
            <a:off x="125506" y="578878"/>
            <a:ext cx="8829675" cy="605948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30000"/>
              </a:lnSpc>
              <a:buNone/>
            </a:pPr>
            <a:r>
              <a:rPr lang="lv-LV" altLang="en-US" sz="1300" dirty="0">
                <a:latin typeface="Arial" panose="020B0604020202020204" pitchFamily="34" charset="0"/>
                <a:cs typeface="Arial" panose="020B0604020202020204" pitchFamily="34" charset="0"/>
              </a:rPr>
              <a:t>Aptaujas ietvaros iedzīvotājiem tika lūgts norādīt, pret kādām sabiedrības grupām viņiem būtu iebildumi dažādās dzīves situācijās.</a:t>
            </a:r>
          </a:p>
          <a:p>
            <a:pPr marL="0" indent="0" algn="just">
              <a:lnSpc>
                <a:spcPct val="130000"/>
              </a:lnSpc>
              <a:buNone/>
            </a:pPr>
            <a:r>
              <a:rPr lang="lv-LV" altLang="en-US" sz="1300" dirty="0">
                <a:latin typeface="Arial" panose="020B0604020202020204" pitchFamily="34" charset="0"/>
                <a:cs typeface="Arial" panose="020B0604020202020204" pitchFamily="34" charset="0"/>
              </a:rPr>
              <a:t>Domājot par sabiedrības grupām, ko iedzīvotāji nevēlētos savā darba kolektīvā, visbiežāk iedzīvotāji norādījuši, ka negribētu, lai tiek pieņemti darbā cilvēki ar garīga rakstura traucējumiem (t.sk. psihiskām slimībām, attīstības traucējumiem) (to norādījuši 34% iedzīvotāju), </a:t>
            </a:r>
            <a:r>
              <a:rPr lang="lv-LV" altLang="en-US" sz="1300" dirty="0" err="1">
                <a:latin typeface="Arial" panose="020B0604020202020204" pitchFamily="34" charset="0"/>
                <a:cs typeface="Arial" panose="020B0604020202020204" pitchFamily="34" charset="0"/>
              </a:rPr>
              <a:t>romi</a:t>
            </a:r>
            <a:r>
              <a:rPr lang="lv-LV" altLang="en-US" sz="1300" dirty="0">
                <a:latin typeface="Arial" panose="020B0604020202020204" pitchFamily="34" charset="0"/>
                <a:cs typeface="Arial" panose="020B0604020202020204" pitchFamily="34" charset="0"/>
              </a:rPr>
              <a:t> (čigāni) (22%), cilvēki ar citu seksuālu orientāciju (piem., gejs, lesbiete, </a:t>
            </a:r>
            <a:r>
              <a:rPr lang="lv-LV" altLang="en-US" sz="1300" dirty="0" err="1">
                <a:latin typeface="Arial" panose="020B0604020202020204" pitchFamily="34" charset="0"/>
                <a:cs typeface="Arial" panose="020B0604020202020204" pitchFamily="34" charset="0"/>
              </a:rPr>
              <a:t>biseksuālis</a:t>
            </a:r>
            <a:r>
              <a:rPr lang="lv-LV" altLang="en-US" sz="1300" dirty="0">
                <a:latin typeface="Arial" panose="020B0604020202020204" pitchFamily="34" charset="0"/>
                <a:cs typeface="Arial" panose="020B0604020202020204" pitchFamily="34" charset="0"/>
              </a:rPr>
              <a:t>) (16%) un musulmaņi (15%). Pārējās atbildes katru atzīmēja mazāk nekā 10% iedzīvotāju, kā arī 33% iedzīvotāju norādīja, ka nav tādu cilvēku, kurus viņi nevēlētos redzēt savā darba kolektīvā.</a:t>
            </a:r>
          </a:p>
          <a:p>
            <a:pPr marL="0" indent="0" algn="just">
              <a:lnSpc>
                <a:spcPct val="130000"/>
              </a:lnSpc>
              <a:buNone/>
            </a:pPr>
            <a:r>
              <a:rPr lang="lv-LV" altLang="en-US" sz="1300" dirty="0">
                <a:latin typeface="Arial" panose="020B0604020202020204" pitchFamily="34" charset="0"/>
                <a:cs typeface="Arial" panose="020B0604020202020204" pitchFamily="34" charset="0"/>
              </a:rPr>
              <a:t>Domājot par sabiedrības grupām, kuras, iedzīvotājuprāt, nevarētu kļūt viņiem par tuviem draugiem, visbiežāk iedzīvotāji minējuši cilvēkus ar garīga rakstura traucējumiem (23%), </a:t>
            </a:r>
            <a:r>
              <a:rPr lang="lv-LV" altLang="en-US" sz="1300" dirty="0" err="1">
                <a:latin typeface="Arial" panose="020B0604020202020204" pitchFamily="34" charset="0"/>
                <a:cs typeface="Arial" panose="020B0604020202020204" pitchFamily="34" charset="0"/>
              </a:rPr>
              <a:t>romus</a:t>
            </a:r>
            <a:r>
              <a:rPr lang="lv-LV" altLang="en-US" sz="1300" dirty="0">
                <a:latin typeface="Arial" panose="020B0604020202020204" pitchFamily="34" charset="0"/>
                <a:cs typeface="Arial" panose="020B0604020202020204" pitchFamily="34" charset="0"/>
              </a:rPr>
              <a:t> (čigānus) (22%), cilvēkus ar citu seksuālu orientāciju (19%) un musulmaņus (19%). Pārējās sabiedrības grupas katru minēja mazāk nekā 10% iedzīvotāju, kā arī 33% iedzīvotāju norādīja, ka nav tādu cilvēku.</a:t>
            </a:r>
          </a:p>
          <a:p>
            <a:pPr marL="0" indent="0" algn="just">
              <a:lnSpc>
                <a:spcPct val="130000"/>
              </a:lnSpc>
              <a:buNone/>
            </a:pPr>
            <a:r>
              <a:rPr lang="lv-LV" altLang="en-US" sz="1300" dirty="0">
                <a:latin typeface="Arial" panose="020B0604020202020204" pitchFamily="34" charset="0"/>
                <a:cs typeface="Arial" panose="020B0604020202020204" pitchFamily="34" charset="0"/>
              </a:rPr>
              <a:t>Domājot par sabiedrības grupām, ko iedzīvotāji nevēlētos dzīvojam sev kaimiņos, visbiežāk iedzīvotāji minējuši </a:t>
            </a:r>
            <a:r>
              <a:rPr lang="lv-LV" altLang="en-US" sz="1300" dirty="0" err="1">
                <a:latin typeface="Arial" panose="020B0604020202020204" pitchFamily="34" charset="0"/>
                <a:cs typeface="Arial" panose="020B0604020202020204" pitchFamily="34" charset="0"/>
              </a:rPr>
              <a:t>romus</a:t>
            </a:r>
            <a:r>
              <a:rPr lang="lv-LV" altLang="en-US" sz="1300" dirty="0">
                <a:latin typeface="Arial" panose="020B0604020202020204" pitchFamily="34" charset="0"/>
                <a:cs typeface="Arial" panose="020B0604020202020204" pitchFamily="34" charset="0"/>
              </a:rPr>
              <a:t> (čigānus) (30%), jau ievērojami retāk minēti cilvēkus ar garīga rakstura traucējumiem (18%), musulmaņus (17%) un </a:t>
            </a:r>
            <a:r>
              <a:rPr lang="lv-LV" altLang="en-US" sz="1300" dirty="0" err="1">
                <a:latin typeface="Arial" panose="020B0604020202020204" pitchFamily="34" charset="0"/>
                <a:cs typeface="Arial" panose="020B0604020202020204" pitchFamily="34" charset="0"/>
              </a:rPr>
              <a:t>cilvēkius</a:t>
            </a:r>
            <a:r>
              <a:rPr lang="lv-LV" altLang="en-US" sz="1300" dirty="0">
                <a:latin typeface="Arial" panose="020B0604020202020204" pitchFamily="34" charset="0"/>
                <a:cs typeface="Arial" panose="020B0604020202020204" pitchFamily="34" charset="0"/>
              </a:rPr>
              <a:t> ar citu seksuālo orientāciju (12%). Pārējās sabiedrības grupas katru minēja mazāk nekā 10% iedzīvotāju, kā arī 36% iedzīvotāju norādīja, ka nav tādu cilvēku, kurus viņi nevēlētos sev kaimiņos.</a:t>
            </a:r>
          </a:p>
          <a:p>
            <a:pPr marL="0" indent="0" algn="just">
              <a:lnSpc>
                <a:spcPct val="130000"/>
              </a:lnSpc>
              <a:buNone/>
            </a:pPr>
            <a:r>
              <a:rPr lang="lv-LV" altLang="en-US" sz="1300" dirty="0">
                <a:latin typeface="Arial" panose="020B0604020202020204" pitchFamily="34" charset="0"/>
                <a:cs typeface="Arial" panose="020B0604020202020204" pitchFamily="34" charset="0"/>
              </a:rPr>
              <a:t>Saskaņā ar aptaujas datiem, salīdzinoši biežāk iedzīvotāji uzskata, ka zina, ar kādiem neiecietīgas attieksmes, diskriminācijas gadījumiem ikdienā vai darbā saskaras </a:t>
            </a:r>
            <a:r>
              <a:rPr lang="lv-LV" altLang="en-US" sz="1300" dirty="0" err="1">
                <a:latin typeface="Arial" panose="020B0604020202020204" pitchFamily="34" charset="0"/>
                <a:cs typeface="Arial" panose="020B0604020202020204" pitchFamily="34" charset="0"/>
              </a:rPr>
              <a:t>romi</a:t>
            </a:r>
            <a:r>
              <a:rPr lang="lv-LV" altLang="en-US" sz="1300" dirty="0">
                <a:latin typeface="Arial" panose="020B0604020202020204" pitchFamily="34" charset="0"/>
                <a:cs typeface="Arial" panose="020B0604020202020204" pitchFamily="34" charset="0"/>
              </a:rPr>
              <a:t> (čigāni) (28%), cilvēki ar garīga rakstura traucējumiem (27%), cilvēki ar funkcionāliem traucējumiem (26%) un cilvēki ar citu seksuālo orientāciju (24%). </a:t>
            </a:r>
          </a:p>
        </p:txBody>
      </p:sp>
    </p:spTree>
    <p:extLst>
      <p:ext uri="{BB962C8B-B14F-4D97-AF65-F5344CB8AC3E}">
        <p14:creationId xmlns:p14="http://schemas.microsoft.com/office/powerpoint/2010/main" val="3847058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3">
            <a:extLst>
              <a:ext uri="{FF2B5EF4-FFF2-40B4-BE49-F238E27FC236}">
                <a16:creationId xmlns:a16="http://schemas.microsoft.com/office/drawing/2014/main" id="{BB7BA527-F549-4B2B-B0A1-24C7F732FF89}"/>
              </a:ext>
            </a:extLst>
          </p:cNvPr>
          <p:cNvSpPr>
            <a:spLocks noChangeArrowheads="1"/>
          </p:cNvSpPr>
          <p:nvPr/>
        </p:nvSpPr>
        <p:spPr bwMode="auto">
          <a:xfrm>
            <a:off x="0" y="0"/>
            <a:ext cx="9144000" cy="476250"/>
          </a:xfrm>
          <a:prstGeom prst="rect">
            <a:avLst/>
          </a:prstGeom>
          <a:solidFill>
            <a:srgbClr val="227B8B"/>
          </a:solidFill>
          <a:ln>
            <a:noFill/>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lv-LV" altLang="en-US" sz="2400" b="1" dirty="0">
                <a:solidFill>
                  <a:schemeClr val="bg1"/>
                </a:solidFill>
                <a:cs typeface="Arial" panose="020B0604020202020204" pitchFamily="34" charset="0"/>
              </a:rPr>
              <a:t> Galvenie secinājumi (3)</a:t>
            </a:r>
            <a:endParaRPr lang="en-US" altLang="en-US" sz="2400" b="1" dirty="0">
              <a:solidFill>
                <a:schemeClr val="bg1"/>
              </a:solidFill>
              <a:cs typeface="Arial" panose="020B0604020202020204" pitchFamily="34" charset="0"/>
            </a:endParaRPr>
          </a:p>
        </p:txBody>
      </p:sp>
      <p:sp>
        <p:nvSpPr>
          <p:cNvPr id="4" name="Rectangle 11">
            <a:extLst>
              <a:ext uri="{FF2B5EF4-FFF2-40B4-BE49-F238E27FC236}">
                <a16:creationId xmlns:a16="http://schemas.microsoft.com/office/drawing/2014/main" id="{C52A5FD5-A495-42CD-B344-1D26C3D2BF8B}"/>
              </a:ext>
            </a:extLst>
          </p:cNvPr>
          <p:cNvSpPr txBox="1">
            <a:spLocks noRot="1" noChangeArrowheads="1"/>
          </p:cNvSpPr>
          <p:nvPr/>
        </p:nvSpPr>
        <p:spPr>
          <a:xfrm>
            <a:off x="125506" y="578878"/>
            <a:ext cx="8829675" cy="605948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spcBef>
                <a:spcPts val="600"/>
              </a:spcBef>
              <a:buNone/>
            </a:pPr>
            <a:r>
              <a:rPr lang="lv-LV" altLang="en-US" sz="1300" dirty="0">
                <a:latin typeface="Arial" panose="020B0604020202020204" pitchFamily="34" charset="0"/>
                <a:cs typeface="Arial" panose="020B0604020202020204" pitchFamily="34" charset="0"/>
              </a:rPr>
              <a:t>Jau retāk iedzīvotāji norādījuši, ka zina, ar kādiem neiecietīgas attieksmes, diskriminācijas gadījumiem ikdienā vai darbā saskaras:</a:t>
            </a:r>
          </a:p>
          <a:p>
            <a:pPr marL="442913" indent="-261938" algn="just">
              <a:lnSpc>
                <a:spcPct val="120000"/>
              </a:lnSpc>
              <a:spcBef>
                <a:spcPts val="200"/>
              </a:spcBef>
              <a:buClr>
                <a:srgbClr val="227B8B"/>
              </a:buClr>
              <a:buFont typeface="Wingdings" panose="05000000000000000000" pitchFamily="2" charset="2"/>
              <a:buChar char="v"/>
            </a:pPr>
            <a:r>
              <a:rPr lang="lv-LV" altLang="en-US" sz="1300" dirty="0">
                <a:latin typeface="Arial" panose="020B0604020202020204" pitchFamily="34" charset="0"/>
                <a:cs typeface="Arial" panose="020B0604020202020204" pitchFamily="34" charset="0"/>
              </a:rPr>
              <a:t>Cilvēki vecumā virs 50 gadiem (19%);</a:t>
            </a:r>
          </a:p>
          <a:p>
            <a:pPr marL="442913" indent="-261938" algn="just">
              <a:lnSpc>
                <a:spcPct val="120000"/>
              </a:lnSpc>
              <a:spcBef>
                <a:spcPts val="200"/>
              </a:spcBef>
              <a:buClr>
                <a:srgbClr val="227B8B"/>
              </a:buClr>
              <a:buFont typeface="Wingdings" panose="05000000000000000000" pitchFamily="2" charset="2"/>
              <a:buChar char="v"/>
            </a:pPr>
            <a:r>
              <a:rPr lang="lv-LV" altLang="en-US" sz="1300" dirty="0">
                <a:latin typeface="Arial" panose="020B0604020202020204" pitchFamily="34" charset="0"/>
                <a:cs typeface="Arial" panose="020B0604020202020204" pitchFamily="34" charset="0"/>
              </a:rPr>
              <a:t>Bēgļi un/vai patvēruma meklētāji (18%);</a:t>
            </a:r>
          </a:p>
          <a:p>
            <a:pPr marL="442913" indent="-261938" algn="just">
              <a:lnSpc>
                <a:spcPct val="120000"/>
              </a:lnSpc>
              <a:spcBef>
                <a:spcPts val="200"/>
              </a:spcBef>
              <a:buClr>
                <a:srgbClr val="227B8B"/>
              </a:buClr>
              <a:buFont typeface="Wingdings" panose="05000000000000000000" pitchFamily="2" charset="2"/>
              <a:buChar char="v"/>
            </a:pPr>
            <a:r>
              <a:rPr lang="lv-LV" altLang="en-US" sz="1300" dirty="0">
                <a:latin typeface="Arial" panose="020B0604020202020204" pitchFamily="34" charset="0"/>
                <a:cs typeface="Arial" panose="020B0604020202020204" pitchFamily="34" charset="0"/>
              </a:rPr>
              <a:t>Citu etnisko minoritāšu pārstāvji (17%);</a:t>
            </a:r>
          </a:p>
          <a:p>
            <a:pPr marL="442913" indent="-261938" algn="just">
              <a:lnSpc>
                <a:spcPct val="120000"/>
              </a:lnSpc>
              <a:spcBef>
                <a:spcPts val="200"/>
              </a:spcBef>
              <a:buClr>
                <a:srgbClr val="227B8B"/>
              </a:buClr>
              <a:buFont typeface="Wingdings" panose="05000000000000000000" pitchFamily="2" charset="2"/>
              <a:buChar char="v"/>
            </a:pPr>
            <a:r>
              <a:rPr lang="lv-LV" altLang="en-US" sz="1300" dirty="0">
                <a:latin typeface="Arial" panose="020B0604020202020204" pitchFamily="34" charset="0"/>
                <a:cs typeface="Arial" panose="020B0604020202020204" pitchFamily="34" charset="0"/>
              </a:rPr>
              <a:t>Musulmaņi (14%);</a:t>
            </a:r>
          </a:p>
          <a:p>
            <a:pPr marL="442913" indent="-261938" algn="just">
              <a:lnSpc>
                <a:spcPct val="120000"/>
              </a:lnSpc>
              <a:spcBef>
                <a:spcPts val="200"/>
              </a:spcBef>
              <a:buClr>
                <a:srgbClr val="227B8B"/>
              </a:buClr>
              <a:buFont typeface="Wingdings" panose="05000000000000000000" pitchFamily="2" charset="2"/>
              <a:buChar char="v"/>
            </a:pPr>
            <a:r>
              <a:rPr lang="lv-LV" altLang="en-US" sz="1300" dirty="0">
                <a:latin typeface="Arial" panose="020B0604020202020204" pitchFamily="34" charset="0"/>
                <a:cs typeface="Arial" panose="020B0604020202020204" pitchFamily="34" charset="0"/>
              </a:rPr>
              <a:t>Cilvēki, kas audzina mazu/-s bērnu/-s (līdz 2 gadu vecumam) (14%);</a:t>
            </a:r>
          </a:p>
          <a:p>
            <a:pPr marL="442913" indent="-261938" algn="just">
              <a:lnSpc>
                <a:spcPct val="120000"/>
              </a:lnSpc>
              <a:spcBef>
                <a:spcPts val="200"/>
              </a:spcBef>
              <a:buClr>
                <a:srgbClr val="227B8B"/>
              </a:buClr>
              <a:buFont typeface="Wingdings" panose="05000000000000000000" pitchFamily="2" charset="2"/>
              <a:buChar char="v"/>
            </a:pPr>
            <a:r>
              <a:rPr lang="lv-LV" altLang="en-US" sz="1300" dirty="0">
                <a:latin typeface="Arial" panose="020B0604020202020204" pitchFamily="34" charset="0"/>
                <a:cs typeface="Arial" panose="020B0604020202020204" pitchFamily="34" charset="0"/>
              </a:rPr>
              <a:t>Cilvēki, kas vieni audzina bērnu/-s (t.s. vientuļā māte, vientuļais tēvs) (11%).</a:t>
            </a:r>
          </a:p>
          <a:p>
            <a:pPr marL="0" indent="0" algn="just">
              <a:lnSpc>
                <a:spcPct val="120000"/>
              </a:lnSpc>
              <a:spcBef>
                <a:spcPts val="600"/>
              </a:spcBef>
              <a:buNone/>
            </a:pPr>
            <a:r>
              <a:rPr lang="lv-LV" altLang="en-US" sz="1300" dirty="0">
                <a:latin typeface="Arial" panose="020B0604020202020204" pitchFamily="34" charset="0"/>
                <a:cs typeface="Arial" panose="020B0604020202020204" pitchFamily="34" charset="0"/>
              </a:rPr>
              <a:t>Pārējās sabiedrības grupas katru minējuši mazāk nekā 10% iedzīvotāju, kā arī jāatzīmē, ka 36% iedzīvotāju nav spējuši sniegt konkrētu atbildi.</a:t>
            </a:r>
          </a:p>
          <a:p>
            <a:pPr marL="0" indent="0" algn="just">
              <a:lnSpc>
                <a:spcPct val="120000"/>
              </a:lnSpc>
              <a:spcBef>
                <a:spcPts val="900"/>
              </a:spcBef>
              <a:buNone/>
            </a:pPr>
            <a:r>
              <a:rPr lang="lv-LV" altLang="en-US" sz="1300" dirty="0">
                <a:latin typeface="Arial" panose="020B0604020202020204" pitchFamily="34" charset="0"/>
                <a:cs typeface="Arial" panose="020B0604020202020204" pitchFamily="34" charset="0"/>
              </a:rPr>
              <a:t>Saskaņā ar aptaujas datiem, kopumā 20% iedzīvotāju šķiet, ka viņi paši var paveikt daudz, lai mazinātu ikdienas diskrimināciju, neiecietīgu attieksmi pret grupām, kas ar to saskaras (ļoti daudz: 3%, drīzāk daudz: 17%), turpretī kopumā 59% iedzīvotāju norādījuši, ka var paveikt maz (ļoti maz/neko: 23%, drīzāk maz: 37%). Jāatzīmē, ka, jo jaunāki respondenti, jo biežāk tie norādījuši, ka var personiski paveikt daudz, lai mazinātu ikdienas diskrimināciju.</a:t>
            </a:r>
          </a:p>
          <a:p>
            <a:pPr marL="0" indent="0" algn="just">
              <a:lnSpc>
                <a:spcPct val="120000"/>
              </a:lnSpc>
              <a:spcBef>
                <a:spcPts val="900"/>
              </a:spcBef>
              <a:buNone/>
            </a:pPr>
            <a:r>
              <a:rPr lang="lv-LV" altLang="en-US" sz="1300" dirty="0">
                <a:latin typeface="Arial" panose="020B0604020202020204" pitchFamily="34" charset="0"/>
                <a:cs typeface="Arial" panose="020B0604020202020204" pitchFamily="34" charset="0"/>
              </a:rPr>
              <a:t>Aptaujas dati liecina, ka kopumā 42% iedzīvotāju vismaz aptuveni zina, kur vērsties, meklēt palīdzību, ja paši saskartos vai pamanītu kādu citu saskaramies ar diskrimināciju (labi zina: 5%, aptuveni zina (zina, kur meklēt): 37%), turpretī 51% to nezina.</a:t>
            </a:r>
          </a:p>
          <a:p>
            <a:pPr marL="0" indent="0" algn="just">
              <a:lnSpc>
                <a:spcPct val="120000"/>
              </a:lnSpc>
              <a:spcBef>
                <a:spcPts val="900"/>
              </a:spcBef>
              <a:buNone/>
            </a:pPr>
            <a:r>
              <a:rPr lang="lv-LV" altLang="en-US" sz="1300" dirty="0">
                <a:latin typeface="Arial" panose="020B0604020202020204" pitchFamily="34" charset="0"/>
                <a:cs typeface="Arial" panose="020B0604020202020204" pitchFamily="34" charset="0"/>
              </a:rPr>
              <a:t>Kopumā 86% iedzīvotāju uzskata, ka vismaz atsevišķos gadījumos ir jāiejaucas, redzot diskrimināciju (vienmēr vai gandrīz vienmēr jāiejaucas: 31%, atsevišķos gadījumos jāiejaucas: 55%), turpretī 6% iedzīvotāju uzskata, ka nav tādu gadījumu, kad obligāti būtu jāiejaucas</a:t>
            </a:r>
            <a:r>
              <a:rPr lang="lv-LV" altLang="en-US" sz="1100" dirty="0">
                <a:latin typeface="Arial" panose="020B0604020202020204" pitchFamily="34" charset="0"/>
                <a:cs typeface="Arial" panose="020B0604020202020204" pitchFamily="34" charset="0"/>
              </a:rPr>
              <a:t>.</a:t>
            </a:r>
          </a:p>
          <a:p>
            <a:pPr marL="0" indent="0" algn="just">
              <a:lnSpc>
                <a:spcPct val="120000"/>
              </a:lnSpc>
              <a:spcBef>
                <a:spcPts val="900"/>
              </a:spcBef>
              <a:buNone/>
            </a:pPr>
            <a:endParaRPr lang="lv-LV" altLang="en-US"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4318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a:extLst>
              <a:ext uri="{FF2B5EF4-FFF2-40B4-BE49-F238E27FC236}">
                <a16:creationId xmlns:a16="http://schemas.microsoft.com/office/drawing/2014/main" id="{11AB5C31-6148-410D-9797-84AAB81F371A}"/>
              </a:ext>
            </a:extLst>
          </p:cNvPr>
          <p:cNvSpPr>
            <a:spLocks noGrp="1"/>
          </p:cNvSpPr>
          <p:nvPr>
            <p:ph type="sldNum" sz="quarter" idx="12"/>
          </p:nvPr>
        </p:nvSpPr>
        <p:spPr>
          <a:xfrm>
            <a:off x="6883462" y="6274870"/>
            <a:ext cx="2057400" cy="365125"/>
          </a:xfrm>
          <a:noFill/>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lv-LV" altLang="en-US" sz="900" dirty="0">
              <a:latin typeface="Arial Narrow" panose="020B0606020202030204" pitchFamily="34" charset="0"/>
            </a:endParaRPr>
          </a:p>
          <a:p>
            <a:pPr>
              <a:spcBef>
                <a:spcPct val="0"/>
              </a:spcBef>
              <a:buFontTx/>
              <a:buNone/>
            </a:pPr>
            <a:endParaRPr lang="lv-LV" altLang="en-US" sz="900" dirty="0">
              <a:latin typeface="Arial Narrow" panose="020B0606020202030204" pitchFamily="34" charset="0"/>
            </a:endParaRPr>
          </a:p>
          <a:p>
            <a:pPr>
              <a:spcBef>
                <a:spcPct val="0"/>
              </a:spcBef>
              <a:buFontTx/>
              <a:buNone/>
            </a:pPr>
            <a:fld id="{C061326D-F705-4203-9E5C-74AD6C7A9510}" type="slidenum">
              <a:rPr lang="lv-LV" altLang="en-US" sz="1200" smtClean="0">
                <a:latin typeface="Arial Narrow" panose="020B0606020202030204" pitchFamily="34" charset="0"/>
              </a:rPr>
              <a:pPr>
                <a:spcBef>
                  <a:spcPct val="0"/>
                </a:spcBef>
                <a:buFontTx/>
                <a:buNone/>
              </a:pPr>
              <a:t>9</a:t>
            </a:fld>
            <a:endParaRPr lang="lv-LV" altLang="en-US" sz="1200" dirty="0">
              <a:latin typeface="Arial Narrow" panose="020B0606020202030204" pitchFamily="34" charset="0"/>
            </a:endParaRPr>
          </a:p>
        </p:txBody>
      </p:sp>
      <p:sp>
        <p:nvSpPr>
          <p:cNvPr id="22531" name="Rectangle 2">
            <a:extLst>
              <a:ext uri="{FF2B5EF4-FFF2-40B4-BE49-F238E27FC236}">
                <a16:creationId xmlns:a16="http://schemas.microsoft.com/office/drawing/2014/main" id="{EA92BC0D-9958-4801-95D6-36082C42202B}"/>
              </a:ext>
            </a:extLst>
          </p:cNvPr>
          <p:cNvSpPr>
            <a:spLocks noGrp="1" noChangeArrowheads="1"/>
          </p:cNvSpPr>
          <p:nvPr>
            <p:ph type="ctrTitle"/>
          </p:nvPr>
        </p:nvSpPr>
        <p:spPr>
          <a:xfrm>
            <a:off x="565920" y="2997593"/>
            <a:ext cx="8064500" cy="549275"/>
          </a:xfrm>
          <a:solidFill>
            <a:srgbClr val="227B8B"/>
          </a:solidFill>
        </p:spPr>
        <p:txBody>
          <a:bodyPr/>
          <a:lstStyle/>
          <a:p>
            <a:pPr eaLnBrk="1" hangingPunct="1"/>
            <a:r>
              <a:rPr lang="lv-LV" altLang="en-US" sz="3200" b="1" dirty="0">
                <a:solidFill>
                  <a:schemeClr val="bg1"/>
                </a:solidFill>
                <a:latin typeface="Arial" panose="020B0604020202020204" pitchFamily="34" charset="0"/>
                <a:cs typeface="Arial" panose="020B0604020202020204" pitchFamily="34" charset="0"/>
              </a:rPr>
              <a:t>GALVENIE REZULTĀTI</a:t>
            </a:r>
            <a:endParaRPr lang="en-US" altLang="en-US" sz="3200" b="1" dirty="0">
              <a:solidFill>
                <a:schemeClr val="bg1"/>
              </a:solidFill>
              <a:latin typeface="Arial" panose="020B0604020202020204" pitchFamily="34" charset="0"/>
              <a:cs typeface="Arial" panose="020B0604020202020204" pitchFamily="34" charset="0"/>
            </a:endParaRPr>
          </a:p>
        </p:txBody>
      </p:sp>
      <p:sp>
        <p:nvSpPr>
          <p:cNvPr id="22532" name="Text Box 3">
            <a:extLst>
              <a:ext uri="{FF2B5EF4-FFF2-40B4-BE49-F238E27FC236}">
                <a16:creationId xmlns:a16="http://schemas.microsoft.com/office/drawing/2014/main" id="{6E072EB1-6E98-4945-990B-A23DC092ABD0}"/>
              </a:ext>
            </a:extLst>
          </p:cNvPr>
          <p:cNvSpPr txBox="1">
            <a:spLocks noChangeArrowheads="1"/>
          </p:cNvSpPr>
          <p:nvPr/>
        </p:nvSpPr>
        <p:spPr bwMode="auto">
          <a:xfrm>
            <a:off x="539750" y="404813"/>
            <a:ext cx="792003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GB" altLang="en-US" sz="1800"/>
          </a:p>
        </p:txBody>
      </p:sp>
      <p:sp>
        <p:nvSpPr>
          <p:cNvPr id="22533" name="Rectangle 4">
            <a:extLst>
              <a:ext uri="{FF2B5EF4-FFF2-40B4-BE49-F238E27FC236}">
                <a16:creationId xmlns:a16="http://schemas.microsoft.com/office/drawing/2014/main" id="{3B05C61A-A9F4-4CF8-A40E-D264936C8DB0}"/>
              </a:ext>
            </a:extLst>
          </p:cNvPr>
          <p:cNvSpPr>
            <a:spLocks noChangeArrowheads="1"/>
          </p:cNvSpPr>
          <p:nvPr/>
        </p:nvSpPr>
        <p:spPr bwMode="auto">
          <a:xfrm>
            <a:off x="468313" y="404813"/>
            <a:ext cx="8280400" cy="5903912"/>
          </a:xfrm>
          <a:prstGeom prst="rect">
            <a:avLst/>
          </a:prstGeom>
          <a:noFill/>
          <a:ln w="19050">
            <a:solidFill>
              <a:srgbClr val="227B8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lv-LV" altLang="lv-LV" sz="1000">
              <a:latin typeface="Arial Narrow" panose="020B0606020202030204" pitchFamily="34" charset="0"/>
            </a:endParaRPr>
          </a:p>
        </p:txBody>
      </p:sp>
    </p:spTree>
    <p:extLst>
      <p:ext uri="{BB962C8B-B14F-4D97-AF65-F5344CB8AC3E}">
        <p14:creationId xmlns:p14="http://schemas.microsoft.com/office/powerpoint/2010/main" val="36305543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B8A6DCF348D1484F80EC7C9FC7CECE96" ma:contentTypeVersion="13" ma:contentTypeDescription="Izveidot jaunu dokumentu." ma:contentTypeScope="" ma:versionID="cce6d76e6ad7c4c892f5af92ff3fb26a">
  <xsd:schema xmlns:xsd="http://www.w3.org/2001/XMLSchema" xmlns:xs="http://www.w3.org/2001/XMLSchema" xmlns:p="http://schemas.microsoft.com/office/2006/metadata/properties" xmlns:ns2="4f1366c2-cc76-49ad-8206-8ca383d3060e" xmlns:ns3="de6a950e-521b-47c8-9256-93af7daadbc7" targetNamespace="http://schemas.microsoft.com/office/2006/metadata/properties" ma:root="true" ma:fieldsID="eb2d8db58617d27c652017801443021b" ns2:_="" ns3:_="">
    <xsd:import namespace="4f1366c2-cc76-49ad-8206-8ca383d3060e"/>
    <xsd:import namespace="de6a950e-521b-47c8-9256-93af7daadbc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1366c2-cc76-49ad-8206-8ca383d3060e" elementFormDefault="qualified">
    <xsd:import namespace="http://schemas.microsoft.com/office/2006/documentManagement/types"/>
    <xsd:import namespace="http://schemas.microsoft.com/office/infopath/2007/PartnerControls"/>
    <xsd:element name="SharedWithUsers" ma:index="8" nillable="true" ma:displayName="Koplietots 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Koplietots ar: detalizēti" ma:internalName="SharedWithDetails" ma:readOnly="true">
      <xsd:simpleType>
        <xsd:restriction base="dms:Note">
          <xsd:maxLength value="255"/>
        </xsd:restriction>
      </xsd:simpleType>
    </xsd:element>
    <xsd:element name="TaxCatchAll" ma:index="16" nillable="true" ma:displayName="Taxonomy Catch All Column" ma:hidden="true" ma:list="{598b4ea6-ff51-46e2-84b1-2aff27ac9ccd}" ma:internalName="TaxCatchAll" ma:showField="CatchAllData" ma:web="4f1366c2-cc76-49ad-8206-8ca383d3060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e6a950e-521b-47c8-9256-93af7daadbc7"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Attēlu atzīmes" ma:readOnly="false" ma:fieldId="{5cf76f15-5ced-4ddc-b409-7134ff3c332f}" ma:taxonomyMulti="true" ma:sspId="2126744b-e88b-4f89-a192-53d6f050308d"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AA184E8-6202-4F9A-AECD-B7E6FDC5D6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1366c2-cc76-49ad-8206-8ca383d3060e"/>
    <ds:schemaRef ds:uri="de6a950e-521b-47c8-9256-93af7daadbc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14C1090-EAB2-4C9A-8B3C-06EC420FFF5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12933</TotalTime>
  <Words>8444</Words>
  <Application>Microsoft Office PowerPoint</Application>
  <PresentationFormat>Slaidrāde ekrānā (4:3)</PresentationFormat>
  <Paragraphs>1396</Paragraphs>
  <Slides>47</Slides>
  <Notes>40</Notes>
  <HiddenSlides>0</HiddenSlides>
  <MMClips>0</MMClips>
  <ScaleCrop>false</ScaleCrop>
  <HeadingPairs>
    <vt:vector size="6" baseType="variant">
      <vt:variant>
        <vt:lpstr>Lietotie fonti</vt:lpstr>
      </vt:variant>
      <vt:variant>
        <vt:i4>6</vt:i4>
      </vt:variant>
      <vt:variant>
        <vt:lpstr>Dizains</vt:lpstr>
      </vt:variant>
      <vt:variant>
        <vt:i4>1</vt:i4>
      </vt:variant>
      <vt:variant>
        <vt:lpstr>Slaidu virsraksti</vt:lpstr>
      </vt:variant>
      <vt:variant>
        <vt:i4>47</vt:i4>
      </vt:variant>
    </vt:vector>
  </HeadingPairs>
  <TitlesOfParts>
    <vt:vector size="54" baseType="lpstr">
      <vt:lpstr>Arial</vt:lpstr>
      <vt:lpstr>Arial Narrow</vt:lpstr>
      <vt:lpstr>Calibri</vt:lpstr>
      <vt:lpstr>Calibri Light</vt:lpstr>
      <vt:lpstr>Tahoma</vt:lpstr>
      <vt:lpstr>Wingdings</vt:lpstr>
      <vt:lpstr>Office Theme</vt:lpstr>
      <vt:lpstr>Iedzīvotāju attieksme pret dažādām sabiedrības grupām un informētība par rīcību diskriminācijas gadījumā</vt:lpstr>
      <vt:lpstr>PowerPoint prezentācija</vt:lpstr>
      <vt:lpstr>PowerPoint prezentācija</vt:lpstr>
      <vt:lpstr>PowerPoint prezentācija</vt:lpstr>
      <vt:lpstr>GALVENIE SECINĀJUMI</vt:lpstr>
      <vt:lpstr>PowerPoint prezentācija</vt:lpstr>
      <vt:lpstr>PowerPoint prezentācija</vt:lpstr>
      <vt:lpstr>PowerPoint prezentācija</vt:lpstr>
      <vt:lpstr>GALVENIE REZULTĀTI</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PIELIKUMS</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    SKDS tirgus un sabiedriskās domas pētījumu centrs  Baznīcas iela 32-2, Rīga, Latvija, LV-1010 tālr.: +371 67 312 876, fakss: +371 67 312 874 e-pasts: skds@skds.lv www.skds.lv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Mara A</dc:creator>
  <cp:lastModifiedBy>Antra Sprinģe</cp:lastModifiedBy>
  <cp:revision>1941</cp:revision>
  <cp:lastPrinted>2020-09-30T11:02:27Z</cp:lastPrinted>
  <dcterms:created xsi:type="dcterms:W3CDTF">2018-06-08T13:58:08Z</dcterms:created>
  <dcterms:modified xsi:type="dcterms:W3CDTF">2022-11-14T12:20:42Z</dcterms:modified>
</cp:coreProperties>
</file>