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90" r:id="rId19"/>
    <p:sldId id="273" r:id="rId20"/>
    <p:sldId id="274" r:id="rId21"/>
    <p:sldId id="276" r:id="rId22"/>
    <p:sldId id="277" r:id="rId23"/>
    <p:sldId id="278" r:id="rId24"/>
    <p:sldId id="282" r:id="rId25"/>
    <p:sldId id="279" r:id="rId26"/>
    <p:sldId id="289" r:id="rId27"/>
    <p:sldId id="280" r:id="rId28"/>
    <p:sldId id="287" r:id="rId29"/>
    <p:sldId id="288" r:id="rId30"/>
    <p:sldId id="283" r:id="rId31"/>
    <p:sldId id="284" r:id="rId32"/>
    <p:sldId id="286" r:id="rId33"/>
    <p:sldId id="285" r:id="rId34"/>
    <p:sldId id="291" r:id="rId35"/>
    <p:sldId id="292" r:id="rId36"/>
  </p:sldIdLst>
  <p:sldSz cx="9144000" cy="5143500" type="screen16x9"/>
  <p:notesSz cx="6858000" cy="9144000"/>
  <p:embeddedFontLst>
    <p:embeddedFont>
      <p:font typeface="Playfair Display Regular" panose="020B0604020202020204" charset="-70"/>
      <p:regular r:id="rId38"/>
      <p:bold r:id="rId39"/>
      <p:italic r:id="rId40"/>
      <p:boldItalic r:id="rId41"/>
    </p:embeddedFont>
    <p:embeddedFont>
      <p:font typeface="Inria Serif" panose="020B0604020202020204" charset="-70"/>
      <p:regular r:id="rId42"/>
      <p:bold r:id="rId43"/>
      <p:italic r:id="rId44"/>
      <p:boldItalic r:id="rId45"/>
    </p:embeddedFont>
    <p:embeddedFont>
      <p:font typeface="Inria Serif Light" panose="020B0604020202020204" charset="-7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7ac8139b4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7ac8139b4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7ac8139b4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7ac8139b4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7ac8139b4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7ac8139b4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7ac8139b4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7ac8139b4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7ac8139b4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7ac8139b4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7ac8139b4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7ac8139b4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7ac8139b4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7ac8139b4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7ac8139b4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7ac8139b4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7ac8139b4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7ac8139b4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7ac8139b4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b7ac8139b4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7ac8139b4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7ac8139b4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7ac8139b4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7ac8139b4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7ac8139b4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7ac8139b4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7ac8139b4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7ac8139b4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7ac8139b4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7ac8139b4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7ac8139b4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7ac8139b4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7ac8139b4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b7ac8139b4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35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7ac8139b4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b7ac8139b4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448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7ac8139b4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7ac8139b4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7ac8139b4_0_1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7ac8139b4_0_1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7ac8139b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7ac8139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7ac8139b4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7ac8139b4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7ac8139b4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b7ac8139b4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7ac8139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7ac8139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7ac8139b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7ac8139b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7ac8139b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7ac8139b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7ac8139b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7ac8139b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7ac8139b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7ac8139b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7ac8139b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7ac8139b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600" b="1">
                <a:solidFill>
                  <a:schemeClr val="lt2"/>
                </a:solidFill>
                <a:latin typeface="Inria Serif"/>
                <a:ea typeface="Inria Serif"/>
                <a:cs typeface="Inria Serif"/>
                <a:sym typeface="Inria Serif"/>
              </a:rPr>
              <a:t>“</a:t>
            </a:r>
            <a:endParaRPr sz="9600" b="1">
              <a:solidFill>
                <a:schemeClr val="lt2"/>
              </a:solidFill>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7" name="Google Shape;37;p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0"/>
        <p:cNvGrpSpPr/>
        <p:nvPr/>
      </p:nvGrpSpPr>
      <p:grpSpPr>
        <a:xfrm>
          <a:off x="0" y="0"/>
          <a:ext cx="0" cy="0"/>
          <a:chOff x="0" y="0"/>
          <a:chExt cx="0" cy="0"/>
        </a:xfrm>
      </p:grpSpPr>
      <p:sp>
        <p:nvSpPr>
          <p:cNvPr id="41" name="Google Shape;41;p8"/>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43" name="Google Shape;43;p8"/>
          <p:cNvSpPr txBox="1">
            <a:spLocks noGrp="1"/>
          </p:cNvSpPr>
          <p:nvPr>
            <p:ph type="body" idx="1"/>
          </p:nvPr>
        </p:nvSpPr>
        <p:spPr>
          <a:xfrm>
            <a:off x="2762975"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4" name="Google Shape;44;p8"/>
          <p:cNvSpPr txBox="1">
            <a:spLocks noGrp="1"/>
          </p:cNvSpPr>
          <p:nvPr>
            <p:ph type="body" idx="2"/>
          </p:nvPr>
        </p:nvSpPr>
        <p:spPr>
          <a:xfrm>
            <a:off x="4802737"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5" name="Google Shape;45;p8"/>
          <p:cNvSpPr txBox="1">
            <a:spLocks noGrp="1"/>
          </p:cNvSpPr>
          <p:nvPr>
            <p:ph type="body" idx="3"/>
          </p:nvPr>
        </p:nvSpPr>
        <p:spPr>
          <a:xfrm>
            <a:off x="6842500"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6" name="Google Shape;46;p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0" name="Google Shape;50;p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51"/>
        <p:cNvGrpSpPr/>
        <p:nvPr/>
      </p:nvGrpSpPr>
      <p:grpSpPr>
        <a:xfrm>
          <a:off x="0" y="0"/>
          <a:ext cx="0" cy="0"/>
          <a:chOff x="0" y="0"/>
          <a:chExt cx="0" cy="0"/>
        </a:xfrm>
      </p:grpSpPr>
      <p:sp>
        <p:nvSpPr>
          <p:cNvPr id="52" name="Google Shape;52;p10"/>
          <p:cNvSpPr/>
          <p:nvPr/>
        </p:nvSpPr>
        <p:spPr>
          <a:xfrm>
            <a:off x="2307300" y="0"/>
            <a:ext cx="6836700" cy="46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367825" y="3875252"/>
            <a:ext cx="1767300" cy="859500"/>
          </a:xfrm>
          <a:prstGeom prst="rect">
            <a:avLst/>
          </a:prstGeom>
        </p:spPr>
        <p:txBody>
          <a:bodyPr spcFirstLastPara="1" wrap="square" lIns="0" tIns="0" rIns="0" bIns="0" anchor="b" anchorCtr="0">
            <a:noAutofit/>
          </a:bodyPr>
          <a:lstStyle>
            <a:lvl1pPr marL="457200" lvl="0" indent="-228600" algn="r" rtl="0">
              <a:lnSpc>
                <a:spcPct val="100000"/>
              </a:lnSpc>
              <a:spcBef>
                <a:spcPts val="0"/>
              </a:spcBef>
              <a:spcAft>
                <a:spcPts val="0"/>
              </a:spcAft>
              <a:buClr>
                <a:schemeClr val="dk2"/>
              </a:buClr>
              <a:buSzPts val="1500"/>
              <a:buNone/>
              <a:defRPr sz="1500">
                <a:solidFill>
                  <a:schemeClr val="dk2"/>
                </a:solidFill>
              </a:defRPr>
            </a:lvl1pPr>
          </a:lstStyle>
          <a:p>
            <a:endParaRPr/>
          </a:p>
        </p:txBody>
      </p:sp>
      <p:sp>
        <p:nvSpPr>
          <p:cNvPr id="54" name="Google Shape;54;p1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p:nvPr/>
        </p:nvSpPr>
        <p:spPr>
          <a:xfrm>
            <a:off x="8079125" y="-25125"/>
            <a:ext cx="1065000" cy="105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ctrTitle"/>
          </p:nvPr>
        </p:nvSpPr>
        <p:spPr>
          <a:xfrm>
            <a:off x="336450" y="108450"/>
            <a:ext cx="8471100" cy="4926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lv-LV" sz="2300" dirty="0" smtClean="0">
                <a:solidFill>
                  <a:schemeClr val="dk1"/>
                </a:solidFill>
                <a:latin typeface="Calibri"/>
                <a:ea typeface="Calibri"/>
                <a:cs typeface="Calibri"/>
                <a:sym typeface="Calibri"/>
              </a:rPr>
              <a:t/>
            </a:r>
            <a:br>
              <a:rPr lang="lv-LV" sz="2300" dirty="0" smtClean="0">
                <a:solidFill>
                  <a:schemeClr val="dk1"/>
                </a:solidFill>
                <a:latin typeface="Calibri"/>
                <a:ea typeface="Calibri"/>
                <a:cs typeface="Calibri"/>
                <a:sym typeface="Calibri"/>
              </a:rPr>
            </a:br>
            <a:r>
              <a:rPr lang="lv-LV" sz="2300" dirty="0">
                <a:solidFill>
                  <a:schemeClr val="dk1"/>
                </a:solidFill>
                <a:latin typeface="Calibri"/>
                <a:ea typeface="Calibri"/>
                <a:cs typeface="Calibri"/>
                <a:sym typeface="Calibri"/>
              </a:rPr>
              <a:t/>
            </a:r>
            <a:br>
              <a:rPr lang="lv-LV" sz="2300" dirty="0">
                <a:solidFill>
                  <a:schemeClr val="dk1"/>
                </a:solidFill>
                <a:latin typeface="Calibri"/>
                <a:ea typeface="Calibri"/>
                <a:cs typeface="Calibri"/>
                <a:sym typeface="Calibri"/>
              </a:rPr>
            </a:br>
            <a:r>
              <a:rPr lang="lv-LV" sz="2300" dirty="0" smtClean="0">
                <a:solidFill>
                  <a:schemeClr val="dk1"/>
                </a:solidFill>
                <a:latin typeface="Calibri"/>
                <a:ea typeface="Calibri"/>
                <a:cs typeface="Calibri"/>
                <a:sym typeface="Calibri"/>
              </a:rPr>
              <a:t/>
            </a:r>
            <a:br>
              <a:rPr lang="lv-LV" sz="2300" dirty="0" smtClean="0">
                <a:solidFill>
                  <a:schemeClr val="dk1"/>
                </a:solidFill>
                <a:latin typeface="Calibri"/>
                <a:ea typeface="Calibri"/>
                <a:cs typeface="Calibri"/>
                <a:sym typeface="Calibri"/>
              </a:rPr>
            </a:br>
            <a:r>
              <a:rPr lang="lv-LV" sz="2300" dirty="0">
                <a:solidFill>
                  <a:schemeClr val="dk1"/>
                </a:solidFill>
                <a:latin typeface="Calibri"/>
                <a:ea typeface="Calibri"/>
                <a:cs typeface="Calibri"/>
                <a:sym typeface="Calibri"/>
              </a:rPr>
              <a:t/>
            </a:r>
            <a:br>
              <a:rPr lang="lv-LV" sz="2300" dirty="0">
                <a:solidFill>
                  <a:schemeClr val="dk1"/>
                </a:solidFill>
                <a:latin typeface="Calibri"/>
                <a:ea typeface="Calibri"/>
                <a:cs typeface="Calibri"/>
                <a:sym typeface="Calibri"/>
              </a:rPr>
            </a:br>
            <a:r>
              <a:rPr lang="lv-LV" sz="2300" dirty="0" smtClean="0">
                <a:solidFill>
                  <a:schemeClr val="dk1"/>
                </a:solidFill>
                <a:latin typeface="Calibri"/>
                <a:ea typeface="Calibri"/>
                <a:cs typeface="Calibri"/>
                <a:sym typeface="Calibri"/>
              </a:rPr>
              <a:t/>
            </a:r>
            <a:br>
              <a:rPr lang="lv-LV" sz="2300" dirty="0" smtClean="0">
                <a:solidFill>
                  <a:schemeClr val="dk1"/>
                </a:solidFill>
                <a:latin typeface="Calibri"/>
                <a:ea typeface="Calibri"/>
                <a:cs typeface="Calibri"/>
                <a:sym typeface="Calibri"/>
              </a:rPr>
            </a:br>
            <a:r>
              <a:rPr lang="lv-LV" sz="2300" dirty="0">
                <a:solidFill>
                  <a:schemeClr val="dk1"/>
                </a:solidFill>
                <a:latin typeface="Calibri"/>
                <a:ea typeface="Calibri"/>
                <a:cs typeface="Calibri"/>
                <a:sym typeface="Calibri"/>
              </a:rPr>
              <a:t/>
            </a:r>
            <a:br>
              <a:rPr lang="lv-LV" sz="2300" dirty="0">
                <a:solidFill>
                  <a:schemeClr val="dk1"/>
                </a:solidFill>
                <a:latin typeface="Calibri"/>
                <a:ea typeface="Calibri"/>
                <a:cs typeface="Calibri"/>
                <a:sym typeface="Calibri"/>
              </a:rPr>
            </a:br>
            <a:r>
              <a:rPr lang="en" sz="2300" dirty="0" smtClean="0">
                <a:solidFill>
                  <a:schemeClr val="dk1"/>
                </a:solidFill>
                <a:latin typeface="Calibri"/>
                <a:ea typeface="Calibri"/>
                <a:cs typeface="Calibri"/>
                <a:sym typeface="Calibri"/>
              </a:rPr>
              <a:t>Personu </a:t>
            </a:r>
            <a:r>
              <a:rPr lang="en" sz="2300" dirty="0">
                <a:solidFill>
                  <a:schemeClr val="dk1"/>
                </a:solidFill>
                <a:latin typeface="Calibri"/>
                <a:ea typeface="Calibri"/>
                <a:cs typeface="Calibri"/>
                <a:sym typeface="Calibri"/>
              </a:rPr>
              <a:t>apvienība: Latvijas Kultūras akadēmija un </a:t>
            </a:r>
            <a:br>
              <a:rPr lang="en" sz="2300" dirty="0">
                <a:solidFill>
                  <a:schemeClr val="dk1"/>
                </a:solidFill>
                <a:latin typeface="Calibri"/>
                <a:ea typeface="Calibri"/>
                <a:cs typeface="Calibri"/>
                <a:sym typeface="Calibri"/>
              </a:rPr>
            </a:br>
            <a:r>
              <a:rPr lang="en" sz="2300" dirty="0">
                <a:solidFill>
                  <a:schemeClr val="dk1"/>
                </a:solidFill>
                <a:latin typeface="Calibri"/>
                <a:ea typeface="Calibri"/>
                <a:cs typeface="Calibri"/>
                <a:sym typeface="Calibri"/>
              </a:rPr>
              <a:t>SIA “Analītisko pētījumu un stratēģiju laboratorija”</a:t>
            </a:r>
            <a:endParaRPr sz="2300" dirty="0">
              <a:solidFill>
                <a:schemeClr val="dk1"/>
              </a:solidFill>
              <a:latin typeface="Calibri"/>
              <a:ea typeface="Calibri"/>
              <a:cs typeface="Calibri"/>
              <a:sym typeface="Calibri"/>
            </a:endParaRPr>
          </a:p>
          <a:p>
            <a:pPr marL="0" lvl="0" indent="0" algn="l" rtl="0">
              <a:spcBef>
                <a:spcPts val="0"/>
              </a:spcBef>
              <a:spcAft>
                <a:spcPts val="0"/>
              </a:spcAft>
              <a:buNone/>
            </a:pPr>
            <a:endParaRPr sz="2300" dirty="0">
              <a:solidFill>
                <a:schemeClr val="dk1"/>
              </a:solidFill>
              <a:latin typeface="Calibri"/>
              <a:ea typeface="Calibri"/>
              <a:cs typeface="Calibri"/>
              <a:sym typeface="Calibri"/>
            </a:endParaRPr>
          </a:p>
          <a:p>
            <a:pPr marL="0" lvl="0" indent="0" algn="ctr" rtl="0">
              <a:spcBef>
                <a:spcPts val="0"/>
              </a:spcBef>
              <a:spcAft>
                <a:spcPts val="0"/>
              </a:spcAft>
              <a:buNone/>
            </a:pPr>
            <a:r>
              <a:rPr lang="en" b="1" dirty="0">
                <a:solidFill>
                  <a:schemeClr val="dk1"/>
                </a:solidFill>
                <a:latin typeface="Calibri"/>
                <a:ea typeface="Calibri"/>
                <a:cs typeface="Calibri"/>
                <a:sym typeface="Calibri"/>
              </a:rPr>
              <a:t>Valsts budžeta finansētās programmas </a:t>
            </a:r>
            <a:br>
              <a:rPr lang="en" b="1" dirty="0">
                <a:solidFill>
                  <a:schemeClr val="dk1"/>
                </a:solidFill>
                <a:latin typeface="Calibri"/>
                <a:ea typeface="Calibri"/>
                <a:cs typeface="Calibri"/>
                <a:sym typeface="Calibri"/>
              </a:rPr>
            </a:br>
            <a:r>
              <a:rPr lang="en" b="1" dirty="0">
                <a:solidFill>
                  <a:schemeClr val="dk1"/>
                </a:solidFill>
                <a:latin typeface="Calibri"/>
                <a:ea typeface="Calibri"/>
                <a:cs typeface="Calibri"/>
                <a:sym typeface="Calibri"/>
              </a:rPr>
              <a:t>“NVO fonds” darbības </a:t>
            </a:r>
            <a:r>
              <a:rPr lang="lv-LV" b="1" dirty="0" smtClean="0">
                <a:solidFill>
                  <a:schemeClr val="dk1"/>
                </a:solidFill>
                <a:latin typeface="Calibri"/>
                <a:ea typeface="Calibri"/>
                <a:cs typeface="Calibri"/>
                <a:sym typeface="Calibri"/>
              </a:rPr>
              <a:t/>
            </a:r>
            <a:br>
              <a:rPr lang="lv-LV" b="1" dirty="0" smtClean="0">
                <a:solidFill>
                  <a:schemeClr val="dk1"/>
                </a:solidFill>
                <a:latin typeface="Calibri"/>
                <a:ea typeface="Calibri"/>
                <a:cs typeface="Calibri"/>
                <a:sym typeface="Calibri"/>
              </a:rPr>
            </a:br>
            <a:r>
              <a:rPr lang="en" b="1" dirty="0" smtClean="0">
                <a:solidFill>
                  <a:schemeClr val="dk1"/>
                </a:solidFill>
                <a:latin typeface="Calibri"/>
                <a:ea typeface="Calibri"/>
                <a:cs typeface="Calibri"/>
                <a:sym typeface="Calibri"/>
              </a:rPr>
              <a:t>(</a:t>
            </a:r>
            <a:r>
              <a:rPr lang="en" b="1" dirty="0">
                <a:solidFill>
                  <a:schemeClr val="dk1"/>
                </a:solidFill>
                <a:latin typeface="Calibri"/>
                <a:ea typeface="Calibri"/>
                <a:cs typeface="Calibri"/>
                <a:sym typeface="Calibri"/>
              </a:rPr>
              <a:t>rezultātu un ieguldījuma) izvērtēšana</a:t>
            </a:r>
            <a:r>
              <a:rPr lang="en" dirty="0">
                <a:solidFill>
                  <a:schemeClr val="dk1"/>
                </a:solidFill>
                <a:latin typeface="Calibri"/>
                <a:ea typeface="Calibri"/>
                <a:cs typeface="Calibri"/>
                <a:sym typeface="Calibri"/>
              </a:rPr>
              <a:t/>
            </a:r>
            <a:br>
              <a:rPr lang="en" dirty="0">
                <a:solidFill>
                  <a:schemeClr val="dk1"/>
                </a:solidFill>
                <a:latin typeface="Calibri"/>
                <a:ea typeface="Calibri"/>
                <a:cs typeface="Calibri"/>
                <a:sym typeface="Calibri"/>
              </a:rPr>
            </a:br>
            <a:r>
              <a:rPr lang="en" sz="2300" dirty="0">
                <a:solidFill>
                  <a:schemeClr val="dk1"/>
                </a:solidFill>
                <a:latin typeface="Calibri"/>
                <a:ea typeface="Calibri"/>
                <a:cs typeface="Calibri"/>
                <a:sym typeface="Calibri"/>
              </a:rPr>
              <a:t>Pētījuma rezultātu </a:t>
            </a:r>
            <a:r>
              <a:rPr lang="en" sz="2300" dirty="0" smtClean="0">
                <a:solidFill>
                  <a:schemeClr val="dk1"/>
                </a:solidFill>
                <a:latin typeface="Calibri"/>
                <a:ea typeface="Calibri"/>
                <a:cs typeface="Calibri"/>
                <a:sym typeface="Calibri"/>
              </a:rPr>
              <a:t>kopsavilkums</a:t>
            </a:r>
            <a:r>
              <a:rPr lang="lv-LV" sz="2300" dirty="0" smtClean="0">
                <a:solidFill>
                  <a:schemeClr val="dk1"/>
                </a:solidFill>
                <a:latin typeface="Calibri"/>
                <a:ea typeface="Calibri"/>
                <a:cs typeface="Calibri"/>
                <a:sym typeface="Calibri"/>
              </a:rPr>
              <a:t/>
            </a:r>
            <a:br>
              <a:rPr lang="lv-LV" sz="2300" dirty="0" smtClean="0">
                <a:solidFill>
                  <a:schemeClr val="dk1"/>
                </a:solidFill>
                <a:latin typeface="Calibri"/>
                <a:ea typeface="Calibri"/>
                <a:cs typeface="Calibri"/>
                <a:sym typeface="Calibri"/>
              </a:rPr>
            </a:br>
            <a:endParaRPr sz="2300" dirty="0">
              <a:solidFill>
                <a:schemeClr val="dk1"/>
              </a:solidFill>
              <a:latin typeface="Calibri"/>
              <a:ea typeface="Calibri"/>
              <a:cs typeface="Calibri"/>
              <a:sym typeface="Calibri"/>
            </a:endParaRPr>
          </a:p>
          <a:p>
            <a:pPr marL="0" lvl="0" indent="0" algn="ctr" rtl="0">
              <a:spcBef>
                <a:spcPts val="0"/>
              </a:spcBef>
              <a:spcAft>
                <a:spcPts val="0"/>
              </a:spcAft>
              <a:buNone/>
            </a:pPr>
            <a:r>
              <a:rPr lang="lv-LV" sz="2300" dirty="0" smtClean="0">
                <a:solidFill>
                  <a:schemeClr val="dk1"/>
                </a:solidFill>
                <a:latin typeface="Calibri"/>
                <a:ea typeface="Calibri"/>
                <a:cs typeface="Calibri"/>
                <a:sym typeface="Calibri"/>
              </a:rPr>
              <a:t>Rīgā,  27.01.21</a:t>
            </a:r>
            <a:endParaRPr sz="2300" dirty="0">
              <a:solidFill>
                <a:schemeClr val="dk1"/>
              </a:solidFill>
              <a:latin typeface="Calibri"/>
              <a:ea typeface="Calibri"/>
              <a:cs typeface="Calibri"/>
              <a:sym typeface="Calibri"/>
            </a:endParaRPr>
          </a:p>
          <a:p>
            <a:pPr marL="0" lvl="0" indent="0" algn="ctr" rtl="0">
              <a:spcBef>
                <a:spcPts val="0"/>
              </a:spcBef>
              <a:spcAft>
                <a:spcPts val="0"/>
              </a:spcAft>
              <a:buNone/>
            </a:pPr>
            <a:endParaRPr sz="2300" dirty="0">
              <a:solidFill>
                <a:schemeClr val="dk1"/>
              </a:solidFill>
              <a:latin typeface="Calibri"/>
              <a:ea typeface="Calibri"/>
              <a:cs typeface="Calibri"/>
              <a:sym typeface="Calibri"/>
            </a:endParaRPr>
          </a:p>
        </p:txBody>
      </p:sp>
      <p:pic>
        <p:nvPicPr>
          <p:cNvPr id="67" name="Google Shape;67;p13"/>
          <p:cNvPicPr preferRelativeResize="0"/>
          <p:nvPr/>
        </p:nvPicPr>
        <p:blipFill>
          <a:blip r:embed="rId3">
            <a:alphaModFix/>
          </a:blip>
          <a:stretch>
            <a:fillRect/>
          </a:stretch>
        </p:blipFill>
        <p:spPr>
          <a:xfrm>
            <a:off x="5082650" y="278781"/>
            <a:ext cx="3724900" cy="657922"/>
          </a:xfrm>
          <a:prstGeom prst="rect">
            <a:avLst/>
          </a:prstGeom>
          <a:noFill/>
          <a:ln>
            <a:noFill/>
          </a:ln>
        </p:spPr>
      </p:pic>
      <p:pic>
        <p:nvPicPr>
          <p:cNvPr id="68" name="Google Shape;68;p13"/>
          <p:cNvPicPr preferRelativeResize="0"/>
          <p:nvPr/>
        </p:nvPicPr>
        <p:blipFill>
          <a:blip r:embed="rId4">
            <a:alphaModFix/>
          </a:blip>
          <a:stretch>
            <a:fillRect/>
          </a:stretch>
        </p:blipFill>
        <p:spPr>
          <a:xfrm>
            <a:off x="2551247" y="0"/>
            <a:ext cx="2321912" cy="1304693"/>
          </a:xfrm>
          <a:prstGeom prst="rect">
            <a:avLst/>
          </a:prstGeom>
          <a:noFill/>
          <a:ln>
            <a:noFill/>
          </a:ln>
        </p:spPr>
      </p:pic>
      <p:pic>
        <p:nvPicPr>
          <p:cNvPr id="2" name="Attēls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24" y="108450"/>
            <a:ext cx="2464420" cy="1304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NVO fonda projektus īstenojošās organizācijas</a:t>
            </a:r>
            <a:endParaRPr sz="2400" b="1">
              <a:solidFill>
                <a:schemeClr val="dk1"/>
              </a:solidFill>
              <a:latin typeface="Calibri"/>
              <a:ea typeface="Calibri"/>
              <a:cs typeface="Calibri"/>
              <a:sym typeface="Calibri"/>
            </a:endParaRPr>
          </a:p>
        </p:txBody>
      </p:sp>
      <p:sp>
        <p:nvSpPr>
          <p:cNvPr id="142" name="Google Shape;142;p2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43" name="Google Shape;143;p22"/>
          <p:cNvSpPr txBox="1"/>
          <p:nvPr/>
        </p:nvSpPr>
        <p:spPr>
          <a:xfrm>
            <a:off x="282600" y="645375"/>
            <a:ext cx="8405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Starp atbalstīto projektu īstenotājiem biežāk ir organizācijas, kuru:</a:t>
            </a:r>
            <a:r>
              <a:rPr lang="en" dirty="0">
                <a:highlight>
                  <a:schemeClr val="lt2"/>
                </a:highlight>
                <a:latin typeface="Calibri"/>
                <a:ea typeface="Calibri"/>
                <a:cs typeface="Calibri"/>
                <a:sym typeface="Calibri"/>
              </a:rPr>
              <a:t> (1) darbība ir regulāra, (2) darbība tiek </a:t>
            </a:r>
            <a:r>
              <a:rPr lang="en" dirty="0" smtClean="0">
                <a:highlight>
                  <a:schemeClr val="lt2"/>
                </a:highlight>
                <a:latin typeface="Calibri"/>
                <a:ea typeface="Calibri"/>
                <a:cs typeface="Calibri"/>
                <a:sym typeface="Calibri"/>
              </a:rPr>
              <a:t>plānota</a:t>
            </a:r>
            <a:r>
              <a:rPr lang="lv-LV" dirty="0" smtClean="0">
                <a:highlight>
                  <a:schemeClr val="lt2"/>
                </a:highlight>
                <a:latin typeface="Calibri"/>
                <a:ea typeface="Calibri"/>
                <a:cs typeface="Calibri"/>
                <a:sym typeface="Calibri"/>
              </a:rPr>
              <a:t> vismaz vidējā termiņā</a:t>
            </a:r>
            <a:r>
              <a:rPr lang="en" dirty="0" smtClean="0">
                <a:highlight>
                  <a:schemeClr val="lt2"/>
                </a:highlight>
                <a:latin typeface="Calibri"/>
                <a:ea typeface="Calibri"/>
                <a:cs typeface="Calibri"/>
                <a:sym typeface="Calibri"/>
              </a:rPr>
              <a:t>, </a:t>
            </a:r>
            <a:r>
              <a:rPr lang="en" dirty="0">
                <a:highlight>
                  <a:schemeClr val="lt2"/>
                </a:highlight>
                <a:latin typeface="Calibri"/>
                <a:ea typeface="Calibri"/>
                <a:cs typeface="Calibri"/>
                <a:sym typeface="Calibri"/>
              </a:rPr>
              <a:t>(3) iepriekšējā pieredze projektu īstenošanā ir liela.</a:t>
            </a:r>
            <a:endParaRPr dirty="0">
              <a:highlight>
                <a:schemeClr val="lt2"/>
              </a:highlight>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 dirty="0">
                <a:highlight>
                  <a:schemeClr val="lt2"/>
                </a:highlight>
                <a:latin typeface="Calibri"/>
                <a:ea typeface="Calibri"/>
                <a:cs typeface="Calibri"/>
                <a:sym typeface="Calibri"/>
              </a:rPr>
              <a:t>Programma “NVO fonds” sniedz būtisku ieguldījumu ilgtspējīgu un aktīvi strādājošu organizāciju attīstībā,</a:t>
            </a:r>
            <a:r>
              <a:rPr lang="en" dirty="0">
                <a:latin typeface="Calibri"/>
                <a:ea typeface="Calibri"/>
                <a:cs typeface="Calibri"/>
                <a:sym typeface="Calibri"/>
              </a:rPr>
              <a:t> neatkarīgi no to darbība mēroga (vietējais, reģionālais, nacionālais).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144" name="Google Shape;144;p22"/>
          <p:cNvPicPr preferRelativeResize="0"/>
          <p:nvPr/>
        </p:nvPicPr>
        <p:blipFill>
          <a:blip r:embed="rId3">
            <a:alphaModFix/>
          </a:blip>
          <a:stretch>
            <a:fillRect/>
          </a:stretch>
        </p:blipFill>
        <p:spPr>
          <a:xfrm>
            <a:off x="561800" y="1950325"/>
            <a:ext cx="8020378" cy="3081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3"/>
          <p:cNvSpPr txBox="1">
            <a:spLocks noGrp="1"/>
          </p:cNvSpPr>
          <p:nvPr>
            <p:ph type="title" idx="4294967295"/>
          </p:nvPr>
        </p:nvSpPr>
        <p:spPr>
          <a:xfrm>
            <a:off x="855300" y="249075"/>
            <a:ext cx="7433400" cy="56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Projektos aktulizētās tēmas (a)</a:t>
            </a:r>
            <a:endParaRPr sz="24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Tematiskās grupas</a:t>
            </a:r>
            <a:endParaRPr sz="1700" b="1">
              <a:solidFill>
                <a:schemeClr val="dk1"/>
              </a:solidFill>
              <a:latin typeface="Calibri"/>
              <a:ea typeface="Calibri"/>
              <a:cs typeface="Calibri"/>
              <a:sym typeface="Calibri"/>
            </a:endParaRPr>
          </a:p>
        </p:txBody>
      </p:sp>
      <p:sp>
        <p:nvSpPr>
          <p:cNvPr id="150" name="Google Shape;150;p23"/>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51" name="Google Shape;151;p23"/>
          <p:cNvPicPr preferRelativeResize="0"/>
          <p:nvPr/>
        </p:nvPicPr>
        <p:blipFill>
          <a:blip r:embed="rId3">
            <a:alphaModFix/>
          </a:blip>
          <a:stretch>
            <a:fillRect/>
          </a:stretch>
        </p:blipFill>
        <p:spPr>
          <a:xfrm>
            <a:off x="246100" y="950175"/>
            <a:ext cx="8651794" cy="3737575"/>
          </a:xfrm>
          <a:prstGeom prst="rect">
            <a:avLst/>
          </a:prstGeom>
          <a:noFill/>
          <a:ln>
            <a:noFill/>
          </a:ln>
        </p:spPr>
      </p:pic>
      <p:sp>
        <p:nvSpPr>
          <p:cNvPr id="152" name="Google Shape;152;p23"/>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Projektos aktulizētās tēmas (b)</a:t>
            </a:r>
            <a:endParaRPr sz="24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Konkrētās tēmas detalizēti: TOP 10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2400" b="1">
              <a:solidFill>
                <a:schemeClr val="dk1"/>
              </a:solidFill>
              <a:latin typeface="Calibri"/>
              <a:ea typeface="Calibri"/>
              <a:cs typeface="Calibri"/>
              <a:sym typeface="Calibri"/>
            </a:endParaRPr>
          </a:p>
        </p:txBody>
      </p:sp>
      <p:sp>
        <p:nvSpPr>
          <p:cNvPr id="158" name="Google Shape;158;p2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159" name="Google Shape;159;p24"/>
          <p:cNvPicPr preferRelativeResize="0"/>
          <p:nvPr/>
        </p:nvPicPr>
        <p:blipFill>
          <a:blip r:embed="rId3">
            <a:alphaModFix/>
          </a:blip>
          <a:stretch>
            <a:fillRect/>
          </a:stretch>
        </p:blipFill>
        <p:spPr>
          <a:xfrm>
            <a:off x="321600" y="891925"/>
            <a:ext cx="8275201" cy="4193326"/>
          </a:xfrm>
          <a:prstGeom prst="rect">
            <a:avLst/>
          </a:prstGeom>
          <a:noFill/>
          <a:ln>
            <a:noFill/>
          </a:ln>
        </p:spPr>
      </p:pic>
      <p:sp>
        <p:nvSpPr>
          <p:cNvPr id="160" name="Google Shape;160;p24"/>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5"/>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chemeClr val="dk1"/>
                </a:solidFill>
                <a:latin typeface="Calibri"/>
                <a:ea typeface="Calibri"/>
                <a:cs typeface="Calibri"/>
                <a:sym typeface="Calibri"/>
              </a:rPr>
              <a:t>Projektos aktulizētās </a:t>
            </a:r>
            <a:r>
              <a:rPr lang="en" sz="2400" b="1" dirty="0" smtClean="0">
                <a:solidFill>
                  <a:schemeClr val="dk1"/>
                </a:solidFill>
                <a:latin typeface="Calibri"/>
                <a:ea typeface="Calibri"/>
                <a:cs typeface="Calibri"/>
                <a:sym typeface="Calibri"/>
              </a:rPr>
              <a:t>tēmas</a:t>
            </a:r>
            <a:r>
              <a:rPr lang="lv-LV" sz="2400" b="1" dirty="0" smtClean="0">
                <a:solidFill>
                  <a:schemeClr val="dk1"/>
                </a:solidFill>
                <a:latin typeface="Calibri"/>
                <a:ea typeface="Calibri"/>
                <a:cs typeface="Calibri"/>
                <a:sym typeface="Calibri"/>
              </a:rPr>
              <a:t>: daudzveidīgi tematiski virzieni</a:t>
            </a:r>
            <a:endParaRPr sz="2400" b="1" dirty="0">
              <a:solidFill>
                <a:schemeClr val="dk1"/>
              </a:solidFill>
              <a:latin typeface="Calibri"/>
              <a:ea typeface="Calibri"/>
              <a:cs typeface="Calibri"/>
              <a:sym typeface="Calibri"/>
            </a:endParaRPr>
          </a:p>
        </p:txBody>
      </p:sp>
      <p:sp>
        <p:nvSpPr>
          <p:cNvPr id="166" name="Google Shape;166;p2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67" name="Google Shape;167;p25"/>
          <p:cNvSpPr txBox="1"/>
          <p:nvPr/>
        </p:nvSpPr>
        <p:spPr>
          <a:xfrm>
            <a:off x="374700" y="971250"/>
            <a:ext cx="8115300" cy="4022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Calibri"/>
              <a:buChar char="●"/>
            </a:pPr>
            <a:r>
              <a:rPr lang="en" sz="1800" dirty="0">
                <a:highlight>
                  <a:schemeClr val="lt2"/>
                </a:highlight>
                <a:latin typeface="Calibri"/>
                <a:ea typeface="Calibri"/>
                <a:cs typeface="Calibri"/>
                <a:sym typeface="Calibri"/>
              </a:rPr>
              <a:t>Kopumā identificētas 82 dažādas tēmas</a:t>
            </a:r>
            <a:r>
              <a:rPr lang="en" sz="1800" dirty="0">
                <a:latin typeface="Calibri"/>
                <a:ea typeface="Calibri"/>
                <a:cs typeface="Calibri"/>
                <a:sym typeface="Calibri"/>
              </a:rPr>
              <a:t>, kam veltīti īstenotie 254 programmas projekti.</a:t>
            </a:r>
            <a:endParaRPr sz="1800" dirty="0">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 sz="1800" dirty="0">
                <a:highlight>
                  <a:schemeClr val="lt2"/>
                </a:highlight>
                <a:latin typeface="Calibri"/>
                <a:ea typeface="Calibri"/>
                <a:cs typeface="Calibri"/>
                <a:sym typeface="Calibri"/>
              </a:rPr>
              <a:t>Tēmu dažādība pa gadiem ir mainījusies</a:t>
            </a:r>
            <a:r>
              <a:rPr lang="en" sz="1800" dirty="0">
                <a:latin typeface="Calibri"/>
                <a:ea typeface="Calibri"/>
                <a:cs typeface="Calibri"/>
                <a:sym typeface="Calibri"/>
              </a:rPr>
              <a:t>. 2016. gadā kopumā tika aptvertas 44 dažādas tēmas, pēc tam līdz 2018. gadam tēmu dažādība kritusies līdz 23, bet pēdējo trīs gadu laikā pieaugusi līdz 40 dažādām tēmām 2020. gadā.</a:t>
            </a:r>
            <a:endParaRPr sz="1800" dirty="0">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 sz="1800" dirty="0">
                <a:highlight>
                  <a:schemeClr val="lt2"/>
                </a:highlight>
                <a:latin typeface="Calibri"/>
                <a:ea typeface="Calibri"/>
                <a:cs typeface="Calibri"/>
                <a:sym typeface="Calibri"/>
              </a:rPr>
              <a:t>2020. gadā </a:t>
            </a:r>
            <a:r>
              <a:rPr lang="en" sz="1800" dirty="0">
                <a:latin typeface="Calibri"/>
                <a:ea typeface="Calibri"/>
                <a:cs typeface="Calibri"/>
                <a:sym typeface="Calibri"/>
              </a:rPr>
              <a:t>pieaudzis arī tādu projektu skaits, kas vērsti uz </a:t>
            </a:r>
            <a:r>
              <a:rPr lang="en" sz="1800" dirty="0">
                <a:highlight>
                  <a:schemeClr val="lt2"/>
                </a:highlight>
                <a:latin typeface="Calibri"/>
                <a:ea typeface="Calibri"/>
                <a:cs typeface="Calibri"/>
                <a:sym typeface="Calibri"/>
              </a:rPr>
              <a:t>vietējās kopienas attīstību, brīvprātīgā darba attīstību, jauniešu līdzdalības sekmēšanu. </a:t>
            </a:r>
            <a:endParaRPr sz="1800" dirty="0">
              <a:highlight>
                <a:schemeClr val="lt2"/>
              </a:highlight>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 sz="1800" dirty="0">
                <a:latin typeface="Calibri"/>
                <a:ea typeface="Calibri"/>
                <a:cs typeface="Calibri"/>
                <a:sym typeface="Calibri"/>
              </a:rPr>
              <a:t>Tēmu skaits pārsniedz 50% no projektu skaita visos gados. Tas liecina, ka </a:t>
            </a:r>
            <a:r>
              <a:rPr lang="en" sz="1800" b="1" dirty="0">
                <a:highlight>
                  <a:schemeClr val="lt2"/>
                </a:highlight>
                <a:latin typeface="Calibri"/>
                <a:ea typeface="Calibri"/>
                <a:cs typeface="Calibri"/>
                <a:sym typeface="Calibri"/>
              </a:rPr>
              <a:t>īstenoti tematiski ļoti daudzpusīgi vērsti projekti, nevis īstenoti daudzi projekti par līdzīgām tēmām.</a:t>
            </a:r>
            <a:endParaRPr sz="1800" b="1" dirty="0">
              <a:highlight>
                <a:schemeClr val="lt2"/>
              </a:highlight>
              <a:latin typeface="Calibri"/>
              <a:ea typeface="Calibri"/>
              <a:cs typeface="Calibri"/>
              <a:sym typeface="Calibri"/>
            </a:endParaRPr>
          </a:p>
          <a:p>
            <a:pPr marL="0" lvl="0" indent="0" algn="l" rtl="0">
              <a:spcBef>
                <a:spcPts val="100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6"/>
          <p:cNvSpPr txBox="1">
            <a:spLocks noGrp="1"/>
          </p:cNvSpPr>
          <p:nvPr>
            <p:ph type="title" idx="4294967295"/>
          </p:nvPr>
        </p:nvSpPr>
        <p:spPr>
          <a:xfrm>
            <a:off x="855300" y="249075"/>
            <a:ext cx="7433400" cy="90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Projektos īstenotās aktivitātes (a)</a:t>
            </a:r>
            <a:endParaRPr sz="24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Konkrētās aktivitātes detalizēti: TOP 10 katrā kategorijā</a:t>
            </a:r>
            <a:endParaRPr sz="1700" b="1">
              <a:solidFill>
                <a:schemeClr val="dk1"/>
              </a:solidFill>
              <a:latin typeface="Calibri"/>
              <a:ea typeface="Calibri"/>
              <a:cs typeface="Calibri"/>
              <a:sym typeface="Calibri"/>
            </a:endParaRPr>
          </a:p>
        </p:txBody>
      </p:sp>
      <p:sp>
        <p:nvSpPr>
          <p:cNvPr id="173" name="Google Shape;173;p2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174" name="Google Shape;174;p26"/>
          <p:cNvPicPr preferRelativeResize="0"/>
          <p:nvPr/>
        </p:nvPicPr>
        <p:blipFill>
          <a:blip r:embed="rId3">
            <a:alphaModFix/>
          </a:blip>
          <a:stretch>
            <a:fillRect/>
          </a:stretch>
        </p:blipFill>
        <p:spPr>
          <a:xfrm>
            <a:off x="152400" y="883350"/>
            <a:ext cx="5378938" cy="4193325"/>
          </a:xfrm>
          <a:prstGeom prst="rect">
            <a:avLst/>
          </a:prstGeom>
          <a:noFill/>
          <a:ln>
            <a:noFill/>
          </a:ln>
        </p:spPr>
      </p:pic>
      <p:sp>
        <p:nvSpPr>
          <p:cNvPr id="175" name="Google Shape;175;p26"/>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
        <p:nvSpPr>
          <p:cNvPr id="176" name="Google Shape;176;p26"/>
          <p:cNvSpPr txBox="1"/>
          <p:nvPr/>
        </p:nvSpPr>
        <p:spPr>
          <a:xfrm>
            <a:off x="6101800" y="1237475"/>
            <a:ext cx="2668200" cy="133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nria Serif Light"/>
              <a:ea typeface="Inria Serif Light"/>
              <a:cs typeface="Inria Serif Light"/>
              <a:sym typeface="Inria Serif Light"/>
            </a:endParaRPr>
          </a:p>
        </p:txBody>
      </p:sp>
      <p:sp>
        <p:nvSpPr>
          <p:cNvPr id="177" name="Google Shape;177;p26"/>
          <p:cNvSpPr txBox="1"/>
          <p:nvPr/>
        </p:nvSpPr>
        <p:spPr>
          <a:xfrm>
            <a:off x="5876775" y="928725"/>
            <a:ext cx="2998200" cy="345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highlight>
                  <a:schemeClr val="lt2"/>
                </a:highlight>
                <a:latin typeface="Calibri"/>
                <a:ea typeface="Calibri"/>
                <a:cs typeface="Calibri"/>
                <a:sym typeface="Calibri"/>
              </a:rPr>
              <a:t>91%</a:t>
            </a:r>
            <a:endParaRPr sz="1700" b="1">
              <a:highlight>
                <a:schemeClr val="lt2"/>
              </a:highlight>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no visiem projektiem iekļauj aktivitātes, kas vērstas uz konkrētām iedzīvotāju mērķgrupām</a:t>
            </a: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b="1">
                <a:highlight>
                  <a:schemeClr val="lt2"/>
                </a:highlight>
                <a:latin typeface="Calibri"/>
                <a:ea typeface="Calibri"/>
                <a:cs typeface="Calibri"/>
                <a:sym typeface="Calibri"/>
              </a:rPr>
              <a:t>72%</a:t>
            </a:r>
            <a:endParaRPr sz="1700" b="1">
              <a:highlight>
                <a:schemeClr val="lt2"/>
              </a:highlight>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no visiem projektiem iekļauj aktivitātes, kas vērstas uz pašu organizāciju</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7"/>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Projektos īstenotās aktivitātes (b)</a:t>
            </a:r>
            <a:endParaRPr sz="2400" b="1">
              <a:solidFill>
                <a:schemeClr val="dk1"/>
              </a:solidFill>
              <a:latin typeface="Calibri"/>
              <a:ea typeface="Calibri"/>
              <a:cs typeface="Calibri"/>
              <a:sym typeface="Calibri"/>
            </a:endParaRPr>
          </a:p>
        </p:txBody>
      </p:sp>
      <p:sp>
        <p:nvSpPr>
          <p:cNvPr id="183" name="Google Shape;183;p2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84" name="Google Shape;184;p27"/>
          <p:cNvSpPr txBox="1"/>
          <p:nvPr/>
        </p:nvSpPr>
        <p:spPr>
          <a:xfrm>
            <a:off x="585750" y="828300"/>
            <a:ext cx="7972500" cy="3770233"/>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2"/>
              </a:buClr>
              <a:buSzPts val="1600"/>
              <a:buFont typeface="Calibri"/>
              <a:buChar char="●"/>
            </a:pPr>
            <a:r>
              <a:rPr lang="en" sz="1600" dirty="0">
                <a:highlight>
                  <a:schemeClr val="lt2"/>
                </a:highlight>
                <a:latin typeface="Calibri"/>
                <a:ea typeface="Calibri"/>
                <a:cs typeface="Calibri"/>
                <a:sym typeface="Calibri"/>
              </a:rPr>
              <a:t>Kopumā identificētas 70 dažāda veida aktivitātes.</a:t>
            </a:r>
            <a:r>
              <a:rPr lang="en" sz="1600" dirty="0">
                <a:latin typeface="Calibri"/>
                <a:ea typeface="Calibri"/>
                <a:cs typeface="Calibri"/>
                <a:sym typeface="Calibri"/>
              </a:rPr>
              <a:t> </a:t>
            </a: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lv-LV" sz="1600" b="1" dirty="0" smtClean="0">
                <a:latin typeface="Calibri"/>
                <a:ea typeface="Calibri"/>
                <a:cs typeface="Calibri"/>
                <a:sym typeface="Calibri"/>
              </a:rPr>
              <a:t>Aktivitāšu pieaugums</a:t>
            </a:r>
            <a:r>
              <a:rPr lang="lv-LV" sz="1600" dirty="0" smtClean="0">
                <a:latin typeface="Calibri"/>
                <a:ea typeface="Calibri"/>
                <a:cs typeface="Calibri"/>
                <a:sym typeface="Calibri"/>
              </a:rPr>
              <a:t>: </a:t>
            </a:r>
            <a:r>
              <a:rPr lang="en" sz="1600" dirty="0" smtClean="0">
                <a:latin typeface="Calibri"/>
                <a:ea typeface="Calibri"/>
                <a:cs typeface="Calibri"/>
                <a:sym typeface="Calibri"/>
              </a:rPr>
              <a:t>piecu </a:t>
            </a:r>
            <a:r>
              <a:rPr lang="en" sz="1600" dirty="0">
                <a:latin typeface="Calibri"/>
                <a:ea typeface="Calibri"/>
                <a:cs typeface="Calibri"/>
                <a:sym typeface="Calibri"/>
              </a:rPr>
              <a:t>gadu periodā</a:t>
            </a:r>
            <a:r>
              <a:rPr lang="en" sz="1600" dirty="0">
                <a:highlight>
                  <a:schemeClr val="lt2"/>
                </a:highlight>
                <a:latin typeface="Calibri"/>
                <a:ea typeface="Calibri"/>
                <a:cs typeface="Calibri"/>
                <a:sym typeface="Calibri"/>
              </a:rPr>
              <a:t> ik gadu ir pieaudzis projektu ietvaros īstenoto aktivitāšu skaits.</a:t>
            </a:r>
            <a:r>
              <a:rPr lang="en" sz="1600" dirty="0">
                <a:latin typeface="Calibri"/>
                <a:ea typeface="Calibri"/>
                <a:cs typeface="Calibri"/>
                <a:sym typeface="Calibri"/>
              </a:rPr>
              <a:t> Ja 2016. gadā katrs projekts īstenoja vidēji 3,2 aktivitātes, tad 2020. gadā jau 5,3 aktivitātes. Tas liecina –</a:t>
            </a:r>
            <a:r>
              <a:rPr lang="en" sz="1600" dirty="0">
                <a:highlight>
                  <a:schemeClr val="lt2"/>
                </a:highlight>
                <a:latin typeface="Calibri"/>
                <a:ea typeface="Calibri"/>
                <a:cs typeface="Calibri"/>
                <a:sym typeface="Calibri"/>
              </a:rPr>
              <a:t> īstenotie projekti kļuvuši daudzpusīgāki iekļauto aktivitāšu aspektā.</a:t>
            </a:r>
            <a:endParaRPr sz="1600" dirty="0">
              <a:highlight>
                <a:schemeClr val="lt2"/>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lv-LV" sz="1600" b="1" dirty="0" smtClean="0">
                <a:latin typeface="Calibri"/>
                <a:ea typeface="Calibri"/>
                <a:cs typeface="Calibri"/>
                <a:sym typeface="Calibri"/>
              </a:rPr>
              <a:t>Aktivitāšu </a:t>
            </a:r>
            <a:r>
              <a:rPr lang="lv-LV" sz="1600" b="1" dirty="0" err="1" smtClean="0">
                <a:latin typeface="Calibri"/>
                <a:ea typeface="Calibri"/>
                <a:cs typeface="Calibri"/>
                <a:sym typeface="Calibri"/>
              </a:rPr>
              <a:t>atvērtība</a:t>
            </a:r>
            <a:r>
              <a:rPr lang="lv-LV" sz="1600" dirty="0" smtClean="0">
                <a:latin typeface="Calibri"/>
                <a:ea typeface="Calibri"/>
                <a:cs typeface="Calibri"/>
                <a:sym typeface="Calibri"/>
              </a:rPr>
              <a:t>: p</a:t>
            </a:r>
            <a:r>
              <a:rPr lang="en" sz="1600" dirty="0" smtClean="0">
                <a:latin typeface="Calibri"/>
                <a:ea typeface="Calibri"/>
                <a:cs typeface="Calibri"/>
                <a:sym typeface="Calibri"/>
              </a:rPr>
              <a:t>ēdējos </a:t>
            </a:r>
            <a:r>
              <a:rPr lang="en" sz="1600" dirty="0">
                <a:latin typeface="Calibri"/>
                <a:ea typeface="Calibri"/>
                <a:cs typeface="Calibri"/>
                <a:sym typeface="Calibri"/>
              </a:rPr>
              <a:t>trīs gados</a:t>
            </a:r>
            <a:r>
              <a:rPr lang="en" sz="1600" dirty="0">
                <a:highlight>
                  <a:schemeClr val="lt2"/>
                </a:highlight>
                <a:latin typeface="Calibri"/>
                <a:ea typeface="Calibri"/>
                <a:cs typeface="Calibri"/>
                <a:sym typeface="Calibri"/>
              </a:rPr>
              <a:t> samazinājies tādu projektu īpatsvars, kuros aktivitātes vērstas uz konkrēto organizāciju</a:t>
            </a:r>
            <a:r>
              <a:rPr lang="en" sz="1600" dirty="0">
                <a:latin typeface="Calibri"/>
                <a:ea typeface="Calibri"/>
                <a:cs typeface="Calibri"/>
                <a:sym typeface="Calibri"/>
              </a:rPr>
              <a:t> (no 84% 2018. gadā līdz 67% 2020. gadā), bet</a:t>
            </a:r>
            <a:r>
              <a:rPr lang="en" sz="1600" dirty="0">
                <a:highlight>
                  <a:schemeClr val="lt2"/>
                </a:highlight>
                <a:latin typeface="Calibri"/>
                <a:ea typeface="Calibri"/>
                <a:cs typeface="Calibri"/>
                <a:sym typeface="Calibri"/>
              </a:rPr>
              <a:t> pieaudzis tādu aktivitāšu īpatsvars, kurās tiešā veidā tiek iesaistīti iedzīvotāji vai īstenoti pasākumi iedzīvotājiem.</a:t>
            </a: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lv-LV" sz="1600" dirty="0" smtClean="0">
                <a:highlight>
                  <a:schemeClr val="lt2"/>
                </a:highlight>
                <a:latin typeface="Calibri"/>
                <a:ea typeface="Calibri"/>
                <a:cs typeface="Calibri"/>
                <a:sym typeface="Calibri"/>
              </a:rPr>
              <a:t>Secināts:</a:t>
            </a:r>
            <a:r>
              <a:rPr lang="en" sz="1600" b="1" dirty="0" smtClean="0">
                <a:highlight>
                  <a:schemeClr val="lt2"/>
                </a:highlight>
                <a:latin typeface="Calibri"/>
                <a:ea typeface="Calibri"/>
                <a:cs typeface="Calibri"/>
                <a:sym typeface="Calibri"/>
              </a:rPr>
              <a:t> </a:t>
            </a:r>
            <a:r>
              <a:rPr lang="en" sz="1600" b="1" dirty="0">
                <a:highlight>
                  <a:schemeClr val="lt2"/>
                </a:highlight>
                <a:latin typeface="Calibri"/>
                <a:ea typeface="Calibri"/>
                <a:cs typeface="Calibri"/>
                <a:sym typeface="Calibri"/>
              </a:rPr>
              <a:t>īstenoto projektu aktivitātes kļuvušas atvērtākas plašākām iedzīvotāju kopām, veicināta jaunu mērķgrupu iekļaušana.</a:t>
            </a:r>
            <a:r>
              <a:rPr lang="en" sz="1600" b="1" dirty="0">
                <a:latin typeface="Calibri"/>
                <a:ea typeface="Calibri"/>
                <a:cs typeface="Calibri"/>
                <a:sym typeface="Calibri"/>
              </a:rPr>
              <a:t> </a:t>
            </a:r>
            <a:r>
              <a:rPr lang="lv-LV" sz="1600" b="1" dirty="0" smtClean="0">
                <a:latin typeface="Calibri"/>
                <a:ea typeface="Calibri"/>
                <a:cs typeface="Calibri"/>
                <a:sym typeface="Calibri"/>
              </a:rPr>
              <a:t> </a:t>
            </a:r>
            <a:r>
              <a:rPr lang="en" sz="1600" b="1" dirty="0" smtClean="0">
                <a:highlight>
                  <a:schemeClr val="lt2"/>
                </a:highlight>
                <a:latin typeface="Calibri"/>
                <a:ea typeface="Calibri"/>
                <a:cs typeface="Calibri"/>
                <a:sym typeface="Calibri"/>
              </a:rPr>
              <a:t>Notiek </a:t>
            </a:r>
            <a:r>
              <a:rPr lang="en" sz="1600" b="1" dirty="0">
                <a:highlight>
                  <a:schemeClr val="lt2"/>
                </a:highlight>
                <a:latin typeface="Calibri"/>
                <a:ea typeface="Calibri"/>
                <a:cs typeface="Calibri"/>
                <a:sym typeface="Calibri"/>
              </a:rPr>
              <a:t>organizāciju darba pārorientēšana no </a:t>
            </a:r>
            <a:r>
              <a:rPr lang="lv-LV" sz="1600" b="1" dirty="0" smtClean="0">
                <a:highlight>
                  <a:schemeClr val="lt2"/>
                </a:highlight>
                <a:latin typeface="Calibri"/>
                <a:ea typeface="Calibri"/>
                <a:cs typeface="Calibri"/>
                <a:sym typeface="Calibri"/>
              </a:rPr>
              <a:t>(projekta iesniedzēja)</a:t>
            </a:r>
            <a:r>
              <a:rPr lang="en" sz="1600" b="1" dirty="0" smtClean="0">
                <a:highlight>
                  <a:schemeClr val="lt2"/>
                </a:highlight>
                <a:latin typeface="Calibri"/>
                <a:ea typeface="Calibri"/>
                <a:cs typeface="Calibri"/>
                <a:sym typeface="Calibri"/>
              </a:rPr>
              <a:t> </a:t>
            </a:r>
            <a:r>
              <a:rPr lang="en" sz="1600" b="1" dirty="0">
                <a:highlight>
                  <a:schemeClr val="lt2"/>
                </a:highlight>
                <a:latin typeface="Calibri"/>
                <a:ea typeface="Calibri"/>
                <a:cs typeface="Calibri"/>
                <a:sym typeface="Calibri"/>
              </a:rPr>
              <a:t>organizācijas </a:t>
            </a:r>
            <a:r>
              <a:rPr lang="lv-LV" sz="1600" b="1" dirty="0" smtClean="0">
                <a:highlight>
                  <a:schemeClr val="lt2"/>
                </a:highlight>
                <a:latin typeface="Calibri"/>
                <a:ea typeface="Calibri"/>
                <a:cs typeface="Calibri"/>
                <a:sym typeface="Calibri"/>
              </a:rPr>
              <a:t>attīstības </a:t>
            </a:r>
            <a:r>
              <a:rPr lang="en" sz="1600" b="1" dirty="0" smtClean="0">
                <a:highlight>
                  <a:schemeClr val="lt2"/>
                </a:highlight>
                <a:latin typeface="Calibri"/>
                <a:ea typeface="Calibri"/>
                <a:cs typeface="Calibri"/>
                <a:sym typeface="Calibri"/>
              </a:rPr>
              <a:t>uz </a:t>
            </a:r>
            <a:r>
              <a:rPr lang="en" sz="1600" b="1" dirty="0">
                <a:highlight>
                  <a:schemeClr val="lt2"/>
                </a:highlight>
                <a:latin typeface="Calibri"/>
                <a:ea typeface="Calibri"/>
                <a:cs typeface="Calibri"/>
                <a:sym typeface="Calibri"/>
              </a:rPr>
              <a:t>«ārējām» sabiedrības mērķgrupām</a:t>
            </a:r>
            <a:r>
              <a:rPr lang="en" sz="1600" dirty="0">
                <a:latin typeface="Calibri"/>
                <a:ea typeface="Calibri"/>
                <a:cs typeface="Calibri"/>
                <a:sym typeface="Calibri"/>
              </a:rPr>
              <a:t>.</a:t>
            </a:r>
            <a:endParaRPr sz="16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28"/>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Projektos sasniegtās mērķgrupas (a)</a:t>
            </a:r>
            <a:endParaRPr sz="24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Konkrētās merķgrupas detalizēti: TOP 10</a:t>
            </a:r>
            <a:endParaRPr sz="1700" b="1">
              <a:solidFill>
                <a:schemeClr val="dk1"/>
              </a:solidFill>
              <a:latin typeface="Calibri"/>
              <a:ea typeface="Calibri"/>
              <a:cs typeface="Calibri"/>
              <a:sym typeface="Calibri"/>
            </a:endParaRPr>
          </a:p>
        </p:txBody>
      </p:sp>
      <p:sp>
        <p:nvSpPr>
          <p:cNvPr id="190" name="Google Shape;190;p2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191" name="Google Shape;191;p28"/>
          <p:cNvPicPr preferRelativeResize="0"/>
          <p:nvPr/>
        </p:nvPicPr>
        <p:blipFill>
          <a:blip r:embed="rId3">
            <a:alphaModFix/>
          </a:blip>
          <a:stretch>
            <a:fillRect/>
          </a:stretch>
        </p:blipFill>
        <p:spPr>
          <a:xfrm>
            <a:off x="230050" y="950175"/>
            <a:ext cx="8683898" cy="3737575"/>
          </a:xfrm>
          <a:prstGeom prst="rect">
            <a:avLst/>
          </a:prstGeom>
          <a:noFill/>
          <a:ln>
            <a:noFill/>
          </a:ln>
        </p:spPr>
      </p:pic>
      <p:sp>
        <p:nvSpPr>
          <p:cNvPr id="192" name="Google Shape;192;p28"/>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Projektos sasniegtās mērķgrupas (b)</a:t>
            </a:r>
            <a:endParaRPr sz="2400" b="1">
              <a:solidFill>
                <a:schemeClr val="dk1"/>
              </a:solidFill>
              <a:latin typeface="Calibri"/>
              <a:ea typeface="Calibri"/>
              <a:cs typeface="Calibri"/>
              <a:sym typeface="Calibri"/>
            </a:endParaRPr>
          </a:p>
          <a:p>
            <a:pPr marL="0" lvl="0" indent="0" algn="ctr" rtl="0">
              <a:spcBef>
                <a:spcPts val="0"/>
              </a:spcBef>
              <a:spcAft>
                <a:spcPts val="0"/>
              </a:spcAft>
              <a:buNone/>
            </a:pPr>
            <a:endParaRPr sz="2400" b="1">
              <a:solidFill>
                <a:schemeClr val="dk1"/>
              </a:solidFill>
              <a:latin typeface="Calibri"/>
              <a:ea typeface="Calibri"/>
              <a:cs typeface="Calibri"/>
              <a:sym typeface="Calibri"/>
            </a:endParaRPr>
          </a:p>
        </p:txBody>
      </p:sp>
      <p:sp>
        <p:nvSpPr>
          <p:cNvPr id="198" name="Google Shape;198;p2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99" name="Google Shape;199;p29"/>
          <p:cNvSpPr txBox="1"/>
          <p:nvPr/>
        </p:nvSpPr>
        <p:spPr>
          <a:xfrm>
            <a:off x="357500" y="978100"/>
            <a:ext cx="8623200" cy="3159809"/>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2"/>
              </a:buClr>
              <a:buSzPts val="1600"/>
              <a:buFont typeface="Calibri"/>
              <a:buChar char="●"/>
            </a:pPr>
            <a:r>
              <a:rPr lang="en" sz="1600" dirty="0">
                <a:highlight>
                  <a:schemeClr val="lt2"/>
                </a:highlight>
                <a:latin typeface="Calibri"/>
                <a:ea typeface="Calibri"/>
                <a:cs typeface="Calibri"/>
                <a:sym typeface="Calibri"/>
              </a:rPr>
              <a:t>Kopumā identificētas 73 dažādas mērķgrupas.</a:t>
            </a:r>
            <a:endParaRPr sz="1600" dirty="0">
              <a:highlight>
                <a:schemeClr val="lt2"/>
              </a:highlight>
              <a:latin typeface="Calibri"/>
              <a:ea typeface="Calibri"/>
              <a:cs typeface="Calibri"/>
              <a:sym typeface="Calibri"/>
            </a:endParaRPr>
          </a:p>
          <a:p>
            <a:pPr marL="457200" marR="0" lvl="0" indent="-330200" algn="l" rtl="0">
              <a:lnSpc>
                <a:spcPct val="100000"/>
              </a:lnSpc>
              <a:spcBef>
                <a:spcPts val="1000"/>
              </a:spcBef>
              <a:spcAft>
                <a:spcPts val="0"/>
              </a:spcAft>
              <a:buClr>
                <a:schemeClr val="dk2"/>
              </a:buClr>
              <a:buSzPts val="1600"/>
              <a:buFont typeface="Calibri"/>
              <a:buChar char="●"/>
            </a:pPr>
            <a:r>
              <a:rPr lang="lv-LV" sz="1600" dirty="0">
                <a:latin typeface="Calibri"/>
                <a:ea typeface="Calibri"/>
                <a:cs typeface="Calibri"/>
                <a:sym typeface="Calibri"/>
              </a:rPr>
              <a:t>P</a:t>
            </a:r>
            <a:r>
              <a:rPr lang="en" sz="1600" dirty="0" smtClean="0">
                <a:latin typeface="Calibri"/>
                <a:ea typeface="Calibri"/>
                <a:cs typeface="Calibri"/>
                <a:sym typeface="Calibri"/>
              </a:rPr>
              <a:t>iecu </a:t>
            </a:r>
            <a:r>
              <a:rPr lang="en" sz="1600" dirty="0">
                <a:latin typeface="Calibri"/>
                <a:ea typeface="Calibri"/>
                <a:cs typeface="Calibri"/>
                <a:sym typeface="Calibri"/>
              </a:rPr>
              <a:t>gadu periodā</a:t>
            </a:r>
            <a:r>
              <a:rPr lang="en" sz="1600" dirty="0">
                <a:highlight>
                  <a:schemeClr val="lt2"/>
                </a:highlight>
                <a:latin typeface="Calibri"/>
                <a:ea typeface="Calibri"/>
                <a:cs typeface="Calibri"/>
                <a:sym typeface="Calibri"/>
              </a:rPr>
              <a:t> ik gadu ir nedaudz pieaudzis projektu ietvaros aptverto mērķgrupu skaits</a:t>
            </a:r>
            <a:r>
              <a:rPr lang="en" sz="1600" dirty="0">
                <a:latin typeface="Calibri"/>
                <a:ea typeface="Calibri"/>
                <a:cs typeface="Calibri"/>
                <a:sym typeface="Calibri"/>
              </a:rPr>
              <a:t>. Ja 2016. gadā katrs projekts aptvēra vidēji 2,1 mērķgrupu, tad 2020. gadā jau 2,6 dažādas mērķgrupas. Tas liecina, ka</a:t>
            </a:r>
            <a:r>
              <a:rPr lang="en" sz="1600" dirty="0">
                <a:highlight>
                  <a:schemeClr val="lt2"/>
                </a:highlight>
                <a:latin typeface="Calibri"/>
                <a:ea typeface="Calibri"/>
                <a:cs typeface="Calibri"/>
                <a:sym typeface="Calibri"/>
              </a:rPr>
              <a:t> īstenotie projekti kļuvuši daudzpusīgāki aptverto mērķgrupu aspektā.</a:t>
            </a:r>
            <a:r>
              <a:rPr lang="en" sz="1600" dirty="0">
                <a:latin typeface="Calibri"/>
                <a:ea typeface="Calibri"/>
                <a:cs typeface="Calibri"/>
                <a:sym typeface="Calibri"/>
              </a:rPr>
              <a:t> </a:t>
            </a: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dirty="0">
                <a:latin typeface="Calibri"/>
                <a:ea typeface="Calibri"/>
                <a:cs typeface="Calibri"/>
                <a:sym typeface="Calibri"/>
              </a:rPr>
              <a:t>2016. gadā 79% projektu bijuši vērsti uz konkrētās organizācijas biedriem un darbiniekiem, bet pēdējo trīs gadu laikā šis īpatsvars samazinājies līdz 50%, vienlaikus </a:t>
            </a:r>
            <a:r>
              <a:rPr lang="en" sz="1600" dirty="0">
                <a:highlight>
                  <a:schemeClr val="lt2"/>
                </a:highlight>
                <a:latin typeface="Calibri"/>
                <a:ea typeface="Calibri"/>
                <a:cs typeface="Calibri"/>
                <a:sym typeface="Calibri"/>
              </a:rPr>
              <a:t>no 59% līdz 80% pieaugot tādu projektu īpatsvaram, kurās tiešās mērķgrupas ir iedzīvotāji. </a:t>
            </a:r>
            <a:r>
              <a:rPr lang="en" sz="1600" dirty="0">
                <a:latin typeface="Calibri"/>
                <a:ea typeface="Calibri"/>
                <a:cs typeface="Calibri"/>
                <a:sym typeface="Calibri"/>
              </a:rPr>
              <a:t>Tātad</a:t>
            </a:r>
            <a:r>
              <a:rPr lang="en" sz="1600" b="1" dirty="0">
                <a:highlight>
                  <a:schemeClr val="lt2"/>
                </a:highlight>
                <a:latin typeface="Calibri"/>
                <a:ea typeface="Calibri"/>
                <a:cs typeface="Calibri"/>
                <a:sym typeface="Calibri"/>
              </a:rPr>
              <a:t> programmas projekti ar katru gadu kļūst vairāk vērsti tieši uz iedzīvotājiem, nevis tikai pašas organizācijas kolektīvu. </a:t>
            </a:r>
            <a:endParaRPr sz="1600" b="1" dirty="0">
              <a:latin typeface="Calibri"/>
              <a:ea typeface="Calibri"/>
              <a:cs typeface="Calibri"/>
              <a:sym typeface="Calibri"/>
            </a:endParaRPr>
          </a:p>
          <a:p>
            <a:pPr marL="457200" lvl="0" indent="-330200" algn="l" rtl="0">
              <a:spcBef>
                <a:spcPts val="1000"/>
              </a:spcBef>
              <a:spcAft>
                <a:spcPts val="1000"/>
              </a:spcAft>
              <a:buClr>
                <a:schemeClr val="dk2"/>
              </a:buClr>
              <a:buSzPts val="1600"/>
              <a:buFont typeface="Calibri"/>
              <a:buChar char="●"/>
            </a:pPr>
            <a:r>
              <a:rPr lang="en" sz="1600" dirty="0">
                <a:highlight>
                  <a:schemeClr val="lt2"/>
                </a:highlight>
                <a:latin typeface="Calibri"/>
                <a:ea typeface="Calibri"/>
                <a:cs typeface="Calibri"/>
                <a:sym typeface="Calibri"/>
              </a:rPr>
              <a:t>2020. gadā būtiski </a:t>
            </a:r>
            <a:r>
              <a:rPr lang="en" sz="1600" dirty="0" smtClean="0">
                <a:highlight>
                  <a:schemeClr val="lt2"/>
                </a:highlight>
                <a:latin typeface="Calibri"/>
                <a:ea typeface="Calibri"/>
                <a:cs typeface="Calibri"/>
                <a:sym typeface="Calibri"/>
              </a:rPr>
              <a:t>pieaudzis</a:t>
            </a:r>
            <a:r>
              <a:rPr lang="lv-LV" sz="1600" dirty="0" smtClean="0">
                <a:highlight>
                  <a:schemeClr val="lt2"/>
                </a:highlight>
                <a:latin typeface="Calibri"/>
                <a:ea typeface="Calibri"/>
                <a:cs typeface="Calibri"/>
                <a:sym typeface="Calibri"/>
              </a:rPr>
              <a:t> (par 19%)</a:t>
            </a:r>
            <a:r>
              <a:rPr lang="en" sz="1600" dirty="0" smtClean="0">
                <a:highlight>
                  <a:schemeClr val="lt2"/>
                </a:highlight>
                <a:latin typeface="Calibri"/>
                <a:ea typeface="Calibri"/>
                <a:cs typeface="Calibri"/>
                <a:sym typeface="Calibri"/>
              </a:rPr>
              <a:t> </a:t>
            </a:r>
            <a:r>
              <a:rPr lang="en" sz="1600" dirty="0">
                <a:highlight>
                  <a:schemeClr val="lt2"/>
                </a:highlight>
                <a:latin typeface="Calibri"/>
                <a:ea typeface="Calibri"/>
                <a:cs typeface="Calibri"/>
                <a:sym typeface="Calibri"/>
              </a:rPr>
              <a:t>tādu projektu īpatsvars, kuru mērķgrupa ir vietējie iedzīvotāji </a:t>
            </a:r>
            <a:r>
              <a:rPr lang="en" sz="1600" dirty="0">
                <a:latin typeface="Calibri"/>
                <a:ea typeface="Calibri"/>
                <a:cs typeface="Calibri"/>
                <a:sym typeface="Calibri"/>
              </a:rPr>
              <a:t>(novads, </a:t>
            </a:r>
            <a:r>
              <a:rPr lang="en" sz="1600" dirty="0" smtClean="0">
                <a:latin typeface="Calibri"/>
                <a:ea typeface="Calibri"/>
                <a:cs typeface="Calibri"/>
                <a:sym typeface="Calibri"/>
              </a:rPr>
              <a:t>pašvaldība)</a:t>
            </a:r>
            <a:r>
              <a:rPr lang="lv-LV" sz="1600" dirty="0" smtClean="0">
                <a:latin typeface="Calibri"/>
                <a:ea typeface="Calibri"/>
                <a:cs typeface="Calibri"/>
                <a:sym typeface="Calibri"/>
              </a:rPr>
              <a:t>. </a:t>
            </a:r>
            <a:endParaRPr sz="1600"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p:cNvSpPr>
            <a:spLocks noGrp="1"/>
          </p:cNvSpPr>
          <p:nvPr>
            <p:ph type="body" idx="1"/>
          </p:nvPr>
        </p:nvSpPr>
        <p:spPr>
          <a:xfrm>
            <a:off x="2763000" y="657922"/>
            <a:ext cx="5925300" cy="4029878"/>
          </a:xfrm>
        </p:spPr>
        <p:txBody>
          <a:bodyPr/>
          <a:lstStyle/>
          <a:p>
            <a:r>
              <a:rPr lang="lv-LV" sz="2000" b="1" dirty="0">
                <a:solidFill>
                  <a:srgbClr val="0070C0"/>
                </a:solidFill>
              </a:rPr>
              <a:t>Programma “NVO fonds” sniedz būtisku ieguldījumu ilgtspējīgu un regulāri strādājošu organizāciju attīstībā, neatkarīgi no to darbība mēroga</a:t>
            </a:r>
            <a:r>
              <a:rPr lang="lv-LV" sz="2000" dirty="0"/>
              <a:t> </a:t>
            </a:r>
            <a:r>
              <a:rPr lang="lv-LV" sz="1600" dirty="0"/>
              <a:t>(vietējais, reģionālais, nacionālais). </a:t>
            </a:r>
            <a:endParaRPr lang="lv-LV" sz="1600" dirty="0" smtClean="0"/>
          </a:p>
          <a:p>
            <a:r>
              <a:rPr lang="lv-LV" sz="1600" dirty="0" smtClean="0"/>
              <a:t>Starp </a:t>
            </a:r>
            <a:r>
              <a:rPr lang="lv-LV" sz="1600" dirty="0"/>
              <a:t>atbalstītajām </a:t>
            </a:r>
            <a:r>
              <a:rPr lang="lv-LV" sz="1600" dirty="0" smtClean="0"/>
              <a:t>NVO biežāk </a:t>
            </a:r>
            <a:r>
              <a:rPr lang="lv-LV" sz="1600" dirty="0"/>
              <a:t>ir tādas organizācijas, kurās darbs notiek regulāri katru dienu (32% no šādām organizācijām ir saņēmušas atbalstu programmā), kuras darbību plāno vairāk nekā trīs gadus uz priekšu (45% no tādām ir saņēmušas atbalstu), kurām ir liela pieredze projektu īstenošanā (43%). </a:t>
            </a:r>
            <a:endParaRPr lang="lv-LV" sz="1600" dirty="0" smtClean="0"/>
          </a:p>
          <a:p>
            <a:r>
              <a:rPr lang="lv-LV" sz="1600" dirty="0" smtClean="0"/>
              <a:t>Tai </a:t>
            </a:r>
            <a:r>
              <a:rPr lang="lv-LV" sz="1600" dirty="0"/>
              <a:t>pat laikā būtiski, ka atbalstu vienlīdzīgi ir saņēmušas organizācijas, kas darbojas dažādos mērogos – gan tādas, kas strādā vietējā mērogā, gan reģionālā, nacionālā un starptautiskā mērogā.</a:t>
            </a:r>
          </a:p>
          <a:p>
            <a:endParaRPr lang="lv-LV" sz="1600" dirty="0"/>
          </a:p>
        </p:txBody>
      </p:sp>
      <p:sp>
        <p:nvSpPr>
          <p:cNvPr id="5" name="Slaida numura vietturis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61171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ctrTitle"/>
          </p:nvPr>
        </p:nvSpPr>
        <p:spPr>
          <a:xfrm>
            <a:off x="204025" y="1991850"/>
            <a:ext cx="5686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300" b="1">
                <a:latin typeface="Calibri"/>
                <a:ea typeface="Calibri"/>
                <a:cs typeface="Calibri"/>
                <a:sym typeface="Calibri"/>
              </a:rPr>
              <a:t>Projektu ieguldījums programmas un politikas rezultātos + ilgstspēja</a:t>
            </a:r>
            <a:endParaRPr sz="43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33150" y="980800"/>
            <a:ext cx="1921500" cy="3095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700" b="1">
                <a:solidFill>
                  <a:schemeClr val="dk1"/>
                </a:solidFill>
                <a:latin typeface="Calibri"/>
                <a:ea typeface="Calibri"/>
                <a:cs typeface="Calibri"/>
                <a:sym typeface="Calibri"/>
              </a:rPr>
              <a:t>Prezentācijas saturs: </a:t>
            </a:r>
            <a:endParaRPr sz="2700" b="1">
              <a:solidFill>
                <a:schemeClr val="dk1"/>
              </a:solidFill>
              <a:latin typeface="Calibri"/>
              <a:ea typeface="Calibri"/>
              <a:cs typeface="Calibri"/>
              <a:sym typeface="Calibri"/>
            </a:endParaRPr>
          </a:p>
        </p:txBody>
      </p:sp>
      <p:sp>
        <p:nvSpPr>
          <p:cNvPr id="74" name="Google Shape;74;p14"/>
          <p:cNvSpPr txBox="1">
            <a:spLocks noGrp="1"/>
          </p:cNvSpPr>
          <p:nvPr>
            <p:ph type="body" idx="1"/>
          </p:nvPr>
        </p:nvSpPr>
        <p:spPr>
          <a:xfrm>
            <a:off x="2794425" y="1376725"/>
            <a:ext cx="5780400" cy="33111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000000"/>
              </a:buClr>
              <a:buSzPts val="2200"/>
              <a:buFont typeface="Calibri"/>
              <a:buAutoNum type="arabicPeriod"/>
            </a:pPr>
            <a:r>
              <a:rPr lang="en" sz="2200" dirty="0">
                <a:solidFill>
                  <a:srgbClr val="000000"/>
                </a:solidFill>
                <a:latin typeface="Calibri"/>
                <a:ea typeface="Calibri"/>
                <a:cs typeface="Calibri"/>
                <a:sym typeface="Calibri"/>
              </a:rPr>
              <a:t>pētījuma pamatojums un dizains; </a:t>
            </a:r>
            <a:endParaRPr sz="2200" dirty="0">
              <a:solidFill>
                <a:srgbClr val="000000"/>
              </a:solidFill>
              <a:latin typeface="Calibri"/>
              <a:ea typeface="Calibri"/>
              <a:cs typeface="Calibri"/>
              <a:sym typeface="Calibri"/>
            </a:endParaRPr>
          </a:p>
          <a:p>
            <a:pPr lvl="0" indent="-368300">
              <a:spcBef>
                <a:spcPts val="1000"/>
              </a:spcBef>
              <a:buClr>
                <a:srgbClr val="000000"/>
              </a:buClr>
              <a:buSzPts val="2200"/>
              <a:buFont typeface="Calibri"/>
              <a:buAutoNum type="arabicPeriod"/>
            </a:pPr>
            <a:r>
              <a:rPr lang="en" sz="2200" dirty="0">
                <a:solidFill>
                  <a:srgbClr val="000000"/>
                </a:solidFill>
                <a:latin typeface="Calibri"/>
                <a:ea typeface="Calibri"/>
                <a:cs typeface="Calibri"/>
                <a:sym typeface="Calibri"/>
              </a:rPr>
              <a:t>programmas </a:t>
            </a:r>
            <a:r>
              <a:rPr lang="lv-LV" sz="2200" dirty="0" smtClean="0">
                <a:solidFill>
                  <a:srgbClr val="000000"/>
                </a:solidFill>
                <a:latin typeface="Calibri"/>
                <a:ea typeface="Calibri"/>
                <a:cs typeface="Calibri"/>
                <a:sym typeface="Calibri"/>
              </a:rPr>
              <a:t>«</a:t>
            </a:r>
            <a:r>
              <a:rPr lang="en" sz="2200" dirty="0">
                <a:solidFill>
                  <a:srgbClr val="000000"/>
                </a:solidFill>
                <a:latin typeface="Calibri"/>
                <a:ea typeface="Calibri"/>
                <a:cs typeface="Calibri"/>
                <a:sym typeface="Calibri"/>
              </a:rPr>
              <a:t>NVO </a:t>
            </a:r>
            <a:r>
              <a:rPr lang="en" sz="2200" dirty="0" smtClean="0">
                <a:solidFill>
                  <a:srgbClr val="000000"/>
                </a:solidFill>
                <a:latin typeface="Calibri"/>
                <a:ea typeface="Calibri"/>
                <a:cs typeface="Calibri"/>
                <a:sym typeface="Calibri"/>
              </a:rPr>
              <a:t>fonds</a:t>
            </a:r>
            <a:r>
              <a:rPr lang="lv-LV" sz="2200" dirty="0" smtClean="0">
                <a:solidFill>
                  <a:srgbClr val="000000"/>
                </a:solidFill>
                <a:latin typeface="Calibri"/>
                <a:ea typeface="Calibri"/>
                <a:cs typeface="Calibri"/>
                <a:sym typeface="Calibri"/>
              </a:rPr>
              <a:t>»</a:t>
            </a:r>
            <a:r>
              <a:rPr lang="en" sz="2200" dirty="0">
                <a:solidFill>
                  <a:srgbClr val="000000"/>
                </a:solidFill>
                <a:latin typeface="Calibri"/>
                <a:ea typeface="Calibri"/>
                <a:cs typeface="Calibri"/>
                <a:sym typeface="Calibri"/>
              </a:rPr>
              <a:t> darbības rezultāti : </a:t>
            </a:r>
            <a:r>
              <a:rPr lang="en" sz="2200" dirty="0">
                <a:solidFill>
                  <a:srgbClr val="000000"/>
                </a:solidFill>
                <a:latin typeface="Calibri"/>
                <a:ea typeface="Calibri"/>
                <a:cs typeface="Calibri"/>
                <a:sym typeface="Calibri"/>
              </a:rPr>
              <a:t>īstenoto projektu </a:t>
            </a:r>
            <a:r>
              <a:rPr lang="en" sz="2200" dirty="0" smtClean="0">
                <a:solidFill>
                  <a:srgbClr val="000000"/>
                </a:solidFill>
                <a:latin typeface="Calibri"/>
                <a:ea typeface="Calibri"/>
                <a:cs typeface="Calibri"/>
                <a:sym typeface="Calibri"/>
              </a:rPr>
              <a:t>raksturojums</a:t>
            </a:r>
            <a:r>
              <a:rPr lang="en" sz="2200" dirty="0">
                <a:solidFill>
                  <a:srgbClr val="000000"/>
                </a:solidFill>
                <a:latin typeface="Calibri"/>
                <a:ea typeface="Calibri"/>
                <a:cs typeface="Calibri"/>
                <a:sym typeface="Calibri"/>
              </a:rPr>
              <a:t>; </a:t>
            </a:r>
            <a:endParaRPr sz="2200" dirty="0">
              <a:solidFill>
                <a:srgbClr val="000000"/>
              </a:solidFill>
              <a:latin typeface="Calibri"/>
              <a:ea typeface="Calibri"/>
              <a:cs typeface="Calibri"/>
              <a:sym typeface="Calibri"/>
            </a:endParaRPr>
          </a:p>
          <a:p>
            <a:pPr marL="457200" lvl="0" indent="-368300" algn="l" rtl="0">
              <a:spcBef>
                <a:spcPts val="1000"/>
              </a:spcBef>
              <a:spcAft>
                <a:spcPts val="0"/>
              </a:spcAft>
              <a:buClr>
                <a:srgbClr val="000000"/>
              </a:buClr>
              <a:buSzPts val="2200"/>
              <a:buFont typeface="Calibri"/>
              <a:buAutoNum type="arabicPeriod"/>
            </a:pPr>
            <a:r>
              <a:rPr lang="en" sz="2200" dirty="0">
                <a:solidFill>
                  <a:srgbClr val="000000"/>
                </a:solidFill>
                <a:latin typeface="Calibri"/>
                <a:ea typeface="Calibri"/>
                <a:cs typeface="Calibri"/>
                <a:sym typeface="Calibri"/>
              </a:rPr>
              <a:t>projektu ieguldījums programmas un politikas </a:t>
            </a:r>
            <a:r>
              <a:rPr lang="en" sz="2200" dirty="0" smtClean="0">
                <a:solidFill>
                  <a:srgbClr val="000000"/>
                </a:solidFill>
                <a:latin typeface="Calibri"/>
                <a:ea typeface="Calibri"/>
                <a:cs typeface="Calibri"/>
                <a:sym typeface="Calibri"/>
              </a:rPr>
              <a:t>rezultātos</a:t>
            </a:r>
            <a:r>
              <a:rPr lang="lv-LV" sz="2200" dirty="0">
                <a:solidFill>
                  <a:srgbClr val="000000"/>
                </a:solidFill>
                <a:latin typeface="Calibri"/>
                <a:ea typeface="Calibri"/>
                <a:cs typeface="Calibri"/>
                <a:sym typeface="Calibri"/>
              </a:rPr>
              <a:t>,</a:t>
            </a:r>
            <a:r>
              <a:rPr lang="lv-LV" sz="2200" dirty="0" smtClean="0">
                <a:solidFill>
                  <a:srgbClr val="000000"/>
                </a:solidFill>
                <a:latin typeface="Calibri"/>
                <a:ea typeface="Calibri"/>
                <a:cs typeface="Calibri"/>
                <a:sym typeface="Calibri"/>
              </a:rPr>
              <a:t> to </a:t>
            </a:r>
            <a:r>
              <a:rPr lang="en" sz="2200" dirty="0" smtClean="0">
                <a:solidFill>
                  <a:srgbClr val="000000"/>
                </a:solidFill>
                <a:latin typeface="Calibri"/>
                <a:ea typeface="Calibri"/>
                <a:cs typeface="Calibri"/>
                <a:sym typeface="Calibri"/>
              </a:rPr>
              <a:t>ilgtspēja;</a:t>
            </a:r>
            <a:endParaRPr sz="2200" dirty="0" smtClean="0">
              <a:solidFill>
                <a:srgbClr val="000000"/>
              </a:solidFill>
              <a:latin typeface="Calibri"/>
              <a:ea typeface="Calibri"/>
              <a:cs typeface="Calibri"/>
              <a:sym typeface="Calibri"/>
            </a:endParaRPr>
          </a:p>
          <a:p>
            <a:pPr marL="457200" lvl="0" indent="-368300" algn="l" rtl="0">
              <a:spcBef>
                <a:spcPts val="1000"/>
              </a:spcBef>
              <a:spcAft>
                <a:spcPts val="0"/>
              </a:spcAft>
              <a:buClr>
                <a:srgbClr val="000000"/>
              </a:buClr>
              <a:buSzPts val="2200"/>
              <a:buFont typeface="Calibri"/>
              <a:buAutoNum type="arabicPeriod"/>
            </a:pPr>
            <a:r>
              <a:rPr lang="lv-LV" sz="2200" dirty="0">
                <a:solidFill>
                  <a:srgbClr val="000000"/>
                </a:solidFill>
                <a:latin typeface="Calibri"/>
                <a:ea typeface="Calibri"/>
                <a:cs typeface="Calibri"/>
                <a:sym typeface="Calibri"/>
              </a:rPr>
              <a:t>s</a:t>
            </a:r>
            <a:r>
              <a:rPr lang="en" sz="2200" dirty="0" smtClean="0">
                <a:solidFill>
                  <a:srgbClr val="000000"/>
                </a:solidFill>
                <a:latin typeface="Calibri"/>
                <a:ea typeface="Calibri"/>
                <a:cs typeface="Calibri"/>
                <a:sym typeface="Calibri"/>
              </a:rPr>
              <a:t>ecinājumi. </a:t>
            </a:r>
            <a:endParaRPr sz="2200" dirty="0" smtClean="0">
              <a:solidFill>
                <a:srgbClr val="000000"/>
              </a:solidFill>
              <a:latin typeface="Calibri"/>
              <a:ea typeface="Calibri"/>
              <a:cs typeface="Calibri"/>
              <a:sym typeface="Calibri"/>
            </a:endParaRPr>
          </a:p>
          <a:p>
            <a:pPr marL="0" lvl="0" indent="0" algn="l" rtl="0">
              <a:spcBef>
                <a:spcPts val="1000"/>
              </a:spcBef>
              <a:spcAft>
                <a:spcPts val="0"/>
              </a:spcAft>
              <a:buNone/>
            </a:pPr>
            <a:endParaRPr dirty="0" smtClean="0"/>
          </a:p>
          <a:p>
            <a:pPr marL="0" lvl="0" indent="0" algn="l" rtl="0">
              <a:spcBef>
                <a:spcPts val="600"/>
              </a:spcBef>
              <a:spcAft>
                <a:spcPts val="600"/>
              </a:spcAft>
              <a:buClr>
                <a:schemeClr val="dk1"/>
              </a:buClr>
              <a:buSzPts val="1100"/>
              <a:buFont typeface="Arial"/>
              <a:buNone/>
            </a:pPr>
            <a:endParaRPr dirty="0"/>
          </a:p>
        </p:txBody>
      </p:sp>
      <p:sp>
        <p:nvSpPr>
          <p:cNvPr id="75" name="Google Shape;75;p1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31"/>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chemeClr val="dk1"/>
                </a:solidFill>
                <a:latin typeface="Calibri"/>
                <a:ea typeface="Calibri"/>
                <a:cs typeface="Calibri"/>
                <a:sym typeface="Calibri"/>
              </a:rPr>
              <a:t>Projektu ieguldījums </a:t>
            </a:r>
            <a:r>
              <a:rPr lang="en" sz="2400" b="1" dirty="0">
                <a:solidFill>
                  <a:srgbClr val="0070C0"/>
                </a:solidFill>
                <a:latin typeface="Calibri"/>
                <a:ea typeface="Calibri"/>
                <a:cs typeface="Calibri"/>
                <a:sym typeface="Calibri"/>
              </a:rPr>
              <a:t>programmas </a:t>
            </a:r>
            <a:r>
              <a:rPr lang="en" sz="2400" b="1" dirty="0">
                <a:solidFill>
                  <a:schemeClr val="dk1"/>
                </a:solidFill>
                <a:latin typeface="Calibri"/>
                <a:ea typeface="Calibri"/>
                <a:cs typeface="Calibri"/>
                <a:sym typeface="Calibri"/>
              </a:rPr>
              <a:t>rezultātu sasneigšanā</a:t>
            </a:r>
            <a:endParaRPr sz="2400" b="1" dirty="0">
              <a:solidFill>
                <a:schemeClr val="dk1"/>
              </a:solidFill>
              <a:latin typeface="Calibri"/>
              <a:ea typeface="Calibri"/>
              <a:cs typeface="Calibri"/>
              <a:sym typeface="Calibri"/>
            </a:endParaRPr>
          </a:p>
        </p:txBody>
      </p:sp>
      <p:sp>
        <p:nvSpPr>
          <p:cNvPr id="210" name="Google Shape;210;p3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211" name="Google Shape;211;p31"/>
          <p:cNvPicPr preferRelativeResize="0"/>
          <p:nvPr/>
        </p:nvPicPr>
        <p:blipFill>
          <a:blip r:embed="rId3">
            <a:alphaModFix/>
          </a:blip>
          <a:stretch>
            <a:fillRect/>
          </a:stretch>
        </p:blipFill>
        <p:spPr>
          <a:xfrm>
            <a:off x="1441775" y="781500"/>
            <a:ext cx="6260456" cy="4193324"/>
          </a:xfrm>
          <a:prstGeom prst="rect">
            <a:avLst/>
          </a:prstGeom>
          <a:noFill/>
          <a:ln>
            <a:noFill/>
          </a:ln>
        </p:spPr>
      </p:pic>
      <p:sp>
        <p:nvSpPr>
          <p:cNvPr id="212" name="Google Shape;212;p31"/>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chemeClr val="dk1"/>
                </a:solidFill>
                <a:latin typeface="Calibri"/>
                <a:ea typeface="Calibri"/>
                <a:cs typeface="Calibri"/>
                <a:sym typeface="Calibri"/>
              </a:rPr>
              <a:t>Projektu ieguldījums </a:t>
            </a:r>
            <a:r>
              <a:rPr lang="en" sz="2400" b="1" dirty="0">
                <a:solidFill>
                  <a:srgbClr val="0070C0"/>
                </a:solidFill>
                <a:latin typeface="Calibri"/>
                <a:ea typeface="Calibri"/>
                <a:cs typeface="Calibri"/>
                <a:sym typeface="Calibri"/>
              </a:rPr>
              <a:t>politikas</a:t>
            </a:r>
            <a:r>
              <a:rPr lang="en" sz="2400" b="1" dirty="0">
                <a:solidFill>
                  <a:schemeClr val="dk1"/>
                </a:solidFill>
                <a:latin typeface="Calibri"/>
                <a:ea typeface="Calibri"/>
                <a:cs typeface="Calibri"/>
                <a:sym typeface="Calibri"/>
              </a:rPr>
              <a:t> rezultātu sasniegšanā</a:t>
            </a:r>
            <a:endParaRPr sz="2400" b="1" dirty="0">
              <a:solidFill>
                <a:schemeClr val="dk1"/>
              </a:solidFill>
              <a:latin typeface="Calibri"/>
              <a:ea typeface="Calibri"/>
              <a:cs typeface="Calibri"/>
              <a:sym typeface="Calibri"/>
            </a:endParaRPr>
          </a:p>
        </p:txBody>
      </p:sp>
      <p:sp>
        <p:nvSpPr>
          <p:cNvPr id="226" name="Google Shape;226;p33"/>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pic>
        <p:nvPicPr>
          <p:cNvPr id="227" name="Google Shape;227;p33"/>
          <p:cNvPicPr preferRelativeResize="0"/>
          <p:nvPr/>
        </p:nvPicPr>
        <p:blipFill>
          <a:blip r:embed="rId3">
            <a:alphaModFix/>
          </a:blip>
          <a:stretch>
            <a:fillRect/>
          </a:stretch>
        </p:blipFill>
        <p:spPr>
          <a:xfrm>
            <a:off x="1539400" y="645375"/>
            <a:ext cx="6260456" cy="4193324"/>
          </a:xfrm>
          <a:prstGeom prst="rect">
            <a:avLst/>
          </a:prstGeom>
          <a:noFill/>
          <a:ln>
            <a:noFill/>
          </a:ln>
        </p:spPr>
      </p:pic>
      <p:sp>
        <p:nvSpPr>
          <p:cNvPr id="228" name="Google Shape;228;p33"/>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Projektu ilgtspējas vērtējums</a:t>
            </a:r>
            <a:endParaRPr sz="2400" b="1">
              <a:solidFill>
                <a:schemeClr val="dk1"/>
              </a:solidFill>
              <a:latin typeface="Calibri"/>
              <a:ea typeface="Calibri"/>
              <a:cs typeface="Calibri"/>
              <a:sym typeface="Calibri"/>
            </a:endParaRPr>
          </a:p>
        </p:txBody>
      </p:sp>
      <p:sp>
        <p:nvSpPr>
          <p:cNvPr id="234" name="Google Shape;234;p3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235" name="Google Shape;235;p34"/>
          <p:cNvPicPr preferRelativeResize="0"/>
          <p:nvPr/>
        </p:nvPicPr>
        <p:blipFill>
          <a:blip r:embed="rId3">
            <a:alphaModFix/>
          </a:blip>
          <a:stretch>
            <a:fillRect/>
          </a:stretch>
        </p:blipFill>
        <p:spPr>
          <a:xfrm>
            <a:off x="380250" y="673712"/>
            <a:ext cx="8383501" cy="3985710"/>
          </a:xfrm>
          <a:prstGeom prst="rect">
            <a:avLst/>
          </a:prstGeom>
          <a:noFill/>
          <a:ln>
            <a:noFill/>
          </a:ln>
        </p:spPr>
      </p:pic>
      <p:sp>
        <p:nvSpPr>
          <p:cNvPr id="236" name="Google Shape;236;p34"/>
          <p:cNvSpPr txBox="1"/>
          <p:nvPr/>
        </p:nvSpPr>
        <p:spPr>
          <a:xfrm>
            <a:off x="6384600" y="4644875"/>
            <a:ext cx="27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lt2"/>
                </a:highlight>
                <a:latin typeface="Calibri"/>
                <a:ea typeface="Calibri"/>
                <a:cs typeface="Calibri"/>
                <a:sym typeface="Calibri"/>
              </a:rPr>
              <a:t>Projektu kopējais skaits: 254</a:t>
            </a:r>
            <a:endParaRPr>
              <a:highlight>
                <a:schemeClr val="lt2"/>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455700" y="50000"/>
            <a:ext cx="8064300" cy="118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2" name="Google Shape;242;p35"/>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243" name="Google Shape;243;p35"/>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244" name="Google Shape;244;p3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245" name="Google Shape;245;p35"/>
          <p:cNvSpPr/>
          <p:nvPr/>
        </p:nvSpPr>
        <p:spPr>
          <a:xfrm>
            <a:off x="2251050" y="823775"/>
            <a:ext cx="6893100" cy="43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10025" y="-9225"/>
            <a:ext cx="9144000" cy="1293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txBox="1"/>
          <p:nvPr/>
        </p:nvSpPr>
        <p:spPr>
          <a:xfrm>
            <a:off x="246750" y="310700"/>
            <a:ext cx="8482200"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dk1"/>
                </a:solidFill>
                <a:latin typeface="Calibri"/>
                <a:ea typeface="Calibri"/>
                <a:cs typeface="Calibri"/>
                <a:sym typeface="Calibri"/>
              </a:rPr>
              <a:t>Būtiskākie secinājumi par projektu ietekmi</a:t>
            </a:r>
            <a:endParaRPr sz="3600" b="1" dirty="0">
              <a:solidFill>
                <a:schemeClr val="dk1"/>
              </a:solidFill>
              <a:latin typeface="Calibri"/>
              <a:ea typeface="Calibri"/>
              <a:cs typeface="Calibri"/>
              <a:sym typeface="Calibri"/>
            </a:endParaRPr>
          </a:p>
        </p:txBody>
      </p:sp>
      <p:sp>
        <p:nvSpPr>
          <p:cNvPr id="248" name="Google Shape;248;p35"/>
          <p:cNvSpPr txBox="1"/>
          <p:nvPr/>
        </p:nvSpPr>
        <p:spPr>
          <a:xfrm>
            <a:off x="246750" y="1545075"/>
            <a:ext cx="8730300" cy="3066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Font typeface="Calibri"/>
              <a:buChar char="●"/>
            </a:pPr>
            <a:r>
              <a:rPr lang="en" sz="1600" b="1" dirty="0">
                <a:highlight>
                  <a:schemeClr val="lt2"/>
                </a:highlight>
                <a:latin typeface="Calibri"/>
                <a:ea typeface="Calibri"/>
                <a:cs typeface="Calibri"/>
                <a:sym typeface="Calibri"/>
              </a:rPr>
              <a:t>Augstākā īstenoto projektu ietekme </a:t>
            </a:r>
            <a:r>
              <a:rPr lang="en" sz="1600" dirty="0">
                <a:latin typeface="Calibri"/>
                <a:ea typeface="Calibri"/>
                <a:cs typeface="Calibri"/>
                <a:sym typeface="Calibri"/>
              </a:rPr>
              <a:t>ir uz tādiem programmas rezultātiem kā NVO kapacitātes veicināšana, uzticēšanās nevalstiskajam sektoram sabiedrības aktivitātes veicināšana, sabiedrības interešu aizstāvība konkrētā NVO pamatdarbības jomā.</a:t>
            </a: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dirty="0">
                <a:highlight>
                  <a:schemeClr val="lt2"/>
                </a:highlight>
                <a:latin typeface="Calibri"/>
                <a:ea typeface="Calibri"/>
                <a:cs typeface="Calibri"/>
                <a:sym typeface="Calibri"/>
              </a:rPr>
              <a:t>Vidēja ietekme</a:t>
            </a:r>
            <a:r>
              <a:rPr lang="en" sz="1600" dirty="0">
                <a:latin typeface="Calibri"/>
                <a:ea typeface="Calibri"/>
                <a:cs typeface="Calibri"/>
                <a:sym typeface="Calibri"/>
              </a:rPr>
              <a:t> bijusi uz tādiem rezultātiem kā: veicināta sabiedrības izpratne par pilsonisko līdzdalību un līdzdarbības veidiem, nodrošināta datos un pierādījumos balstītu priekšlikumu un politikas iniciatīvu izstrāde, veicināta sabiedrības līdzdalība rīcībpolitikas veidošanas un lēmumu pieņemšanas procesos. </a:t>
            </a: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dirty="0">
                <a:highlight>
                  <a:schemeClr val="lt2"/>
                </a:highlight>
                <a:latin typeface="Calibri"/>
                <a:ea typeface="Calibri"/>
                <a:cs typeface="Calibri"/>
                <a:sym typeface="Calibri"/>
              </a:rPr>
              <a:t>Vismazākā ietekme</a:t>
            </a:r>
            <a:r>
              <a:rPr lang="en" sz="1600" dirty="0">
                <a:latin typeface="Calibri"/>
                <a:ea typeface="Calibri"/>
                <a:cs typeface="Calibri"/>
                <a:sym typeface="Calibri"/>
              </a:rPr>
              <a:t> uz šādiem rezultātiem: veicināta iedzīvotāju iesaiste NVO un veicināts brīvprātīgais darbs, veicināta piederības sajūta Latvijai, veicināta NVO savstarpējā sadarbība reģionu, Latvijas, Eiropas Savienības un pasaules līmenī, kā arī NVO sadarbība ar publisko sektoru.</a:t>
            </a:r>
            <a:endParaRPr sz="1600" dirty="0">
              <a:latin typeface="Calibri"/>
              <a:ea typeface="Calibri"/>
              <a:cs typeface="Calibri"/>
              <a:sym typeface="Calibri"/>
            </a:endParaRPr>
          </a:p>
          <a:p>
            <a:pPr marL="457200" lvl="0" indent="0" algn="l" rtl="0">
              <a:spcBef>
                <a:spcPts val="1000"/>
              </a:spcBef>
              <a:spcAft>
                <a:spcPts val="1000"/>
              </a:spcAft>
              <a:buNone/>
            </a:pPr>
            <a:endParaRPr sz="1600"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p:nvPr/>
        </p:nvSpPr>
        <p:spPr>
          <a:xfrm>
            <a:off x="423424" y="489025"/>
            <a:ext cx="8497551" cy="954077"/>
          </a:xfrm>
          <a:prstGeom prst="rect">
            <a:avLst/>
          </a:prstGeom>
          <a:noFill/>
          <a:ln>
            <a:noFill/>
          </a:ln>
        </p:spPr>
        <p:txBody>
          <a:bodyPr spcFirstLastPara="1" wrap="square" lIns="91425" tIns="91425" rIns="91425" bIns="91425" anchor="t" anchorCtr="0">
            <a:spAutoFit/>
          </a:bodyPr>
          <a:lstStyle/>
          <a:p>
            <a:pPr algn="ctr"/>
            <a:r>
              <a:rPr lang="lv-LV" sz="3600" b="1" dirty="0">
                <a:solidFill>
                  <a:schemeClr val="dk1"/>
                </a:solidFill>
                <a:latin typeface="Calibri"/>
                <a:ea typeface="Calibri"/>
                <a:cs typeface="Calibri"/>
                <a:sym typeface="Calibri"/>
              </a:rPr>
              <a:t>Būtiskākie secinājumi par projektu ietekmi</a:t>
            </a:r>
          </a:p>
          <a:p>
            <a:pPr marL="0" lvl="0" indent="0" algn="ctr" rtl="0">
              <a:spcBef>
                <a:spcPts val="0"/>
              </a:spcBef>
              <a:spcAft>
                <a:spcPts val="0"/>
              </a:spcAft>
              <a:buNone/>
            </a:pPr>
            <a:endParaRPr dirty="0">
              <a:latin typeface="Inria Serif Light"/>
              <a:ea typeface="Inria Serif Light"/>
              <a:cs typeface="Inria Serif Light"/>
              <a:sym typeface="Inria Serif Light"/>
            </a:endParaRPr>
          </a:p>
        </p:txBody>
      </p:sp>
      <p:sp>
        <p:nvSpPr>
          <p:cNvPr id="277" name="Google Shape;277;p39"/>
          <p:cNvSpPr txBox="1"/>
          <p:nvPr/>
        </p:nvSpPr>
        <p:spPr>
          <a:xfrm>
            <a:off x="862725" y="1481550"/>
            <a:ext cx="75495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Calibri"/>
                <a:ea typeface="Calibri"/>
                <a:cs typeface="Calibri"/>
                <a:sym typeface="Calibri"/>
              </a:rPr>
              <a:t>Galvenie </a:t>
            </a:r>
            <a:r>
              <a:rPr lang="en" sz="1800" b="1" dirty="0">
                <a:latin typeface="Calibri"/>
                <a:ea typeface="Calibri"/>
                <a:cs typeface="Calibri"/>
                <a:sym typeface="Calibri"/>
              </a:rPr>
              <a:t>sasniegtie programmas rezultāti atbilst finansiālajiem ieguldījumiem un projektu skaitam</a:t>
            </a:r>
            <a:r>
              <a:rPr lang="en" sz="1800" dirty="0">
                <a:latin typeface="Calibri"/>
                <a:ea typeface="Calibri"/>
                <a:cs typeface="Calibri"/>
                <a:sym typeface="Calibri"/>
              </a:rPr>
              <a:t> konkrētos darbības </a:t>
            </a:r>
            <a:r>
              <a:rPr lang="en" sz="1800" dirty="0" smtClean="0">
                <a:latin typeface="Calibri"/>
                <a:ea typeface="Calibri"/>
                <a:cs typeface="Calibri"/>
                <a:sym typeface="Calibri"/>
              </a:rPr>
              <a:t>virzienos</a:t>
            </a:r>
            <a:r>
              <a:rPr lang="lv-LV" sz="1800" dirty="0" smtClean="0">
                <a:latin typeface="Calibri"/>
                <a:ea typeface="Calibri"/>
                <a:cs typeface="Calibri"/>
                <a:sym typeface="Calibri"/>
              </a:rPr>
              <a:t>.</a:t>
            </a:r>
          </a:p>
          <a:p>
            <a:pPr marL="0" lvl="0" indent="0" algn="l" rtl="0">
              <a:spcBef>
                <a:spcPts val="0"/>
              </a:spcBef>
              <a:spcAft>
                <a:spcPts val="0"/>
              </a:spcAft>
              <a:buNone/>
            </a:pPr>
            <a:endParaRPr lang="lv-LV" sz="1800" dirty="0" smtClean="0">
              <a:latin typeface="Calibri"/>
              <a:ea typeface="Calibri"/>
              <a:cs typeface="Calibri"/>
              <a:sym typeface="Calibri"/>
            </a:endParaRPr>
          </a:p>
          <a:p>
            <a:pPr marL="0" lvl="0" indent="0" algn="l" rtl="0">
              <a:spcBef>
                <a:spcPts val="0"/>
              </a:spcBef>
              <a:spcAft>
                <a:spcPts val="0"/>
              </a:spcAft>
              <a:buNone/>
            </a:pPr>
            <a:r>
              <a:rPr lang="lv-LV" sz="1800" dirty="0" smtClean="0">
                <a:latin typeface="Calibri"/>
                <a:ea typeface="Calibri"/>
                <a:cs typeface="Calibri"/>
                <a:sym typeface="Calibri"/>
              </a:rPr>
              <a:t>P</a:t>
            </a:r>
            <a:r>
              <a:rPr lang="en" sz="1800" dirty="0" smtClean="0">
                <a:latin typeface="Calibri"/>
                <a:ea typeface="Calibri"/>
                <a:cs typeface="Calibri"/>
                <a:sym typeface="Calibri"/>
              </a:rPr>
              <a:t>rojektu </a:t>
            </a:r>
            <a:r>
              <a:rPr lang="en" sz="1800" dirty="0">
                <a:latin typeface="Calibri"/>
                <a:ea typeface="Calibri"/>
                <a:cs typeface="Calibri"/>
                <a:sym typeface="Calibri"/>
              </a:rPr>
              <a:t>pieteikumi darbības virzienā “NVO darbības stiprināšana” piecos gados ir saņēmuši lielāko finansiālo atbalstu, atbilstošs ir sasniegtais projektu ieguldījums </a:t>
            </a:r>
            <a:r>
              <a:rPr lang="en" sz="1800" b="1" dirty="0">
                <a:latin typeface="Calibri"/>
                <a:ea typeface="Calibri"/>
                <a:cs typeface="Calibri"/>
                <a:sym typeface="Calibri"/>
              </a:rPr>
              <a:t>visaugstāk novērtētajos programmas rezultātos – NVO kapacitātes un veiktspējas veicināšanā, tostarp Latvijas reģionos (98% īstenoto projektu), kā arī uzticēšanās nevalstiskajam sektoram (93%). </a:t>
            </a:r>
            <a:endParaRPr sz="1800" b="1"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455700" y="50000"/>
            <a:ext cx="8064300" cy="118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4" name="Google Shape;254;p36"/>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255" name="Google Shape;255;p36"/>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256" name="Google Shape;256;p3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257" name="Google Shape;257;p36"/>
          <p:cNvSpPr/>
          <p:nvPr/>
        </p:nvSpPr>
        <p:spPr>
          <a:xfrm>
            <a:off x="2251050" y="823775"/>
            <a:ext cx="6893100" cy="43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10025" y="-9225"/>
            <a:ext cx="9144000" cy="1293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txBox="1"/>
          <p:nvPr/>
        </p:nvSpPr>
        <p:spPr>
          <a:xfrm>
            <a:off x="122663" y="310700"/>
            <a:ext cx="8898673" cy="663300"/>
          </a:xfrm>
          <a:prstGeom prst="rect">
            <a:avLst/>
          </a:prstGeom>
          <a:noFill/>
          <a:ln>
            <a:noFill/>
          </a:ln>
        </p:spPr>
        <p:txBody>
          <a:bodyPr spcFirstLastPara="1" wrap="square" lIns="91425" tIns="91425" rIns="91425" bIns="91425" anchor="t" anchorCtr="0">
            <a:noAutofit/>
          </a:bodyPr>
          <a:lstStyle/>
          <a:p>
            <a:pPr algn="ctr"/>
            <a:r>
              <a:rPr lang="lv-LV" sz="3200" b="1" dirty="0">
                <a:solidFill>
                  <a:schemeClr val="dk1"/>
                </a:solidFill>
                <a:latin typeface="Calibri"/>
                <a:ea typeface="Calibri"/>
                <a:cs typeface="Calibri"/>
                <a:sym typeface="Calibri"/>
              </a:rPr>
              <a:t>Būtiskākie secinājumi par </a:t>
            </a:r>
            <a:r>
              <a:rPr lang="lv-LV" sz="3200" b="1" dirty="0" smtClean="0">
                <a:solidFill>
                  <a:schemeClr val="dk1"/>
                </a:solidFill>
                <a:latin typeface="Calibri"/>
                <a:ea typeface="Calibri"/>
                <a:cs typeface="Calibri"/>
                <a:sym typeface="Calibri"/>
              </a:rPr>
              <a:t>programmas </a:t>
            </a:r>
            <a:r>
              <a:rPr lang="lv-LV" sz="3200" b="1" dirty="0">
                <a:solidFill>
                  <a:schemeClr val="dk1"/>
                </a:solidFill>
                <a:latin typeface="Calibri"/>
                <a:ea typeface="Calibri"/>
                <a:cs typeface="Calibri"/>
                <a:sym typeface="Calibri"/>
              </a:rPr>
              <a:t>ietekmi</a:t>
            </a:r>
          </a:p>
          <a:p>
            <a:pPr marL="0" lvl="0" indent="0" algn="ctr" rtl="0">
              <a:spcBef>
                <a:spcPts val="0"/>
              </a:spcBef>
              <a:spcAft>
                <a:spcPts val="0"/>
              </a:spcAft>
              <a:buNone/>
            </a:pPr>
            <a:endParaRPr sz="3600" b="1" dirty="0">
              <a:solidFill>
                <a:schemeClr val="dk1"/>
              </a:solidFill>
              <a:latin typeface="Calibri"/>
              <a:ea typeface="Calibri"/>
              <a:cs typeface="Calibri"/>
              <a:sym typeface="Calibri"/>
            </a:endParaRPr>
          </a:p>
        </p:txBody>
      </p:sp>
      <p:sp>
        <p:nvSpPr>
          <p:cNvPr id="260" name="Google Shape;260;p36"/>
          <p:cNvSpPr txBox="1"/>
          <p:nvPr/>
        </p:nvSpPr>
        <p:spPr>
          <a:xfrm>
            <a:off x="320700" y="1066650"/>
            <a:ext cx="8482200" cy="3873340"/>
          </a:xfrm>
          <a:prstGeom prst="rect">
            <a:avLst/>
          </a:prstGeom>
          <a:noFill/>
          <a:ln>
            <a:noFill/>
          </a:ln>
        </p:spPr>
        <p:txBody>
          <a:bodyPr spcFirstLastPara="1" wrap="square" lIns="91425" tIns="91425" rIns="91425" bIns="91425" anchor="t" anchorCtr="0">
            <a:noAutofit/>
          </a:bodyPr>
          <a:lstStyle/>
          <a:p>
            <a:pPr lvl="0">
              <a:spcBef>
                <a:spcPts val="1000"/>
              </a:spcBef>
            </a:pPr>
            <a:r>
              <a:rPr lang="lv-LV" sz="1600" dirty="0" smtClean="0">
                <a:latin typeface="Calibri"/>
                <a:ea typeface="Calibri"/>
                <a:cs typeface="Calibri"/>
                <a:sym typeface="Calibri"/>
              </a:rPr>
              <a:t>NVO </a:t>
            </a:r>
            <a:r>
              <a:rPr lang="lv-LV" sz="1600" dirty="0">
                <a:latin typeface="Calibri"/>
                <a:ea typeface="Calibri"/>
                <a:cs typeface="Calibri"/>
                <a:sym typeface="Calibri"/>
              </a:rPr>
              <a:t>fonda ieguldījums novērtējuma periodā </a:t>
            </a:r>
            <a:r>
              <a:rPr lang="lv-LV" sz="1600" b="1" dirty="0">
                <a:latin typeface="Calibri"/>
                <a:ea typeface="Calibri"/>
                <a:cs typeface="Calibri"/>
                <a:sym typeface="Calibri"/>
              </a:rPr>
              <a:t>ir pieaugošs, pozitīvas tendences ieguldījumā politikas rezultātu, programmas mērķu un plānoto rezultātu sasniegšanā. </a:t>
            </a:r>
          </a:p>
          <a:p>
            <a:pPr lvl="0">
              <a:spcBef>
                <a:spcPts val="1000"/>
              </a:spcBef>
            </a:pPr>
            <a:r>
              <a:rPr lang="lv-LV" sz="1600" b="1" dirty="0">
                <a:latin typeface="Calibri"/>
                <a:ea typeface="Calibri"/>
                <a:cs typeface="Calibri"/>
                <a:sym typeface="Calibri"/>
              </a:rPr>
              <a:t>Programmas vadības aspekti konsekventi uzlabojušies: </a:t>
            </a:r>
            <a:r>
              <a:rPr lang="lv-LV" sz="1600" dirty="0">
                <a:latin typeface="Calibri"/>
                <a:ea typeface="Calibri"/>
                <a:cs typeface="Calibri"/>
                <a:sym typeface="Calibri"/>
              </a:rPr>
              <a:t>skaidrāka komunikācija, vienkāršāka pieteikšanās procedūra </a:t>
            </a:r>
            <a:r>
              <a:rPr lang="lv-LV" sz="1600" dirty="0" smtClean="0">
                <a:latin typeface="Calibri"/>
                <a:ea typeface="Calibri"/>
                <a:cs typeface="Calibri"/>
                <a:sym typeface="Calibri"/>
              </a:rPr>
              <a:t>u.t.t</a:t>
            </a:r>
            <a:endParaRPr lang="lv-LV" sz="1600" b="1" dirty="0">
              <a:highlight>
                <a:schemeClr val="lt1"/>
              </a:highlight>
              <a:latin typeface="Calibri"/>
              <a:ea typeface="Calibri"/>
              <a:cs typeface="Calibri"/>
              <a:sym typeface="Calibri"/>
            </a:endParaRPr>
          </a:p>
          <a:p>
            <a:pPr lvl="0">
              <a:spcBef>
                <a:spcPts val="1000"/>
              </a:spcBef>
            </a:pPr>
            <a:r>
              <a:rPr lang="en" sz="1600" dirty="0" smtClean="0">
                <a:highlight>
                  <a:schemeClr val="lt1"/>
                </a:highlight>
                <a:latin typeface="Calibri"/>
                <a:ea typeface="Calibri"/>
                <a:cs typeface="Calibri"/>
                <a:sym typeface="Calibri"/>
              </a:rPr>
              <a:t>NVO </a:t>
            </a:r>
            <a:r>
              <a:rPr lang="en" sz="1600" dirty="0">
                <a:highlight>
                  <a:schemeClr val="lt1"/>
                </a:highlight>
                <a:latin typeface="Calibri"/>
                <a:ea typeface="Calibri"/>
                <a:cs typeface="Calibri"/>
                <a:sym typeface="Calibri"/>
              </a:rPr>
              <a:t>fonda darbība ir saskaņota ar un izriet no </a:t>
            </a:r>
            <a:r>
              <a:rPr lang="en" sz="1600" b="1" dirty="0">
                <a:highlight>
                  <a:schemeClr val="lt1"/>
                </a:highlight>
                <a:latin typeface="Calibri"/>
                <a:ea typeface="Calibri"/>
                <a:cs typeface="Calibri"/>
                <a:sym typeface="Calibri"/>
              </a:rPr>
              <a:t>nacionālās identitātes, pilsoniskās sabiedrības un integrācijas politikas (</a:t>
            </a:r>
            <a:r>
              <a:rPr lang="en" sz="1600" b="1" dirty="0" smtClean="0">
                <a:highlight>
                  <a:schemeClr val="lt1"/>
                </a:highlight>
                <a:latin typeface="Calibri"/>
                <a:ea typeface="Calibri"/>
                <a:cs typeface="Calibri"/>
                <a:sym typeface="Calibri"/>
              </a:rPr>
              <a:t>NIPSIPP)</a:t>
            </a:r>
            <a:endParaRPr lang="lv-LV" sz="1600" b="1" dirty="0">
              <a:highlight>
                <a:schemeClr val="lt1"/>
              </a:highlight>
              <a:latin typeface="Calibri"/>
              <a:ea typeface="Calibri"/>
              <a:cs typeface="Calibri"/>
              <a:sym typeface="Calibri"/>
            </a:endParaRPr>
          </a:p>
          <a:p>
            <a:pPr lvl="0">
              <a:spcBef>
                <a:spcPts val="1000"/>
              </a:spcBef>
            </a:pPr>
            <a:r>
              <a:rPr lang="en" sz="1600" dirty="0" smtClean="0">
                <a:highlight>
                  <a:schemeClr val="lt1"/>
                </a:highlight>
                <a:latin typeface="Calibri"/>
                <a:ea typeface="Calibri"/>
                <a:cs typeface="Calibri"/>
                <a:sym typeface="Calibri"/>
              </a:rPr>
              <a:t>Absolūtais </a:t>
            </a:r>
            <a:r>
              <a:rPr lang="en" sz="1600" dirty="0">
                <a:highlight>
                  <a:schemeClr val="lt1"/>
                </a:highlight>
                <a:latin typeface="Calibri"/>
                <a:ea typeface="Calibri"/>
                <a:cs typeface="Calibri"/>
                <a:sym typeface="Calibri"/>
              </a:rPr>
              <a:t>vairākums īstenoto </a:t>
            </a:r>
            <a:r>
              <a:rPr lang="lv-LV" sz="1600" dirty="0" smtClean="0">
                <a:highlight>
                  <a:schemeClr val="lt1"/>
                </a:highlight>
                <a:latin typeface="Calibri"/>
                <a:ea typeface="Calibri"/>
                <a:cs typeface="Calibri"/>
                <a:sym typeface="Calibri"/>
              </a:rPr>
              <a:t>programmas </a:t>
            </a:r>
            <a:r>
              <a:rPr lang="en" sz="1600" dirty="0" smtClean="0">
                <a:highlight>
                  <a:schemeClr val="lt1"/>
                </a:highlight>
                <a:latin typeface="Calibri"/>
                <a:ea typeface="Calibri"/>
                <a:cs typeface="Calibri"/>
                <a:sym typeface="Calibri"/>
              </a:rPr>
              <a:t>projektu </a:t>
            </a:r>
            <a:r>
              <a:rPr lang="en" sz="1600" dirty="0">
                <a:highlight>
                  <a:schemeClr val="lt1"/>
                </a:highlight>
                <a:latin typeface="Calibri"/>
                <a:ea typeface="Calibri"/>
                <a:cs typeface="Calibri"/>
                <a:sym typeface="Calibri"/>
              </a:rPr>
              <a:t>ir snieguši ieguldījumu tādu politikas rezultātu sasniegšanā kā: </a:t>
            </a:r>
            <a:endParaRPr sz="1600" dirty="0">
              <a:highlight>
                <a:schemeClr val="lt1"/>
              </a:highlight>
              <a:latin typeface="Calibri"/>
              <a:ea typeface="Calibri"/>
              <a:cs typeface="Calibri"/>
              <a:sym typeface="Calibri"/>
            </a:endParaRPr>
          </a:p>
          <a:p>
            <a:pPr marL="1371600" lvl="1" indent="-330200" algn="l" rtl="0">
              <a:spcBef>
                <a:spcPts val="1000"/>
              </a:spcBef>
              <a:spcAft>
                <a:spcPts val="0"/>
              </a:spcAft>
              <a:buClr>
                <a:schemeClr val="dk2"/>
              </a:buClr>
              <a:buSzPts val="1600"/>
              <a:buFont typeface="Calibri"/>
              <a:buChar char="○"/>
            </a:pPr>
            <a:r>
              <a:rPr lang="en" sz="1600" dirty="0">
                <a:highlight>
                  <a:schemeClr val="lt1"/>
                </a:highlight>
                <a:latin typeface="Calibri"/>
                <a:ea typeface="Calibri"/>
                <a:cs typeface="Calibri"/>
                <a:sym typeface="Calibri"/>
              </a:rPr>
              <a:t>Latvijas iedzīvotāji jūtas piederīgi Latvijai un tic savai spējai ietekmēt lēmumu pieņemšanas procesu, lai veicinātu valsts labklājības un sabiedrības izaugsmi (91% no projektiem). </a:t>
            </a:r>
            <a:endParaRPr sz="1600" dirty="0">
              <a:highlight>
                <a:schemeClr val="lt1"/>
              </a:highlight>
              <a:latin typeface="Calibri"/>
              <a:ea typeface="Calibri"/>
              <a:cs typeface="Calibri"/>
              <a:sym typeface="Calibri"/>
            </a:endParaRPr>
          </a:p>
          <a:p>
            <a:pPr marL="1371600" lvl="1" indent="-330200" algn="l" rtl="0">
              <a:spcBef>
                <a:spcPts val="1000"/>
              </a:spcBef>
              <a:spcAft>
                <a:spcPts val="0"/>
              </a:spcAft>
              <a:buClr>
                <a:schemeClr val="dk2"/>
              </a:buClr>
              <a:buSzPts val="1600"/>
              <a:buFont typeface="Calibri"/>
              <a:buChar char="○"/>
            </a:pPr>
            <a:r>
              <a:rPr lang="en" sz="1600" dirty="0">
                <a:highlight>
                  <a:schemeClr val="lt1"/>
                </a:highlight>
                <a:latin typeface="Calibri"/>
                <a:ea typeface="Calibri"/>
                <a:cs typeface="Calibri"/>
                <a:sym typeface="Calibri"/>
              </a:rPr>
              <a:t>pieaugusi iedzīvotāju iesaistīšanās dažādās sabiedrības līdzdalības aktivitātēs (88%).</a:t>
            </a:r>
            <a:endParaRPr sz="1600" dirty="0">
              <a:highlight>
                <a:schemeClr val="lt1"/>
              </a:highlight>
              <a:latin typeface="Calibri"/>
              <a:ea typeface="Calibri"/>
              <a:cs typeface="Calibri"/>
              <a:sym typeface="Calibri"/>
            </a:endParaRPr>
          </a:p>
          <a:p>
            <a:pPr marL="914400" lvl="0" indent="0" algn="l" rtl="0">
              <a:spcBef>
                <a:spcPts val="1000"/>
              </a:spcBef>
              <a:spcAft>
                <a:spcPts val="1000"/>
              </a:spcAft>
              <a:buNone/>
            </a:pPr>
            <a:endParaRPr sz="1600" dirty="0">
              <a:highlight>
                <a:schemeClr val="lt1"/>
              </a:highlight>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3" name="Taisnstūris 2"/>
          <p:cNvSpPr/>
          <p:nvPr/>
        </p:nvSpPr>
        <p:spPr>
          <a:xfrm>
            <a:off x="914400" y="546411"/>
            <a:ext cx="7225990" cy="4031873"/>
          </a:xfrm>
          <a:prstGeom prst="rect">
            <a:avLst/>
          </a:prstGeom>
        </p:spPr>
        <p:txBody>
          <a:bodyPr wrap="square">
            <a:spAutoFit/>
          </a:bodyPr>
          <a:lstStyle/>
          <a:p>
            <a:r>
              <a:rPr lang="lv-LV" sz="1800" b="1" dirty="0">
                <a:latin typeface="Calibri" panose="020F0502020204030204" pitchFamily="34" charset="0"/>
                <a:ea typeface="Calibri" panose="020F0502020204030204" pitchFamily="34" charset="0"/>
                <a:cs typeface="Calibri" panose="020F0502020204030204" pitchFamily="34" charset="0"/>
              </a:rPr>
              <a:t>Programmas darbība tikusi mērķtiecīgi orientēta uz tās mērķa sasniegšanu – pilsoniskās sabiedrības ilgtspējīgu attīstību Latvijā</a:t>
            </a:r>
            <a:r>
              <a:rPr lang="lv-LV" sz="1800" dirty="0">
                <a:latin typeface="Calibri" panose="020F0502020204030204" pitchFamily="34" charset="0"/>
                <a:ea typeface="Calibri" panose="020F0502020204030204" pitchFamily="34" charset="0"/>
                <a:cs typeface="Calibri" panose="020F0502020204030204" pitchFamily="34" charset="0"/>
              </a:rPr>
              <a:t>. </a:t>
            </a:r>
            <a:endParaRPr lang="lv-LV" sz="1800" dirty="0" smtClean="0">
              <a:latin typeface="Calibri" panose="020F0502020204030204" pitchFamily="34" charset="0"/>
              <a:ea typeface="Calibri" panose="020F0502020204030204" pitchFamily="34" charset="0"/>
              <a:cs typeface="Calibri" panose="020F0502020204030204" pitchFamily="34" charset="0"/>
            </a:endParaRPr>
          </a:p>
          <a:p>
            <a:endParaRPr lang="lv-LV" sz="1800" dirty="0" smtClean="0">
              <a:latin typeface="Times New Roman" panose="02020603050405020304" pitchFamily="18" charset="0"/>
              <a:ea typeface="Calibri" panose="020F0502020204030204" pitchFamily="34" charset="0"/>
            </a:endParaRPr>
          </a:p>
          <a:p>
            <a:r>
              <a:rPr lang="lv-LV" sz="1800" dirty="0" smtClean="0">
                <a:latin typeface="Calibri" panose="020F0502020204030204" pitchFamily="34" charset="0"/>
                <a:ea typeface="Calibri" panose="020F0502020204030204" pitchFamily="34" charset="0"/>
                <a:cs typeface="Calibri" panose="020F0502020204030204" pitchFamily="34" charset="0"/>
              </a:rPr>
              <a:t>Īstenotie </a:t>
            </a:r>
            <a:r>
              <a:rPr lang="lv-LV" sz="1800" dirty="0">
                <a:latin typeface="Calibri" panose="020F0502020204030204" pitchFamily="34" charset="0"/>
                <a:ea typeface="Calibri" panose="020F0502020204030204" pitchFamily="34" charset="0"/>
                <a:cs typeface="Calibri" panose="020F0502020204030204" pitchFamily="34" charset="0"/>
              </a:rPr>
              <a:t>254 projekti visbiežāk bijuši vērsti uz tēmām un problemātiku, kas skar </a:t>
            </a:r>
            <a:endParaRPr lang="lv-LV" sz="180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lv-LV" sz="1600" dirty="0" smtClean="0">
                <a:latin typeface="Calibri" panose="020F0502020204030204" pitchFamily="34" charset="0"/>
                <a:ea typeface="Calibri" panose="020F0502020204030204" pitchFamily="34" charset="0"/>
                <a:cs typeface="Calibri" panose="020F0502020204030204" pitchFamily="34" charset="0"/>
              </a:rPr>
              <a:t>pilsoniskās </a:t>
            </a:r>
            <a:r>
              <a:rPr lang="lv-LV" sz="1600" dirty="0">
                <a:latin typeface="Calibri" panose="020F0502020204030204" pitchFamily="34" charset="0"/>
                <a:ea typeface="Calibri" panose="020F0502020204030204" pitchFamily="34" charset="0"/>
                <a:cs typeface="Calibri" panose="020F0502020204030204" pitchFamily="34" charset="0"/>
              </a:rPr>
              <a:t>sabiedrības attīstību (120 projekti, 47% no projektiem aktualizē šo </a:t>
            </a:r>
            <a:r>
              <a:rPr lang="lv-LV" sz="1600" dirty="0" smtClean="0">
                <a:latin typeface="Calibri" panose="020F0502020204030204" pitchFamily="34" charset="0"/>
                <a:ea typeface="Calibri" panose="020F0502020204030204" pitchFamily="34" charset="0"/>
                <a:cs typeface="Calibri" panose="020F0502020204030204" pitchFamily="34" charset="0"/>
              </a:rPr>
              <a:t>tēmu);</a:t>
            </a:r>
          </a:p>
          <a:p>
            <a:pPr marL="285750" indent="-285750">
              <a:buFont typeface="Wingdings" panose="05000000000000000000" pitchFamily="2" charset="2"/>
              <a:buChar char="Ø"/>
            </a:pPr>
            <a:r>
              <a:rPr lang="lv-LV" sz="1600" dirty="0" smtClean="0">
                <a:latin typeface="Calibri" panose="020F0502020204030204" pitchFamily="34" charset="0"/>
                <a:ea typeface="Calibri" panose="020F0502020204030204" pitchFamily="34" charset="0"/>
                <a:cs typeface="Calibri" panose="020F0502020204030204" pitchFamily="34" charset="0"/>
              </a:rPr>
              <a:t>sociālo </a:t>
            </a:r>
            <a:r>
              <a:rPr lang="lv-LV" sz="1600" dirty="0">
                <a:latin typeface="Calibri" panose="020F0502020204030204" pitchFamily="34" charset="0"/>
                <a:ea typeface="Calibri" panose="020F0502020204030204" pitchFamily="34" charset="0"/>
                <a:cs typeface="Calibri" panose="020F0502020204030204" pitchFamily="34" charset="0"/>
              </a:rPr>
              <a:t>aizsardzību, iekļaušanu un pakalpojumus (37 projekti, 15%), </a:t>
            </a:r>
            <a:r>
              <a:rPr lang="lv-LV" sz="1600" dirty="0" smtClean="0">
                <a:latin typeface="Calibri" panose="020F0502020204030204" pitchFamily="34" charset="0"/>
                <a:ea typeface="Calibri" panose="020F0502020204030204" pitchFamily="34" charset="0"/>
                <a:cs typeface="Calibri" panose="020F0502020204030204" pitchFamily="34" charset="0"/>
              </a:rPr>
              <a:t>bērnus;</a:t>
            </a:r>
            <a:endParaRPr lang="lv-LV"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lv-LV" sz="1600" dirty="0" smtClean="0">
                <a:latin typeface="Calibri" panose="020F0502020204030204" pitchFamily="34" charset="0"/>
                <a:ea typeface="Calibri" panose="020F0502020204030204" pitchFamily="34" charset="0"/>
                <a:cs typeface="Calibri" panose="020F0502020204030204" pitchFamily="34" charset="0"/>
              </a:rPr>
              <a:t> </a:t>
            </a:r>
            <a:r>
              <a:rPr lang="lv-LV" sz="1600" dirty="0">
                <a:latin typeface="Calibri" panose="020F0502020204030204" pitchFamily="34" charset="0"/>
                <a:ea typeface="Calibri" panose="020F0502020204030204" pitchFamily="34" charset="0"/>
                <a:cs typeface="Calibri" panose="020F0502020204030204" pitchFamily="34" charset="0"/>
              </a:rPr>
              <a:t>jauniešus un ģimeni (33 projekti, 13</a:t>
            </a:r>
            <a:r>
              <a:rPr lang="lv-LV" sz="1600" dirty="0" smtClean="0">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r>
              <a:rPr lang="lv-LV" sz="1600" dirty="0" smtClean="0">
                <a:latin typeface="Calibri" panose="020F0502020204030204" pitchFamily="34" charset="0"/>
                <a:ea typeface="Calibri" panose="020F0502020204030204" pitchFamily="34" charset="0"/>
                <a:cs typeface="Calibri" panose="020F0502020204030204" pitchFamily="34" charset="0"/>
              </a:rPr>
              <a:t>kā </a:t>
            </a:r>
            <a:r>
              <a:rPr lang="lv-LV" sz="1600" dirty="0">
                <a:latin typeface="Calibri" panose="020F0502020204030204" pitchFamily="34" charset="0"/>
                <a:ea typeface="Calibri" panose="020F0502020204030204" pitchFamily="34" charset="0"/>
                <a:cs typeface="Calibri" panose="020F0502020204030204" pitchFamily="34" charset="0"/>
              </a:rPr>
              <a:t>arī veselību un sabiedrības veselību (28 projekti, 11%). </a:t>
            </a:r>
            <a:endParaRPr lang="lv-LV" sz="160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lv-LV" sz="1600" dirty="0" smtClean="0">
                <a:latin typeface="Calibri" panose="020F0502020204030204" pitchFamily="34" charset="0"/>
                <a:ea typeface="Calibri" panose="020F0502020204030204" pitchFamily="34" charset="0"/>
                <a:cs typeface="Calibri" panose="020F0502020204030204" pitchFamily="34" charset="0"/>
              </a:rPr>
              <a:t>Salīdzinoši </a:t>
            </a:r>
            <a:r>
              <a:rPr lang="lv-LV" sz="1600" dirty="0">
                <a:latin typeface="Calibri" panose="020F0502020204030204" pitchFamily="34" charset="0"/>
                <a:ea typeface="Calibri" panose="020F0502020204030204" pitchFamily="34" charset="0"/>
                <a:cs typeface="Calibri" panose="020F0502020204030204" pitchFamily="34" charset="0"/>
              </a:rPr>
              <a:t>bieži projekti iekļāvuši arī dabas, vides, klimata un dzīvnieku aizsardzības tematiku (21 projekts, 8%). </a:t>
            </a:r>
          </a:p>
          <a:p>
            <a:r>
              <a:rPr lang="lv-LV" sz="1800" dirty="0" smtClean="0">
                <a:latin typeface="Calibri" panose="020F0502020204030204" pitchFamily="34" charset="0"/>
                <a:ea typeface="Calibri" panose="020F0502020204030204" pitchFamily="34" charset="0"/>
                <a:cs typeface="Calibri" panose="020F0502020204030204" pitchFamily="34" charset="0"/>
              </a:rPr>
              <a:t>Programmā </a:t>
            </a:r>
            <a:r>
              <a:rPr lang="lv-LV" sz="1800" dirty="0">
                <a:latin typeface="Calibri" panose="020F0502020204030204" pitchFamily="34" charset="0"/>
                <a:ea typeface="Calibri" panose="020F0502020204030204" pitchFamily="34" charset="0"/>
                <a:cs typeface="Calibri" panose="020F0502020204030204" pitchFamily="34" charset="0"/>
              </a:rPr>
              <a:t>konsekventi īstenota tādu projektu </a:t>
            </a:r>
            <a:r>
              <a:rPr lang="lv-LV" sz="1800" dirty="0" err="1" smtClean="0">
                <a:latin typeface="Calibri" panose="020F0502020204030204" pitchFamily="34" charset="0"/>
                <a:ea typeface="Calibri" panose="020F0502020204030204" pitchFamily="34" charset="0"/>
                <a:cs typeface="Calibri" panose="020F0502020204030204" pitchFamily="34" charset="0"/>
              </a:rPr>
              <a:t>prioritizēšana</a:t>
            </a:r>
            <a:r>
              <a:rPr lang="lv-LV" sz="1800" dirty="0">
                <a:latin typeface="Calibri" panose="020F0502020204030204" pitchFamily="34" charset="0"/>
                <a:ea typeface="Calibri" panose="020F0502020204030204" pitchFamily="34" charset="0"/>
                <a:cs typeface="Calibri" panose="020F0502020204030204" pitchFamily="34" charset="0"/>
              </a:rPr>
              <a:t>, kas pēc iespējas pilnīgāk atbilst programmas mērķim </a:t>
            </a:r>
            <a:r>
              <a:rPr lang="lv-LV" sz="1800" b="1" dirty="0">
                <a:latin typeface="Calibri" panose="020F0502020204030204" pitchFamily="34" charset="0"/>
                <a:ea typeface="Calibri" panose="020F0502020204030204" pitchFamily="34" charset="0"/>
                <a:cs typeface="Calibri" panose="020F0502020204030204" pitchFamily="34" charset="0"/>
              </a:rPr>
              <a:t>sekmēt pilsoniskās sabiedrības </a:t>
            </a:r>
            <a:r>
              <a:rPr lang="lv-LV" sz="1800" b="1" dirty="0" smtClean="0">
                <a:latin typeface="Calibri" panose="020F0502020204030204" pitchFamily="34" charset="0"/>
                <a:ea typeface="Calibri" panose="020F0502020204030204" pitchFamily="34" charset="0"/>
                <a:cs typeface="Calibri" panose="020F0502020204030204" pitchFamily="34" charset="0"/>
              </a:rPr>
              <a:t>attīstību</a:t>
            </a:r>
            <a:r>
              <a:rPr lang="lv-LV" sz="1600" b="1" dirty="0" smtClean="0">
                <a:latin typeface="Calibri" panose="020F0502020204030204" pitchFamily="34" charset="0"/>
                <a:ea typeface="Calibri" panose="020F0502020204030204" pitchFamily="34" charset="0"/>
                <a:cs typeface="Calibri" panose="020F0502020204030204" pitchFamily="34" charset="0"/>
              </a:rPr>
              <a:t>.</a:t>
            </a:r>
            <a:endParaRPr lang="lv-LV"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03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ctrTitle"/>
          </p:nvPr>
        </p:nvSpPr>
        <p:spPr>
          <a:xfrm>
            <a:off x="204025" y="1991850"/>
            <a:ext cx="5686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300" b="1" dirty="0" smtClean="0">
                <a:latin typeface="Calibri"/>
                <a:ea typeface="Calibri"/>
                <a:cs typeface="Calibri"/>
                <a:sym typeface="Calibri"/>
              </a:rPr>
              <a:t>Vispārēji</a:t>
            </a:r>
            <a:r>
              <a:rPr lang="lv-LV" sz="4300" b="1" dirty="0" smtClean="0">
                <a:latin typeface="Calibri"/>
                <a:ea typeface="Calibri"/>
                <a:cs typeface="Calibri"/>
                <a:sym typeface="Calibri"/>
              </a:rPr>
              <a:t> </a:t>
            </a:r>
            <a:r>
              <a:rPr lang="en" sz="4300" b="1" dirty="0" smtClean="0">
                <a:latin typeface="Calibri"/>
                <a:ea typeface="Calibri"/>
                <a:cs typeface="Calibri"/>
                <a:sym typeface="Calibri"/>
              </a:rPr>
              <a:t>secinājumi</a:t>
            </a:r>
            <a:endParaRPr sz="4300" b="1"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p:nvPr/>
        </p:nvSpPr>
        <p:spPr>
          <a:xfrm>
            <a:off x="423425" y="489025"/>
            <a:ext cx="818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smtClean="0">
                <a:solidFill>
                  <a:schemeClr val="dk1"/>
                </a:solidFill>
                <a:latin typeface="Calibri"/>
                <a:ea typeface="Calibri"/>
                <a:cs typeface="Calibri"/>
                <a:sym typeface="Calibri"/>
              </a:rPr>
              <a:t>Secinājumi: vispārēji</a:t>
            </a:r>
            <a:endParaRPr dirty="0">
              <a:latin typeface="Inria Serif Light"/>
              <a:ea typeface="Inria Serif Light"/>
              <a:cs typeface="Inria Serif Light"/>
              <a:sym typeface="Inria Serif Light"/>
            </a:endParaRPr>
          </a:p>
        </p:txBody>
      </p:sp>
      <p:sp>
        <p:nvSpPr>
          <p:cNvPr id="271" name="Google Shape;271;p38"/>
          <p:cNvSpPr txBox="1"/>
          <p:nvPr/>
        </p:nvSpPr>
        <p:spPr>
          <a:xfrm>
            <a:off x="892097" y="1481550"/>
            <a:ext cx="7520127" cy="3062347"/>
          </a:xfrm>
          <a:prstGeom prst="rect">
            <a:avLst/>
          </a:prstGeom>
          <a:noFill/>
          <a:ln>
            <a:noFill/>
          </a:ln>
        </p:spPr>
        <p:txBody>
          <a:bodyPr spcFirstLastPara="1" wrap="square" lIns="91425" tIns="91425" rIns="91425" bIns="91425" anchor="t" anchorCtr="0">
            <a:spAutoFit/>
          </a:bodyPr>
          <a:lstStyle/>
          <a:p>
            <a:pPr>
              <a:spcBef>
                <a:spcPts val="1000"/>
              </a:spcBef>
            </a:pPr>
            <a:r>
              <a:rPr lang="lv-LV" sz="1800" dirty="0">
                <a:latin typeface="Calibri" panose="020F0502020204030204" pitchFamily="34" charset="0"/>
                <a:cs typeface="Calibri" panose="020F0502020204030204" pitchFamily="34" charset="0"/>
              </a:rPr>
              <a:t>NVO sektora attīstības pašnovērtējums ir izteikti kritisks – tikai 27% novērtējuši, ka sektors ir spēcīgs un attīstīts, bet 28% – ka sektors ir vājš un mazattīstīts, kamēr 46% snieguši vērtējumu, ka sektors ir viduvēji attīstīts. 10–punktu skalā iegūts vidējais vērtējums tikai 5,3 punkti.</a:t>
            </a:r>
            <a:endParaRPr lang="lv-LV" sz="1800" dirty="0">
              <a:latin typeface="Calibri" panose="020F0502020204030204" pitchFamily="34" charset="0"/>
              <a:ea typeface="Calibri"/>
              <a:cs typeface="Calibri" panose="020F0502020204030204" pitchFamily="34" charset="0"/>
              <a:sym typeface="Calibri"/>
            </a:endParaRPr>
          </a:p>
          <a:p>
            <a:pPr>
              <a:spcBef>
                <a:spcPts val="1000"/>
              </a:spcBef>
            </a:pPr>
            <a:r>
              <a:rPr lang="lv-LV" sz="1800" dirty="0" smtClean="0">
                <a:latin typeface="Calibri" panose="020F0502020204030204" pitchFamily="34" charset="0"/>
                <a:cs typeface="Calibri" panose="020F0502020204030204" pitchFamily="34" charset="0"/>
              </a:rPr>
              <a:t>Kā </a:t>
            </a:r>
            <a:r>
              <a:rPr lang="lv-LV" sz="1800" dirty="0">
                <a:latin typeface="Calibri" panose="020F0502020204030204" pitchFamily="34" charset="0"/>
                <a:cs typeface="Calibri" panose="020F0502020204030204" pitchFamily="34" charset="0"/>
              </a:rPr>
              <a:t>būtiskākie šķēršļi NVO sektora </a:t>
            </a:r>
            <a:r>
              <a:rPr lang="lv-LV" sz="1800" dirty="0" smtClean="0">
                <a:latin typeface="Calibri" panose="020F0502020204030204" pitchFamily="34" charset="0"/>
                <a:cs typeface="Calibri" panose="020F0502020204030204" pitchFamily="34" charset="0"/>
              </a:rPr>
              <a:t>attīstībai</a:t>
            </a:r>
            <a:r>
              <a:rPr lang="lv-LV" sz="1800" dirty="0">
                <a:latin typeface="Calibri" panose="020F0502020204030204" pitchFamily="34" charset="0"/>
                <a:cs typeface="Calibri" panose="020F0502020204030204" pitchFamily="34" charset="0"/>
              </a:rPr>
              <a:t> </a:t>
            </a:r>
            <a:r>
              <a:rPr lang="lv-LV" sz="1800" dirty="0" smtClean="0">
                <a:latin typeface="Calibri" panose="020F0502020204030204" pitchFamily="34" charset="0"/>
                <a:cs typeface="Calibri" panose="020F0502020204030204" pitchFamily="34" charset="0"/>
              </a:rPr>
              <a:t>sektora pārstāvju pašnovērtējumā: nepietiekams </a:t>
            </a:r>
            <a:r>
              <a:rPr lang="lv-LV" sz="1800" dirty="0">
                <a:latin typeface="Calibri" panose="020F0502020204030204" pitchFamily="34" charset="0"/>
                <a:cs typeface="Calibri" panose="020F0502020204030204" pitchFamily="34" charset="0"/>
              </a:rPr>
              <a:t>un neregulārs finansējums, birokrātija projektu konkursos, zema iedzīvotāju </a:t>
            </a:r>
            <a:r>
              <a:rPr lang="lv-LV" sz="1800" dirty="0" smtClean="0">
                <a:latin typeface="Calibri" panose="020F0502020204030204" pitchFamily="34" charset="0"/>
                <a:cs typeface="Calibri" panose="020F0502020204030204" pitchFamily="34" charset="0"/>
              </a:rPr>
              <a:t>līdzdalība.</a:t>
            </a:r>
          </a:p>
          <a:p>
            <a:pPr lvl="0">
              <a:spcBef>
                <a:spcPts val="1000"/>
              </a:spcBef>
            </a:pPr>
            <a:r>
              <a:rPr lang="lv-LV" sz="1800" dirty="0">
                <a:latin typeface="Calibri" panose="020F0502020204030204" pitchFamily="34" charset="0"/>
                <a:cs typeface="Calibri" panose="020F0502020204030204" pitchFamily="34" charset="0"/>
              </a:rPr>
              <a:t>Līdz ar pašvaldību projektu konkursu finansējumu </a:t>
            </a:r>
            <a:r>
              <a:rPr lang="lv-LV" sz="1800" b="1" dirty="0">
                <a:latin typeface="Calibri" panose="020F0502020204030204" pitchFamily="34" charset="0"/>
                <a:cs typeface="Calibri" panose="020F0502020204030204" pitchFamily="34" charset="0"/>
              </a:rPr>
              <a:t>programma "NVO fonds" lielākajai daļai organizāciju ir visbūtiskākie finanšu instrumenti</a:t>
            </a:r>
            <a:r>
              <a:rPr lang="lv-LV" sz="1800" dirty="0">
                <a:latin typeface="Calibri" panose="020F0502020204030204" pitchFamily="34" charset="0"/>
                <a:cs typeface="Calibri" panose="020F0502020204030204" pitchFamily="34" charset="0"/>
              </a:rPr>
              <a:t>. </a:t>
            </a:r>
            <a:endParaRPr sz="18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3752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p:nvPr/>
        </p:nvSpPr>
        <p:spPr>
          <a:xfrm>
            <a:off x="423425" y="489025"/>
            <a:ext cx="818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smtClean="0">
                <a:solidFill>
                  <a:schemeClr val="dk1"/>
                </a:solidFill>
                <a:latin typeface="Calibri"/>
                <a:ea typeface="Calibri"/>
                <a:cs typeface="Calibri"/>
                <a:sym typeface="Calibri"/>
              </a:rPr>
              <a:t>Secinājum</a:t>
            </a:r>
            <a:r>
              <a:rPr lang="lv-LV" sz="3600" b="1" dirty="0" smtClean="0">
                <a:solidFill>
                  <a:schemeClr val="dk1"/>
                </a:solidFill>
                <a:latin typeface="Calibri"/>
                <a:ea typeface="Calibri"/>
                <a:cs typeface="Calibri"/>
                <a:sym typeface="Calibri"/>
              </a:rPr>
              <a:t>i</a:t>
            </a:r>
            <a:r>
              <a:rPr lang="en" sz="3600" b="1" dirty="0" smtClean="0">
                <a:solidFill>
                  <a:schemeClr val="dk1"/>
                </a:solidFill>
                <a:latin typeface="Calibri"/>
                <a:ea typeface="Calibri"/>
                <a:cs typeface="Calibri"/>
                <a:sym typeface="Calibri"/>
              </a:rPr>
              <a:t>: vispārēji</a:t>
            </a:r>
            <a:endParaRPr dirty="0">
              <a:latin typeface="Inria Serif Light"/>
              <a:ea typeface="Inria Serif Light"/>
              <a:cs typeface="Inria Serif Light"/>
              <a:sym typeface="Inria Serif Light"/>
            </a:endParaRPr>
          </a:p>
        </p:txBody>
      </p:sp>
      <p:sp>
        <p:nvSpPr>
          <p:cNvPr id="271" name="Google Shape;271;p38"/>
          <p:cNvSpPr txBox="1"/>
          <p:nvPr/>
        </p:nvSpPr>
        <p:spPr>
          <a:xfrm>
            <a:off x="862725" y="1481550"/>
            <a:ext cx="7549500" cy="42883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Calibri"/>
                <a:ea typeface="Calibri"/>
                <a:cs typeface="Calibri"/>
                <a:sym typeface="Calibri"/>
              </a:rPr>
              <a:t>Identificēta </a:t>
            </a:r>
            <a:r>
              <a:rPr lang="en" sz="1800" b="1" dirty="0">
                <a:latin typeface="Calibri"/>
                <a:ea typeface="Calibri"/>
                <a:cs typeface="Calibri"/>
                <a:sym typeface="Calibri"/>
              </a:rPr>
              <a:t>NVO fonda unikalitāte – mērķa grupas un atbalstāmo aktivitāšu kontekstā: </a:t>
            </a:r>
            <a:r>
              <a:rPr lang="en" sz="1800" dirty="0">
                <a:latin typeface="Calibri"/>
                <a:ea typeface="Calibri"/>
                <a:cs typeface="Calibri"/>
                <a:sym typeface="Calibri"/>
              </a:rPr>
              <a:t>pilsoniskās sabiedrības attīstība kopumā, pilsoniskās līdzdalības veidošanu un izpratnes veicināšanu par to. Nepieciešams skaidrs komunikācijas fokuss un mērķtiecīga dialoga attīstība, lai stiprinātu NVO izpratni par atbalsta aktivitātēm</a:t>
            </a:r>
            <a:r>
              <a:rPr lang="en" sz="1800" dirty="0" smtClean="0">
                <a:latin typeface="Calibri"/>
                <a:ea typeface="Calibri"/>
                <a:cs typeface="Calibri"/>
                <a:sym typeface="Calibri"/>
              </a:rPr>
              <a:t>.</a:t>
            </a:r>
            <a:endParaRPr lang="lv-LV" sz="1800" dirty="0" smtClean="0">
              <a:latin typeface="Calibri"/>
              <a:ea typeface="Calibri"/>
              <a:cs typeface="Calibri"/>
              <a:sym typeface="Calibri"/>
            </a:endParaRPr>
          </a:p>
          <a:p>
            <a:pPr lvl="0"/>
            <a:r>
              <a:rPr lang="lv-LV" sz="1800" b="1" dirty="0">
                <a:latin typeface="Calibri" panose="020F0502020204030204" pitchFamily="34" charset="0"/>
                <a:cs typeface="Calibri" panose="020F0502020204030204" pitchFamily="34" charset="0"/>
              </a:rPr>
              <a:t>Liels skaits projektu ir pietiekami kvalitatīvi, bet netiek īstenoti (tiek noraidīti) finansējuma trūkuma dēļ</a:t>
            </a:r>
            <a:r>
              <a:rPr lang="lv-LV" sz="1800" dirty="0">
                <a:latin typeface="Calibri" panose="020F0502020204030204" pitchFamily="34" charset="0"/>
                <a:cs typeface="Calibri" panose="020F0502020204030204" pitchFamily="34" charset="0"/>
              </a:rPr>
              <a:t>. Apmēram 60% no noraidījuma iemesliem ir nepietiekams finansējums – piecu gadu periodā </a:t>
            </a:r>
            <a:r>
              <a:rPr lang="lv-LV" sz="1800" dirty="0" smtClean="0">
                <a:latin typeface="Calibri" panose="020F0502020204030204" pitchFamily="34" charset="0"/>
                <a:cs typeface="Calibri" panose="020F0502020204030204" pitchFamily="34" charset="0"/>
              </a:rPr>
              <a:t>292 projekti.</a:t>
            </a:r>
          </a:p>
          <a:p>
            <a:pPr lvl="0"/>
            <a:endParaRPr lang="lv-LV" sz="1800" dirty="0" smtClean="0">
              <a:latin typeface="Calibri" panose="020F0502020204030204" pitchFamily="34" charset="0"/>
              <a:cs typeface="Calibri" panose="020F0502020204030204" pitchFamily="34" charset="0"/>
            </a:endParaRPr>
          </a:p>
          <a:p>
            <a:pPr lvl="0"/>
            <a:r>
              <a:rPr lang="lv-LV" sz="1800" b="1" dirty="0" smtClean="0">
                <a:latin typeface="Calibri" panose="020F0502020204030204" pitchFamily="34" charset="0"/>
                <a:cs typeface="Calibri" panose="020F0502020204030204" pitchFamily="34" charset="0"/>
              </a:rPr>
              <a:t>NVO sektora ieinteresētība </a:t>
            </a:r>
            <a:r>
              <a:rPr lang="lv-LV" sz="1800" b="1" dirty="0">
                <a:latin typeface="Calibri" panose="020F0502020204030204" pitchFamily="34" charset="0"/>
                <a:cs typeface="Calibri" panose="020F0502020204030204" pitchFamily="34" charset="0"/>
              </a:rPr>
              <a:t>iesniegt projektus programmā “NVO fonds” ir izteikti </a:t>
            </a:r>
            <a:r>
              <a:rPr lang="lv-LV" sz="1800" b="1" dirty="0" smtClean="0">
                <a:latin typeface="Calibri" panose="020F0502020204030204" pitchFamily="34" charset="0"/>
                <a:cs typeface="Calibri" panose="020F0502020204030204" pitchFamily="34" charset="0"/>
              </a:rPr>
              <a:t>augsta, kaut informētības (par NVO fonda darbību) pašnovērtējums – zems.</a:t>
            </a:r>
            <a:endParaRPr sz="1800" dirty="0">
              <a:latin typeface="Calibri" panose="020F0502020204030204" pitchFamily="34" charset="0"/>
              <a:ea typeface="Calibri"/>
              <a:cs typeface="Calibri" panose="020F0502020204030204" pitchFamily="34" charset="0"/>
              <a:sym typeface="Calibri"/>
            </a:endParaRPr>
          </a:p>
          <a:p>
            <a:pPr marL="0" lvl="0" indent="0" algn="l" rtl="0">
              <a:spcBef>
                <a:spcPts val="1000"/>
              </a:spcBef>
              <a:spcAft>
                <a:spcPts val="0"/>
              </a:spcAft>
              <a:buNone/>
            </a:pPr>
            <a:r>
              <a:rPr lang="en" sz="1800" dirty="0" smtClean="0">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ea typeface="Calibri"/>
              <a:cs typeface="Calibri" panose="020F0502020204030204" pitchFamily="34" charset="0"/>
              <a:sym typeface="Calibri"/>
            </a:endParaRPr>
          </a:p>
          <a:p>
            <a:pPr marL="0" lvl="0" indent="0" algn="l" rtl="0">
              <a:spcBef>
                <a:spcPts val="1000"/>
              </a:spcBef>
              <a:spcAft>
                <a:spcPts val="0"/>
              </a:spcAft>
              <a:buNone/>
            </a:pPr>
            <a:endParaRPr sz="1600" dirty="0">
              <a:latin typeface="Calibri"/>
              <a:ea typeface="Calibri"/>
              <a:cs typeface="Calibri"/>
              <a:sym typeface="Calibri"/>
            </a:endParaRPr>
          </a:p>
        </p:txBody>
      </p:sp>
    </p:spTree>
    <p:extLst>
      <p:ext uri="{BB962C8B-B14F-4D97-AF65-F5344CB8AC3E}">
        <p14:creationId xmlns:p14="http://schemas.microsoft.com/office/powerpoint/2010/main" val="298420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p:nvPr>
        </p:nvSpPr>
        <p:spPr>
          <a:xfrm>
            <a:off x="204025" y="1991850"/>
            <a:ext cx="5686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300" b="1">
                <a:latin typeface="Calibri"/>
                <a:ea typeface="Calibri"/>
                <a:cs typeface="Calibri"/>
                <a:sym typeface="Calibri"/>
              </a:rPr>
              <a:t>Pētījuma pamatojums un dizains</a:t>
            </a:r>
            <a:endParaRPr sz="4300" b="1">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p:nvPr/>
        </p:nvSpPr>
        <p:spPr>
          <a:xfrm>
            <a:off x="423425" y="489025"/>
            <a:ext cx="818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smtClean="0">
                <a:solidFill>
                  <a:schemeClr val="dk1"/>
                </a:solidFill>
                <a:latin typeface="Calibri"/>
                <a:ea typeface="Calibri"/>
                <a:cs typeface="Calibri"/>
                <a:sym typeface="Calibri"/>
              </a:rPr>
              <a:t>Secinājum</a:t>
            </a:r>
            <a:r>
              <a:rPr lang="lv-LV" sz="3600" b="1" dirty="0" smtClean="0">
                <a:solidFill>
                  <a:schemeClr val="dk1"/>
                </a:solidFill>
                <a:latin typeface="Calibri"/>
                <a:ea typeface="Calibri"/>
                <a:cs typeface="Calibri"/>
                <a:sym typeface="Calibri"/>
              </a:rPr>
              <a:t>i</a:t>
            </a:r>
            <a:r>
              <a:rPr lang="en" sz="3600" b="1" dirty="0" smtClean="0">
                <a:solidFill>
                  <a:schemeClr val="dk1"/>
                </a:solidFill>
                <a:latin typeface="Calibri"/>
                <a:ea typeface="Calibri"/>
                <a:cs typeface="Calibri"/>
                <a:sym typeface="Calibri"/>
              </a:rPr>
              <a:t>: vispārēji</a:t>
            </a:r>
            <a:endParaRPr dirty="0">
              <a:latin typeface="Inria Serif Light"/>
              <a:ea typeface="Inria Serif Light"/>
              <a:cs typeface="Inria Serif Light"/>
              <a:sym typeface="Inria Serif Light"/>
            </a:endParaRPr>
          </a:p>
        </p:txBody>
      </p:sp>
      <p:sp>
        <p:nvSpPr>
          <p:cNvPr id="283" name="Google Shape;283;p40"/>
          <p:cNvSpPr txBox="1"/>
          <p:nvPr/>
        </p:nvSpPr>
        <p:spPr>
          <a:xfrm>
            <a:off x="862725" y="1661275"/>
            <a:ext cx="7549500" cy="3481949"/>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800" b="1" dirty="0">
                <a:latin typeface="Calibri"/>
                <a:ea typeface="Calibri"/>
                <a:cs typeface="Calibri"/>
                <a:sym typeface="Calibri"/>
              </a:rPr>
              <a:t>Pozitīvu </a:t>
            </a:r>
            <a:r>
              <a:rPr lang="lv-LV" sz="1800" b="1" dirty="0" smtClean="0">
                <a:latin typeface="Calibri"/>
                <a:ea typeface="Calibri"/>
                <a:cs typeface="Calibri"/>
                <a:sym typeface="Calibri"/>
              </a:rPr>
              <a:t>plānoto darbības </a:t>
            </a:r>
            <a:r>
              <a:rPr lang="en" sz="1800" b="1" dirty="0" smtClean="0">
                <a:latin typeface="Calibri"/>
                <a:ea typeface="Calibri"/>
                <a:cs typeface="Calibri"/>
                <a:sym typeface="Calibri"/>
              </a:rPr>
              <a:t>rezultātu </a:t>
            </a:r>
            <a:r>
              <a:rPr lang="en" sz="1800" b="1" dirty="0">
                <a:latin typeface="Calibri"/>
                <a:ea typeface="Calibri"/>
                <a:cs typeface="Calibri"/>
                <a:sym typeface="Calibri"/>
              </a:rPr>
              <a:t>sasniegšanu nosaka:</a:t>
            </a:r>
            <a:endParaRPr sz="1800" b="1" dirty="0">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 sz="1800" dirty="0">
                <a:latin typeface="Calibri"/>
                <a:ea typeface="Calibri"/>
                <a:cs typeface="Calibri"/>
                <a:sym typeface="Calibri"/>
              </a:rPr>
              <a:t>finansējuma palielinājums;</a:t>
            </a:r>
            <a:endParaRPr sz="1800" dirty="0">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 sz="1800" dirty="0">
                <a:latin typeface="Calibri"/>
                <a:ea typeface="Calibri"/>
                <a:cs typeface="Calibri"/>
                <a:sym typeface="Calibri"/>
              </a:rPr>
              <a:t>jaunu prioritāšu izvirzīšana;</a:t>
            </a:r>
            <a:endParaRPr sz="1800" dirty="0">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 sz="1800" dirty="0">
                <a:latin typeface="Calibri"/>
                <a:ea typeface="Calibri"/>
                <a:cs typeface="Calibri"/>
                <a:sym typeface="Calibri"/>
              </a:rPr>
              <a:t>NVO operatoru prasmju, kapacitātes un zināšanu pieaugums ilgākā laika posmā (piemēram, interešu aizstāvības jomā</a:t>
            </a:r>
            <a:r>
              <a:rPr lang="en" sz="1800" dirty="0" smtClean="0">
                <a:latin typeface="Calibri"/>
                <a:ea typeface="Calibri"/>
                <a:cs typeface="Calibri"/>
                <a:sym typeface="Calibri"/>
              </a:rPr>
              <a:t>).</a:t>
            </a:r>
            <a:endParaRPr lang="lv-LV" sz="1800" dirty="0" smtClean="0">
              <a:latin typeface="Calibri"/>
              <a:ea typeface="Calibri"/>
              <a:cs typeface="Calibri"/>
              <a:sym typeface="Calibri"/>
            </a:endParaRPr>
          </a:p>
          <a:p>
            <a:pPr marL="127000" lvl="0">
              <a:lnSpc>
                <a:spcPct val="90000"/>
              </a:lnSpc>
              <a:spcBef>
                <a:spcPts val="1000"/>
              </a:spcBef>
              <a:buClr>
                <a:schemeClr val="dk2"/>
              </a:buClr>
              <a:buSzPts val="1600"/>
            </a:pPr>
            <a:r>
              <a:rPr lang="lv-LV" sz="1800" dirty="0" smtClean="0">
                <a:latin typeface="Calibri" panose="020F0502020204030204" pitchFamily="34" charset="0"/>
                <a:cs typeface="Calibri" panose="020F0502020204030204" pitchFamily="34" charset="0"/>
              </a:rPr>
              <a:t>!Programmā </a:t>
            </a:r>
            <a:r>
              <a:rPr lang="lv-LV" sz="1800" dirty="0">
                <a:latin typeface="Calibri" panose="020F0502020204030204" pitchFamily="34" charset="0"/>
                <a:cs typeface="Calibri" panose="020F0502020204030204" pitchFamily="34" charset="0"/>
              </a:rPr>
              <a:t>īstenotajiem projektiem ir ne tikai ietekme uz politikas un programmas rezultātiem, bet arī pašu NVO sektoru, stiprinot tā kapacitāti</a:t>
            </a:r>
            <a:endParaRPr lang="lv-LV" sz="1800" dirty="0" smtClean="0">
              <a:latin typeface="Calibri" panose="020F0502020204030204" pitchFamily="34" charset="0"/>
              <a:ea typeface="Calibri"/>
              <a:cs typeface="Calibri" panose="020F0502020204030204" pitchFamily="34" charset="0"/>
              <a:sym typeface="Calibri"/>
            </a:endParaRPr>
          </a:p>
          <a:p>
            <a:pPr marL="457200" lvl="0" indent="-330200" algn="l" rtl="0">
              <a:lnSpc>
                <a:spcPct val="90000"/>
              </a:lnSpc>
              <a:spcBef>
                <a:spcPts val="1000"/>
              </a:spcBef>
              <a:spcAft>
                <a:spcPts val="0"/>
              </a:spcAft>
              <a:buClr>
                <a:schemeClr val="dk2"/>
              </a:buClr>
              <a:buSzPts val="1600"/>
              <a:buFont typeface="Calibri"/>
              <a:buChar char="●"/>
            </a:pPr>
            <a:endParaRPr sz="1800" dirty="0" smtClean="0">
              <a:latin typeface="Calibri" panose="020F0502020204030204" pitchFamily="34" charset="0"/>
              <a:ea typeface="Calibri"/>
              <a:cs typeface="Calibri" panose="020F0502020204030204" pitchFamily="34" charset="0"/>
              <a:sym typeface="Calibri"/>
            </a:endParaRPr>
          </a:p>
          <a:p>
            <a:pPr marL="0" lvl="0" indent="0" algn="l" rtl="0">
              <a:spcBef>
                <a:spcPts val="1000"/>
              </a:spcBef>
              <a:spcAft>
                <a:spcPts val="1000"/>
              </a:spcAft>
              <a:buNone/>
            </a:pPr>
            <a:endParaRPr sz="18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p:nvPr/>
        </p:nvSpPr>
        <p:spPr>
          <a:xfrm>
            <a:off x="455950" y="700550"/>
            <a:ext cx="8200200" cy="1292631"/>
          </a:xfrm>
          <a:prstGeom prst="rect">
            <a:avLst/>
          </a:prstGeom>
          <a:noFill/>
          <a:ln>
            <a:noFill/>
          </a:ln>
        </p:spPr>
        <p:txBody>
          <a:bodyPr spcFirstLastPara="1" wrap="square" lIns="91425" tIns="91425" rIns="91425" bIns="91425" anchor="t" anchorCtr="0">
            <a:spAutoFit/>
          </a:bodyPr>
          <a:lstStyle/>
          <a:p>
            <a:pPr algn="ctr"/>
            <a:r>
              <a:rPr lang="lv-LV" sz="3600" b="1" dirty="0">
                <a:solidFill>
                  <a:schemeClr val="dk1"/>
                </a:solidFill>
                <a:latin typeface="Calibri" panose="020F0502020204030204" pitchFamily="34" charset="0"/>
                <a:ea typeface="Calibri"/>
                <a:cs typeface="Calibri" panose="020F0502020204030204" pitchFamily="34" charset="0"/>
                <a:sym typeface="Calibri"/>
              </a:rPr>
              <a:t>Secinājumi: </a:t>
            </a:r>
            <a:r>
              <a:rPr lang="lv-LV" sz="3600" b="1" dirty="0" smtClean="0">
                <a:solidFill>
                  <a:schemeClr val="dk1"/>
                </a:solidFill>
                <a:latin typeface="Calibri" panose="020F0502020204030204" pitchFamily="34" charset="0"/>
                <a:ea typeface="Calibri"/>
                <a:cs typeface="Calibri" panose="020F0502020204030204" pitchFamily="34" charset="0"/>
                <a:sym typeface="Calibri"/>
              </a:rPr>
              <a:t>vispārēji</a:t>
            </a:r>
            <a:endParaRPr lang="lv-LV" sz="3600" dirty="0">
              <a:latin typeface="Calibri" panose="020F0502020204030204" pitchFamily="34" charset="0"/>
              <a:ea typeface="Inria Serif Light"/>
              <a:cs typeface="Calibri" panose="020F0502020204030204" pitchFamily="34" charset="0"/>
              <a:sym typeface="Inria Serif Light"/>
            </a:endParaRPr>
          </a:p>
          <a:p>
            <a:pPr marL="0" lvl="0" indent="0" algn="ctr" rtl="0">
              <a:spcBef>
                <a:spcPts val="0"/>
              </a:spcBef>
              <a:spcAft>
                <a:spcPts val="0"/>
              </a:spcAft>
              <a:buNone/>
            </a:pPr>
            <a:endParaRPr sz="3600" dirty="0">
              <a:latin typeface="Calibri" panose="020F0502020204030204" pitchFamily="34" charset="0"/>
              <a:ea typeface="Inria Serif Light"/>
              <a:cs typeface="Calibri" panose="020F0502020204030204" pitchFamily="34" charset="0"/>
              <a:sym typeface="Inria Serif Light"/>
            </a:endParaRPr>
          </a:p>
        </p:txBody>
      </p:sp>
      <p:sp>
        <p:nvSpPr>
          <p:cNvPr id="289" name="Google Shape;289;p41"/>
          <p:cNvSpPr txBox="1"/>
          <p:nvPr/>
        </p:nvSpPr>
        <p:spPr>
          <a:xfrm>
            <a:off x="710500" y="1515375"/>
            <a:ext cx="7839300" cy="3590696"/>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2"/>
              </a:buClr>
              <a:buSzPts val="1600"/>
              <a:buFont typeface="Calibri"/>
              <a:buChar char="●"/>
            </a:pPr>
            <a:r>
              <a:rPr lang="en" sz="1600" dirty="0">
                <a:latin typeface="Calibri"/>
                <a:ea typeface="Calibri"/>
                <a:cs typeface="Calibri"/>
                <a:sym typeface="Calibri"/>
              </a:rPr>
              <a:t>Projektu ietekme uz politikas rezultātu sasniegšanu pēdējo piecu gadu laika periodā uzrāda </a:t>
            </a:r>
            <a:r>
              <a:rPr lang="en" sz="1600" b="1" dirty="0">
                <a:latin typeface="Calibri"/>
                <a:ea typeface="Calibri"/>
                <a:cs typeface="Calibri"/>
                <a:sym typeface="Calibri"/>
              </a:rPr>
              <a:t>pieaugošu tendenci. </a:t>
            </a:r>
            <a:endParaRPr sz="1600" b="1"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dirty="0">
                <a:latin typeface="Calibri"/>
                <a:ea typeface="Calibri"/>
                <a:cs typeface="Calibri"/>
                <a:sym typeface="Calibri"/>
              </a:rPr>
              <a:t>Īstenoto projektu </a:t>
            </a:r>
            <a:r>
              <a:rPr lang="en" sz="1600" b="1" dirty="0">
                <a:latin typeface="Calibri"/>
                <a:ea typeface="Calibri"/>
                <a:cs typeface="Calibri"/>
                <a:sym typeface="Calibri"/>
              </a:rPr>
              <a:t>ietekme uz politikas rezultātiem ir mazāka nekā uz programmas rezultātiem.</a:t>
            </a:r>
            <a:r>
              <a:rPr lang="en" sz="1600" dirty="0">
                <a:latin typeface="Calibri"/>
                <a:ea typeface="Calibri"/>
                <a:cs typeface="Calibri"/>
                <a:sym typeface="Calibri"/>
              </a:rPr>
              <a:t> To iespējams skaidrot ar faktu, ka politikas rezultāti ir vispārīgāki un vēl plašāki nekā programmas rezultāti. </a:t>
            </a: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800" dirty="0">
                <a:solidFill>
                  <a:srgbClr val="0070C0"/>
                </a:solidFill>
                <a:latin typeface="Calibri"/>
                <a:ea typeface="Calibri"/>
                <a:cs typeface="Calibri"/>
                <a:sym typeface="Calibri"/>
              </a:rPr>
              <a:t>Īstenotie projekti ir kā laikā, tā aktivitātēs un budžetā ierobežoti, tādēļ to ietekme uz vispārīgiem un plašiem rezultātiem nav tik būtiska, tomēr ietekme ir bijusi uz visiem politikas rezultātiem, nevis tikai kādu atsevišķu vai dažiem. To, savukārt, jāvērtē kā būtisku daudzpusīgu NVO fonda projektu ieguldījumu politikas rezultātu sekmēšanā.</a:t>
            </a:r>
            <a:endParaRPr sz="1800" dirty="0">
              <a:solidFill>
                <a:srgbClr val="0070C0"/>
              </a:solidFill>
              <a:latin typeface="Calibri"/>
              <a:ea typeface="Calibri"/>
              <a:cs typeface="Calibri"/>
              <a:sym typeface="Calibri"/>
            </a:endParaRPr>
          </a:p>
          <a:p>
            <a:pPr marL="0" lvl="0" indent="0" algn="l" rtl="0">
              <a:spcBef>
                <a:spcPts val="1000"/>
              </a:spcBef>
              <a:spcAft>
                <a:spcPts val="1000"/>
              </a:spcAft>
              <a:buNone/>
            </a:pPr>
            <a:endParaRPr sz="1800" dirty="0">
              <a:solidFill>
                <a:srgbClr val="0070C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p:nvPr/>
        </p:nvSpPr>
        <p:spPr>
          <a:xfrm>
            <a:off x="1090500" y="700550"/>
            <a:ext cx="7565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dk1"/>
                </a:solidFill>
                <a:latin typeface="Calibri"/>
                <a:ea typeface="Calibri"/>
                <a:cs typeface="Calibri"/>
                <a:sym typeface="Calibri"/>
              </a:rPr>
              <a:t>Būtiskākie diskutējamie jautājumi</a:t>
            </a:r>
            <a:endParaRPr dirty="0">
              <a:latin typeface="Inria Serif Light"/>
              <a:ea typeface="Inria Serif Light"/>
              <a:cs typeface="Inria Serif Light"/>
              <a:sym typeface="Inria Serif Light"/>
            </a:endParaRPr>
          </a:p>
        </p:txBody>
      </p:sp>
      <p:sp>
        <p:nvSpPr>
          <p:cNvPr id="301" name="Google Shape;301;p43"/>
          <p:cNvSpPr txBox="1"/>
          <p:nvPr/>
        </p:nvSpPr>
        <p:spPr>
          <a:xfrm>
            <a:off x="927800" y="1562900"/>
            <a:ext cx="7565700" cy="3288049"/>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Clr>
                <a:schemeClr val="dk2"/>
              </a:buClr>
              <a:buSzPts val="1600"/>
            </a:pPr>
            <a:endParaRPr sz="1600" dirty="0">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800" b="1" dirty="0">
                <a:latin typeface="Calibri"/>
                <a:ea typeface="Calibri"/>
                <a:cs typeface="Calibri"/>
                <a:sym typeface="Calibri"/>
              </a:rPr>
              <a:t>Vai programmai jāvirzās daudzpusības, plašas ietekmes un atbalsta virzienā VAI jākoncentrējas uz kādiem atsevišķiem pilsoniskās sabiedrības aspektiem?</a:t>
            </a:r>
            <a:endParaRPr sz="1800" b="1" dirty="0">
              <a:latin typeface="Calibri"/>
              <a:ea typeface="Calibri"/>
              <a:cs typeface="Calibri"/>
              <a:sym typeface="Calibri"/>
            </a:endParaRPr>
          </a:p>
          <a:p>
            <a:pPr marL="457200" lvl="0" indent="-330200" algn="l" rtl="0">
              <a:spcBef>
                <a:spcPts val="1000"/>
              </a:spcBef>
              <a:spcAft>
                <a:spcPts val="1000"/>
              </a:spcAft>
              <a:buClr>
                <a:schemeClr val="dk2"/>
              </a:buClr>
              <a:buSzPts val="1600"/>
              <a:buFont typeface="Calibri"/>
              <a:buChar char="●"/>
            </a:pPr>
            <a:r>
              <a:rPr lang="en" sz="1800" b="1" dirty="0">
                <a:latin typeface="Calibri"/>
                <a:ea typeface="Calibri"/>
                <a:cs typeface="Calibri"/>
                <a:sym typeface="Calibri"/>
              </a:rPr>
              <a:t>Kā definēt fonda mērķgrupu, kuras organizācijas var/nevar pieteikties? </a:t>
            </a:r>
            <a:r>
              <a:rPr lang="en" sz="1800" dirty="0">
                <a:latin typeface="Calibri"/>
                <a:ea typeface="Calibri"/>
                <a:cs typeface="Calibri"/>
                <a:sym typeface="Calibri"/>
              </a:rPr>
              <a:t>Vai būtiska ir organizāciju kopējā darbība pilsoniskā sabiedrībā vai iecerētās aktivitātes, neatkarīgi no iepriekšējās pieredzes. </a:t>
            </a:r>
            <a:endParaRPr lang="lv-LV" sz="1800" b="1" dirty="0">
              <a:latin typeface="Calibri"/>
              <a:ea typeface="Calibri"/>
              <a:cs typeface="Calibri"/>
              <a:sym typeface="Calibri"/>
            </a:endParaRPr>
          </a:p>
          <a:p>
            <a:pPr marL="457200" lvl="0" indent="-330200" algn="l" rtl="0">
              <a:spcBef>
                <a:spcPts val="1000"/>
              </a:spcBef>
              <a:spcAft>
                <a:spcPts val="1000"/>
              </a:spcAft>
              <a:buClr>
                <a:schemeClr val="dk2"/>
              </a:buClr>
              <a:buSzPts val="1600"/>
              <a:buFont typeface="Calibri"/>
              <a:buChar char="●"/>
            </a:pPr>
            <a:r>
              <a:rPr lang="en" sz="1800" b="1" dirty="0" smtClean="0">
                <a:latin typeface="Calibri"/>
                <a:ea typeface="Calibri"/>
                <a:cs typeface="Calibri"/>
                <a:sym typeface="Calibri"/>
              </a:rPr>
              <a:t>Kā </a:t>
            </a:r>
            <a:r>
              <a:rPr lang="en" sz="1800" b="1" dirty="0">
                <a:latin typeface="Calibri"/>
                <a:ea typeface="Calibri"/>
                <a:cs typeface="Calibri"/>
                <a:sym typeface="Calibri"/>
              </a:rPr>
              <a:t>veicināt mazo organizāciju izaugsmi, lai tās nākotnē spētu īstenot vairāk projektu pilsoniskās sabiedrības jomā?</a:t>
            </a:r>
            <a:endParaRPr sz="1800" b="1"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p:nvPr/>
        </p:nvSpPr>
        <p:spPr>
          <a:xfrm>
            <a:off x="1059366" y="367990"/>
            <a:ext cx="7596834" cy="1292631"/>
          </a:xfrm>
          <a:prstGeom prst="rect">
            <a:avLst/>
          </a:prstGeom>
          <a:noFill/>
          <a:ln>
            <a:noFill/>
          </a:ln>
        </p:spPr>
        <p:txBody>
          <a:bodyPr spcFirstLastPara="1" wrap="square" lIns="91425" tIns="91425" rIns="91425" bIns="91425" anchor="t" anchorCtr="0">
            <a:spAutoFit/>
          </a:bodyPr>
          <a:lstStyle/>
          <a:p>
            <a:r>
              <a:rPr lang="lv-LV" sz="3600" b="1" dirty="0">
                <a:solidFill>
                  <a:schemeClr val="dk1"/>
                </a:solidFill>
                <a:latin typeface="Calibri"/>
                <a:ea typeface="Calibri"/>
                <a:cs typeface="Calibri"/>
                <a:sym typeface="Calibri"/>
              </a:rPr>
              <a:t>Būtiskākie diskutējamie jautājumi</a:t>
            </a:r>
            <a:endParaRPr lang="lv-LV" sz="3600" dirty="0">
              <a:latin typeface="Inria Serif Light"/>
              <a:ea typeface="Inria Serif Light"/>
              <a:cs typeface="Inria Serif Light"/>
              <a:sym typeface="Inria Serif Light"/>
            </a:endParaRPr>
          </a:p>
          <a:p>
            <a:pPr marL="0" lvl="0" indent="0" algn="l" rtl="0">
              <a:spcBef>
                <a:spcPts val="0"/>
              </a:spcBef>
              <a:spcAft>
                <a:spcPts val="0"/>
              </a:spcAft>
              <a:buNone/>
            </a:pPr>
            <a:endParaRPr sz="3600" dirty="0">
              <a:latin typeface="Inria Serif Light"/>
              <a:ea typeface="Inria Serif Light"/>
              <a:cs typeface="Inria Serif Light"/>
              <a:sym typeface="Inria Serif Light"/>
            </a:endParaRPr>
          </a:p>
        </p:txBody>
      </p:sp>
      <p:sp>
        <p:nvSpPr>
          <p:cNvPr id="2" name="Taisnstūris 1"/>
          <p:cNvSpPr/>
          <p:nvPr/>
        </p:nvSpPr>
        <p:spPr>
          <a:xfrm>
            <a:off x="869795" y="1232922"/>
            <a:ext cx="7248293" cy="3139321"/>
          </a:xfrm>
          <a:prstGeom prst="rect">
            <a:avLst/>
          </a:prstGeom>
        </p:spPr>
        <p:txBody>
          <a:bodyPr wrap="square">
            <a:spAutoFit/>
          </a:bodyPr>
          <a:lstStyle/>
          <a:p>
            <a:pPr marL="457200" indent="-330200">
              <a:buClr>
                <a:schemeClr val="dk2"/>
              </a:buClr>
              <a:buSzPts val="1600"/>
              <a:buFont typeface="Calibri"/>
              <a:buChar char="●"/>
            </a:pPr>
            <a:r>
              <a:rPr lang="en" sz="1800" b="1" dirty="0">
                <a:latin typeface="Calibri"/>
                <a:ea typeface="Calibri"/>
                <a:cs typeface="Calibri"/>
                <a:sym typeface="Calibri"/>
              </a:rPr>
              <a:t>Kā definēt un mērīt programmas ieguldījumu ilgtermiņā? </a:t>
            </a:r>
            <a:r>
              <a:rPr lang="en" sz="1800" dirty="0">
                <a:latin typeface="Calibri"/>
                <a:ea typeface="Calibri"/>
                <a:cs typeface="Calibri"/>
                <a:sym typeface="Calibri"/>
              </a:rPr>
              <a:t>– Politikas rezultāti </a:t>
            </a:r>
            <a:r>
              <a:rPr lang="lv-LV" sz="1800" dirty="0">
                <a:latin typeface="Calibri"/>
                <a:ea typeface="Calibri"/>
                <a:cs typeface="Calibri"/>
                <a:sym typeface="Calibri"/>
              </a:rPr>
              <a:t>definēti </a:t>
            </a:r>
            <a:r>
              <a:rPr lang="en" sz="1800" dirty="0">
                <a:latin typeface="Calibri"/>
                <a:ea typeface="Calibri"/>
                <a:cs typeface="Calibri"/>
                <a:sym typeface="Calibri"/>
              </a:rPr>
              <a:t>ļoti </a:t>
            </a:r>
            <a:r>
              <a:rPr lang="lv-LV" sz="1800" dirty="0">
                <a:latin typeface="Calibri"/>
                <a:ea typeface="Calibri"/>
                <a:cs typeface="Calibri"/>
                <a:sym typeface="Calibri"/>
              </a:rPr>
              <a:t>abstrakti, nav veikta skaidra rezultātu </a:t>
            </a:r>
            <a:r>
              <a:rPr lang="lv-LV" sz="1800" dirty="0" err="1">
                <a:latin typeface="Calibri"/>
                <a:ea typeface="Calibri"/>
                <a:cs typeface="Calibri"/>
                <a:sym typeface="Calibri"/>
              </a:rPr>
              <a:t>operacionalizācija</a:t>
            </a:r>
            <a:r>
              <a:rPr lang="lv-LV" sz="1800" dirty="0">
                <a:latin typeface="Calibri"/>
                <a:ea typeface="Calibri"/>
                <a:cs typeface="Calibri"/>
                <a:sym typeface="Calibri"/>
              </a:rPr>
              <a:t>. Novērtēšanas procesā veidojas problēma: </a:t>
            </a:r>
            <a:r>
              <a:rPr lang="en" sz="1800" dirty="0">
                <a:latin typeface="Calibri"/>
                <a:ea typeface="Calibri"/>
                <a:cs typeface="Calibri"/>
                <a:sym typeface="Calibri"/>
              </a:rPr>
              <a:t>konkrētu projektu </a:t>
            </a:r>
            <a:r>
              <a:rPr lang="lv-LV" sz="1800" dirty="0">
                <a:latin typeface="Calibri"/>
                <a:ea typeface="Calibri"/>
                <a:cs typeface="Calibri"/>
                <a:sym typeface="Calibri"/>
              </a:rPr>
              <a:t>uzdevumu </a:t>
            </a:r>
            <a:r>
              <a:rPr lang="en" sz="1800" dirty="0">
                <a:latin typeface="Calibri"/>
                <a:ea typeface="Calibri"/>
                <a:cs typeface="Calibri"/>
                <a:sym typeface="Calibri"/>
              </a:rPr>
              <a:t>atbilstība</a:t>
            </a:r>
            <a:r>
              <a:rPr lang="lv-LV" sz="1800" dirty="0">
                <a:latin typeface="Calibri"/>
                <a:ea typeface="Calibri"/>
                <a:cs typeface="Calibri"/>
                <a:sym typeface="Calibri"/>
              </a:rPr>
              <a:t>s noteikšana vispārīgi un abstrakti formulētiem</a:t>
            </a:r>
            <a:r>
              <a:rPr lang="en" sz="1800" dirty="0">
                <a:latin typeface="Calibri"/>
                <a:ea typeface="Calibri"/>
                <a:cs typeface="Calibri"/>
                <a:sym typeface="Calibri"/>
              </a:rPr>
              <a:t> rezultātiem.</a:t>
            </a:r>
            <a:r>
              <a:rPr lang="lv-LV" sz="1800" dirty="0">
                <a:latin typeface="Calibri"/>
                <a:ea typeface="Calibri"/>
                <a:cs typeface="Calibri"/>
                <a:sym typeface="Calibri"/>
              </a:rPr>
              <a:t> </a:t>
            </a:r>
            <a:endParaRPr lang="lv-LV" sz="1800" dirty="0" smtClean="0">
              <a:latin typeface="Calibri"/>
              <a:ea typeface="Calibri"/>
              <a:cs typeface="Calibri"/>
              <a:sym typeface="Calibri"/>
            </a:endParaRPr>
          </a:p>
          <a:p>
            <a:pPr marL="457200" indent="-330200">
              <a:buClr>
                <a:schemeClr val="dk2"/>
              </a:buClr>
              <a:buSzPts val="1600"/>
              <a:buFont typeface="Calibri"/>
              <a:buChar char="●"/>
            </a:pPr>
            <a:endParaRPr lang="lv-LV" sz="1800" dirty="0" smtClean="0">
              <a:latin typeface="Calibri"/>
              <a:ea typeface="Calibri"/>
              <a:cs typeface="Calibri"/>
              <a:sym typeface="Calibri"/>
            </a:endParaRPr>
          </a:p>
          <a:p>
            <a:pPr marL="457200" indent="-330200">
              <a:buClr>
                <a:schemeClr val="dk2"/>
              </a:buClr>
              <a:buSzPts val="1600"/>
              <a:buFont typeface="Calibri"/>
              <a:buChar char="●"/>
            </a:pPr>
            <a:r>
              <a:rPr lang="lv-LV" sz="1800" dirty="0" smtClean="0">
                <a:latin typeface="Calibri"/>
                <a:ea typeface="Calibri"/>
                <a:cs typeface="Calibri"/>
                <a:sym typeface="Calibri"/>
              </a:rPr>
              <a:t>Novērtējumā konstatēts: vispārīgāk </a:t>
            </a:r>
            <a:r>
              <a:rPr lang="lv-LV" sz="1800" dirty="0">
                <a:latin typeface="Calibri"/>
                <a:ea typeface="Calibri"/>
                <a:cs typeface="Calibri"/>
                <a:sym typeface="Calibri"/>
              </a:rPr>
              <a:t>un ar plašu tā nozīmes semantisko spektru formulēto rezultātu sasniegšana ir vērtēta zemāk. To galvenokārt  skaidrojam ar nelielu, fokusētu, </a:t>
            </a:r>
            <a:r>
              <a:rPr lang="lv-LV" sz="1800" b="1" dirty="0">
                <a:latin typeface="Calibri"/>
                <a:ea typeface="Calibri"/>
                <a:cs typeface="Calibri"/>
                <a:sym typeface="Calibri"/>
              </a:rPr>
              <a:t>laikā terminētu projektu ierobežoto ietekmi uz vispārīgiem, plašiem rezultātiem, </a:t>
            </a:r>
            <a:r>
              <a:rPr lang="lv-LV" sz="1800" dirty="0">
                <a:latin typeface="Calibri"/>
                <a:ea typeface="Calibri"/>
                <a:cs typeface="Calibri"/>
                <a:sym typeface="Calibri"/>
              </a:rPr>
              <a:t>kuru sasniegšanai lielākoties nepieciešami vairāki gadi.</a:t>
            </a:r>
            <a:endParaRPr lang="lv-LV" sz="1800" dirty="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a vietturis 4"/>
          <p:cNvSpPr>
            <a:spLocks noGrp="1"/>
          </p:cNvSpPr>
          <p:nvPr>
            <p:ph type="body" idx="1"/>
          </p:nvPr>
        </p:nvSpPr>
        <p:spPr>
          <a:xfrm>
            <a:off x="2763000" y="825190"/>
            <a:ext cx="5925300" cy="3862610"/>
          </a:xfrm>
        </p:spPr>
        <p:txBody>
          <a:bodyPr/>
          <a:lstStyle/>
          <a:p>
            <a:pPr marL="25400" indent="0">
              <a:buNone/>
              <a:tabLst>
                <a:tab pos="357188" algn="l"/>
              </a:tabLst>
            </a:pPr>
            <a:r>
              <a:rPr lang="lv-LV" sz="2000" dirty="0" smtClean="0"/>
              <a:t>Lai </a:t>
            </a:r>
            <a:r>
              <a:rPr lang="lv-LV" sz="2000" dirty="0"/>
              <a:t>palielinātu un fokusētu ieguldījumu, nepieciešams </a:t>
            </a:r>
            <a:endParaRPr lang="lv-LV" sz="2000" dirty="0" smtClean="0"/>
          </a:p>
          <a:p>
            <a:pPr marL="25400" indent="0">
              <a:buNone/>
              <a:tabLst>
                <a:tab pos="357188" algn="l"/>
              </a:tabLst>
            </a:pPr>
            <a:r>
              <a:rPr lang="lv-LV" sz="2000" dirty="0" smtClean="0"/>
              <a:t>(</a:t>
            </a:r>
            <a:r>
              <a:rPr lang="lv-LV" sz="2000" dirty="0"/>
              <a:t>1) paplašināt programmas </a:t>
            </a:r>
            <a:r>
              <a:rPr lang="lv-LV" sz="2000" dirty="0" err="1"/>
              <a:t>mērķgrupu</a:t>
            </a:r>
            <a:r>
              <a:rPr lang="lv-LV" sz="2000" dirty="0" smtClean="0"/>
              <a:t>,</a:t>
            </a:r>
          </a:p>
          <a:p>
            <a:pPr marL="25400" indent="0">
              <a:buNone/>
              <a:tabLst>
                <a:tab pos="357188" algn="l"/>
              </a:tabLst>
            </a:pPr>
            <a:r>
              <a:rPr lang="lv-LV" sz="2000" dirty="0" smtClean="0"/>
              <a:t>(</a:t>
            </a:r>
            <a:r>
              <a:rPr lang="lv-LV" sz="2000" dirty="0"/>
              <a:t>2) izskatīt iespēju sniegt atbalstu projektu realizācijai garākā termiņā, </a:t>
            </a:r>
            <a:endParaRPr lang="lv-LV" sz="2000" dirty="0" smtClean="0"/>
          </a:p>
          <a:p>
            <a:pPr marL="25400" indent="0">
              <a:buNone/>
              <a:tabLst>
                <a:tab pos="357188" algn="l"/>
              </a:tabLst>
            </a:pPr>
            <a:r>
              <a:rPr lang="lv-LV" sz="2000" dirty="0" smtClean="0"/>
              <a:t>(</a:t>
            </a:r>
            <a:r>
              <a:rPr lang="lv-LV" sz="2000" dirty="0"/>
              <a:t>3) pievērst lielāku uzmanību iedzīvotājus iesaistošām, uz tiešu līdzdalību vērstām aktivitātēm; </a:t>
            </a:r>
            <a:endParaRPr lang="lv-LV" sz="2000" dirty="0" smtClean="0"/>
          </a:p>
          <a:p>
            <a:pPr marL="25400" indent="0">
              <a:buNone/>
              <a:tabLst>
                <a:tab pos="357188" algn="l"/>
              </a:tabLst>
            </a:pPr>
            <a:r>
              <a:rPr lang="lv-LV" sz="2000" dirty="0" smtClean="0"/>
              <a:t>(</a:t>
            </a:r>
            <a:r>
              <a:rPr lang="lv-LV" sz="2000" dirty="0"/>
              <a:t>4) stiprināt mazākumtautību lomu projektos; </a:t>
            </a:r>
            <a:endParaRPr lang="lv-LV" sz="2000" dirty="0" smtClean="0"/>
          </a:p>
          <a:p>
            <a:pPr marL="25400" indent="0">
              <a:buNone/>
              <a:tabLst>
                <a:tab pos="357188" algn="l"/>
              </a:tabLst>
            </a:pPr>
            <a:r>
              <a:rPr lang="lv-LV" sz="2000" dirty="0" smtClean="0"/>
              <a:t>(</a:t>
            </a:r>
            <a:r>
              <a:rPr lang="lv-LV" sz="2000" dirty="0"/>
              <a:t>5) noteikt izmērāmus programmas sasniedzamos rezultātus.</a:t>
            </a:r>
          </a:p>
          <a:p>
            <a:pPr marL="25400" indent="0">
              <a:buNone/>
              <a:tabLst>
                <a:tab pos="357188" algn="l"/>
              </a:tabLst>
            </a:pPr>
            <a:endParaRPr lang="lv-LV" sz="2000" dirty="0"/>
          </a:p>
        </p:txBody>
      </p:sp>
      <p:sp>
        <p:nvSpPr>
          <p:cNvPr id="2" name="Slaida numura vietturis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79215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idx="1"/>
          </p:nvPr>
        </p:nvSpPr>
        <p:spPr/>
        <p:txBody>
          <a:bodyPr/>
          <a:lstStyle/>
          <a:p>
            <a:r>
              <a:rPr lang="lv-LV" dirty="0" smtClean="0"/>
              <a:t>PALDIES!</a:t>
            </a:r>
            <a:endParaRPr lang="lv-LV" dirty="0"/>
          </a:p>
        </p:txBody>
      </p:sp>
      <p:sp>
        <p:nvSpPr>
          <p:cNvPr id="3" name="Slaida numura vietturis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25484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55700" y="50000"/>
            <a:ext cx="8064300" cy="118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87" name="Google Shape;87;p16"/>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88" name="Google Shape;8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89" name="Google Shape;89;p16"/>
          <p:cNvSpPr/>
          <p:nvPr/>
        </p:nvSpPr>
        <p:spPr>
          <a:xfrm>
            <a:off x="2251050" y="823775"/>
            <a:ext cx="6893100" cy="43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10025" y="-9225"/>
            <a:ext cx="9144000" cy="1293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txBox="1"/>
          <p:nvPr/>
        </p:nvSpPr>
        <p:spPr>
          <a:xfrm>
            <a:off x="485225" y="305775"/>
            <a:ext cx="8193600"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dk1"/>
                </a:solidFill>
                <a:latin typeface="Calibri"/>
                <a:ea typeface="Calibri"/>
                <a:cs typeface="Calibri"/>
                <a:sym typeface="Calibri"/>
              </a:rPr>
              <a:t>Novērtējuma soļi</a:t>
            </a:r>
            <a:endParaRPr sz="4000" b="1">
              <a:solidFill>
                <a:schemeClr val="dk1"/>
              </a:solidFill>
              <a:latin typeface="Calibri"/>
              <a:ea typeface="Calibri"/>
              <a:cs typeface="Calibri"/>
              <a:sym typeface="Calibri"/>
            </a:endParaRPr>
          </a:p>
        </p:txBody>
      </p:sp>
      <p:sp>
        <p:nvSpPr>
          <p:cNvPr id="92" name="Google Shape;92;p16"/>
          <p:cNvSpPr txBox="1"/>
          <p:nvPr/>
        </p:nvSpPr>
        <p:spPr>
          <a:xfrm>
            <a:off x="216875" y="1545075"/>
            <a:ext cx="8730300" cy="30666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Font typeface="Calibri"/>
              <a:buChar char="●"/>
            </a:pPr>
            <a:r>
              <a:rPr lang="en" sz="2000" dirty="0">
                <a:latin typeface="Calibri"/>
                <a:ea typeface="Calibri"/>
                <a:cs typeface="Calibri"/>
                <a:sym typeface="Calibri"/>
              </a:rPr>
              <a:t>Valsts budžeta finansētās programmas “NVO fonds” (turpmāk – </a:t>
            </a:r>
            <a:r>
              <a:rPr lang="en" sz="2000" dirty="0" smtClean="0">
                <a:latin typeface="Calibri"/>
                <a:ea typeface="Calibri"/>
                <a:cs typeface="Calibri"/>
                <a:sym typeface="Calibri"/>
              </a:rPr>
              <a:t>Programma </a:t>
            </a:r>
            <a:r>
              <a:rPr lang="en" sz="2000" dirty="0">
                <a:latin typeface="Calibri"/>
                <a:ea typeface="Calibri"/>
                <a:cs typeface="Calibri"/>
                <a:sym typeface="Calibri"/>
              </a:rPr>
              <a:t>“NVO fonds”) darbības rezultātu apraksts un analīze.</a:t>
            </a:r>
            <a:endParaRPr sz="2000" dirty="0">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 sz="2000" dirty="0">
                <a:latin typeface="Calibri"/>
                <a:ea typeface="Calibri"/>
                <a:cs typeface="Calibri"/>
                <a:sym typeface="Calibri"/>
              </a:rPr>
              <a:t>Programmas “NVO fonds” darbības ieguldījums plānošanas dokumentos noteikto mērķu sasniegšanā (programmas rezultāti, politikas rezultāti).</a:t>
            </a:r>
            <a:endParaRPr sz="2000" dirty="0">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 sz="2000" dirty="0">
                <a:latin typeface="Calibri"/>
                <a:ea typeface="Calibri"/>
                <a:cs typeface="Calibri"/>
                <a:sym typeface="Calibri"/>
              </a:rPr>
              <a:t>Potenciāls un ieteikumi NVO ieguldījuma efektivizēšanai un palielināšanai “Nacionālās identitātes, pilsoniskās sabiedrības un integrācijas politikas īstenošanas plānā 2021.-2027.gadam” definēto mērķu sasniegšanā.</a:t>
            </a:r>
            <a:endParaRPr sz="2000" dirty="0">
              <a:latin typeface="Calibri"/>
              <a:ea typeface="Calibri"/>
              <a:cs typeface="Calibri"/>
              <a:sym typeface="Calibri"/>
            </a:endParaRPr>
          </a:p>
          <a:p>
            <a:pPr marL="0" lvl="0" indent="0" algn="l" rtl="0">
              <a:spcBef>
                <a:spcPts val="100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455700" y="50000"/>
            <a:ext cx="8064300" cy="118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99" name="Google Shape;99;p1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00" name="Google Shape;100;p1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01" name="Google Shape;101;p17"/>
          <p:cNvSpPr/>
          <p:nvPr/>
        </p:nvSpPr>
        <p:spPr>
          <a:xfrm>
            <a:off x="2251050" y="823775"/>
            <a:ext cx="6893100" cy="43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10025" y="-9225"/>
            <a:ext cx="9144000" cy="1293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p:nvPr/>
        </p:nvSpPr>
        <p:spPr>
          <a:xfrm>
            <a:off x="485225" y="305775"/>
            <a:ext cx="8193600"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solidFill>
                  <a:schemeClr val="dk1"/>
                </a:solidFill>
                <a:latin typeface="Calibri"/>
                <a:ea typeface="Calibri"/>
                <a:cs typeface="Calibri"/>
                <a:sym typeface="Calibri"/>
              </a:rPr>
              <a:t>Pētījuma </a:t>
            </a:r>
            <a:r>
              <a:rPr lang="en" sz="4000" b="1" dirty="0" smtClean="0">
                <a:solidFill>
                  <a:schemeClr val="dk1"/>
                </a:solidFill>
                <a:latin typeface="Calibri"/>
                <a:ea typeface="Calibri"/>
                <a:cs typeface="Calibri"/>
                <a:sym typeface="Calibri"/>
              </a:rPr>
              <a:t>mērķis</a:t>
            </a:r>
            <a:r>
              <a:rPr lang="lv-LV" sz="4000" b="1" dirty="0" smtClean="0">
                <a:solidFill>
                  <a:schemeClr val="dk1"/>
                </a:solidFill>
                <a:latin typeface="Calibri"/>
                <a:ea typeface="Calibri"/>
                <a:cs typeface="Calibri"/>
                <a:sym typeface="Calibri"/>
              </a:rPr>
              <a:t> un</a:t>
            </a:r>
            <a:r>
              <a:rPr lang="en" sz="4000" b="1" dirty="0" smtClean="0">
                <a:solidFill>
                  <a:schemeClr val="dk1"/>
                </a:solidFill>
                <a:latin typeface="Calibri"/>
                <a:ea typeface="Calibri"/>
                <a:cs typeface="Calibri"/>
                <a:sym typeface="Calibri"/>
              </a:rPr>
              <a:t> </a:t>
            </a:r>
            <a:r>
              <a:rPr lang="en" sz="4000" b="1" dirty="0">
                <a:solidFill>
                  <a:schemeClr val="dk1"/>
                </a:solidFill>
                <a:latin typeface="Calibri"/>
                <a:ea typeface="Calibri"/>
                <a:cs typeface="Calibri"/>
                <a:sym typeface="Calibri"/>
              </a:rPr>
              <a:t>uzdevumi</a:t>
            </a:r>
            <a:endParaRPr sz="4000" b="1" dirty="0">
              <a:solidFill>
                <a:schemeClr val="dk1"/>
              </a:solidFill>
              <a:latin typeface="Calibri"/>
              <a:ea typeface="Calibri"/>
              <a:cs typeface="Calibri"/>
              <a:sym typeface="Calibri"/>
            </a:endParaRPr>
          </a:p>
        </p:txBody>
      </p:sp>
      <p:sp>
        <p:nvSpPr>
          <p:cNvPr id="104" name="Google Shape;104;p17"/>
          <p:cNvSpPr txBox="1"/>
          <p:nvPr/>
        </p:nvSpPr>
        <p:spPr>
          <a:xfrm>
            <a:off x="237100" y="1376725"/>
            <a:ext cx="8866200" cy="30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highlight>
                  <a:schemeClr val="lt2"/>
                </a:highlight>
                <a:latin typeface="Calibri"/>
                <a:ea typeface="Calibri"/>
                <a:cs typeface="Calibri"/>
                <a:sym typeface="Calibri"/>
              </a:rPr>
              <a:t>Pētījuma mērķis: </a:t>
            </a:r>
            <a:r>
              <a:rPr lang="en" sz="2000">
                <a:latin typeface="Calibri"/>
                <a:ea typeface="Calibri"/>
                <a:cs typeface="Calibri"/>
                <a:sym typeface="Calibri"/>
              </a:rPr>
              <a:t>Noteikt  Latvijas valsts budžeta finansētās programmas “NVO fonds” (turpmāk – programma) darbības rezultātus no 2016.gada līdz 2020.gadam un to ieguldījumu programmas virsmērķa sasniegšanā – </a:t>
            </a:r>
            <a:r>
              <a:rPr lang="en" sz="2000">
                <a:highlight>
                  <a:schemeClr val="lt2"/>
                </a:highlight>
                <a:latin typeface="Calibri"/>
                <a:ea typeface="Calibri"/>
                <a:cs typeface="Calibri"/>
                <a:sym typeface="Calibri"/>
              </a:rPr>
              <a:t>stiprināt pilsoniskās sabiedrības ilgtspējīgu attīstību Latvijā</a:t>
            </a:r>
            <a:r>
              <a:rPr lang="en" sz="2000">
                <a:latin typeface="Calibri"/>
                <a:ea typeface="Calibri"/>
                <a:cs typeface="Calibri"/>
                <a:sym typeface="Calibri"/>
              </a:rPr>
              <a:t>.</a:t>
            </a:r>
            <a:endParaRPr sz="2000">
              <a:latin typeface="Calibri"/>
              <a:ea typeface="Calibri"/>
              <a:cs typeface="Calibri"/>
              <a:sym typeface="Calibri"/>
            </a:endParaRPr>
          </a:p>
          <a:p>
            <a:pPr marL="0" lvl="0" indent="0" algn="l" rtl="0">
              <a:spcBef>
                <a:spcPts val="1000"/>
              </a:spcBef>
              <a:spcAft>
                <a:spcPts val="0"/>
              </a:spcAft>
              <a:buNone/>
            </a:pPr>
            <a:r>
              <a:rPr lang="en" sz="2000" b="1">
                <a:highlight>
                  <a:schemeClr val="lt2"/>
                </a:highlight>
                <a:latin typeface="Calibri"/>
                <a:ea typeface="Calibri"/>
                <a:cs typeface="Calibri"/>
                <a:sym typeface="Calibri"/>
              </a:rPr>
              <a:t>Pētījuma uzdevumi:</a:t>
            </a:r>
            <a:endParaRPr sz="2000" b="1">
              <a:highlight>
                <a:schemeClr val="lt2"/>
              </a:highlight>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a:latin typeface="Calibri"/>
                <a:ea typeface="Calibri"/>
                <a:cs typeface="Calibri"/>
                <a:sym typeface="Calibri"/>
              </a:rPr>
              <a:t>Izvērtēt programmas ieguldījumu (gan kvantitatīvi, gan kvalitatīvi) politikas plānošanas dokumentos noteikto mērķu sasniegšanā.</a:t>
            </a:r>
            <a:endParaRPr sz="2000">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a:latin typeface="Calibri"/>
                <a:ea typeface="Calibri"/>
                <a:cs typeface="Calibri"/>
                <a:sym typeface="Calibri"/>
              </a:rPr>
              <a:t>Izvērtēt programmas ietvaros īstenoto projektu ieguldījumu (gan kvantitatīvi, gan kvalitatīvi) programmas vispārīgā mērķa, un rezultātu  sasniegšanā.</a:t>
            </a:r>
            <a:endParaRPr sz="2000">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a:latin typeface="Calibri"/>
                <a:ea typeface="Calibri"/>
                <a:cs typeface="Calibri"/>
                <a:sym typeface="Calibri"/>
              </a:rPr>
              <a:t>Izvērtēt potenciālu palielināt NVO ieguldījumu nākotnē NIPSIPP 2021.-2027.g. noteikto mērķu sasniegšanai, ņemot vērā apstiprināto finansējumu.</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50000"/>
            <a:ext cx="8064300" cy="118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11" name="Google Shape;111;p18"/>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12" name="Google Shape;112;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13" name="Google Shape;113;p18"/>
          <p:cNvSpPr/>
          <p:nvPr/>
        </p:nvSpPr>
        <p:spPr>
          <a:xfrm>
            <a:off x="2251050" y="823775"/>
            <a:ext cx="6893100" cy="43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10025" y="-9225"/>
            <a:ext cx="9144000" cy="1293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txBox="1"/>
          <p:nvPr/>
        </p:nvSpPr>
        <p:spPr>
          <a:xfrm>
            <a:off x="485225" y="305775"/>
            <a:ext cx="8193600"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dk1"/>
                </a:solidFill>
                <a:latin typeface="Calibri"/>
                <a:ea typeface="Calibri"/>
                <a:cs typeface="Calibri"/>
                <a:sym typeface="Calibri"/>
              </a:rPr>
              <a:t>Datu ieguves metodes</a:t>
            </a:r>
            <a:endParaRPr sz="4000" b="1">
              <a:solidFill>
                <a:schemeClr val="dk1"/>
              </a:solidFill>
              <a:latin typeface="Calibri"/>
              <a:ea typeface="Calibri"/>
              <a:cs typeface="Calibri"/>
              <a:sym typeface="Calibri"/>
            </a:endParaRPr>
          </a:p>
        </p:txBody>
      </p:sp>
      <p:sp>
        <p:nvSpPr>
          <p:cNvPr id="116" name="Google Shape;116;p18"/>
          <p:cNvSpPr txBox="1"/>
          <p:nvPr/>
        </p:nvSpPr>
        <p:spPr>
          <a:xfrm>
            <a:off x="87575" y="1376725"/>
            <a:ext cx="9015600" cy="3066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Dokumentu analīze </a:t>
            </a:r>
            <a:r>
              <a:rPr lang="en" sz="1600">
                <a:highlight>
                  <a:schemeClr val="lt1"/>
                </a:highlight>
                <a:latin typeface="Calibri"/>
                <a:ea typeface="Calibri"/>
                <a:cs typeface="Calibri"/>
                <a:sym typeface="Calibri"/>
              </a:rPr>
              <a:t>(NVO fonda dokumenti, saistīto plānošanas dokumentu analīze).</a:t>
            </a:r>
            <a:endParaRPr sz="1600">
              <a:highlight>
                <a:schemeClr val="lt1"/>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NVO fonda ekspertu intervijas</a:t>
            </a:r>
            <a:r>
              <a:rPr lang="en" sz="1600">
                <a:highlight>
                  <a:schemeClr val="lt1"/>
                </a:highlight>
                <a:latin typeface="Calibri"/>
                <a:ea typeface="Calibri"/>
                <a:cs typeface="Calibri"/>
                <a:sym typeface="Calibri"/>
              </a:rPr>
              <a:t> – </a:t>
            </a:r>
            <a:r>
              <a:rPr lang="en" sz="1600">
                <a:highlight>
                  <a:schemeClr val="lt2"/>
                </a:highlight>
                <a:latin typeface="Calibri"/>
                <a:ea typeface="Calibri"/>
                <a:cs typeface="Calibri"/>
                <a:sym typeface="Calibri"/>
              </a:rPr>
              <a:t>20 informanti.</a:t>
            </a:r>
            <a:endParaRPr sz="1600">
              <a:highlight>
                <a:schemeClr val="lt2"/>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NVO sektora un NVO fonda projektu iesniedzēju aptauja</a:t>
            </a:r>
            <a:r>
              <a:rPr lang="en" sz="1600">
                <a:highlight>
                  <a:schemeClr val="lt1"/>
                </a:highlight>
                <a:latin typeface="Calibri"/>
                <a:ea typeface="Calibri"/>
                <a:cs typeface="Calibri"/>
                <a:sym typeface="Calibri"/>
              </a:rPr>
              <a:t> – </a:t>
            </a:r>
            <a:r>
              <a:rPr lang="en" sz="1600">
                <a:highlight>
                  <a:schemeClr val="lt2"/>
                </a:highlight>
                <a:latin typeface="Calibri"/>
                <a:ea typeface="Calibri"/>
                <a:cs typeface="Calibri"/>
                <a:sym typeface="Calibri"/>
              </a:rPr>
              <a:t>1055 respondenti</a:t>
            </a:r>
            <a:r>
              <a:rPr lang="en" sz="1600">
                <a:highlight>
                  <a:schemeClr val="lt1"/>
                </a:highlight>
                <a:latin typeface="Calibri"/>
                <a:ea typeface="Calibri"/>
                <a:cs typeface="Calibri"/>
                <a:sym typeface="Calibri"/>
              </a:rPr>
              <a:t>, tai skaitā </a:t>
            </a:r>
            <a:r>
              <a:rPr lang="en" sz="1600">
                <a:highlight>
                  <a:schemeClr val="lt2"/>
                </a:highlight>
                <a:latin typeface="Calibri"/>
                <a:ea typeface="Calibri"/>
                <a:cs typeface="Calibri"/>
                <a:sym typeface="Calibri"/>
              </a:rPr>
              <a:t>321 projektu iesniedzēji (75% no visiem!)</a:t>
            </a:r>
            <a:r>
              <a:rPr lang="en" sz="1600">
                <a:highlight>
                  <a:schemeClr val="lt1"/>
                </a:highlight>
                <a:latin typeface="Calibri"/>
                <a:ea typeface="Calibri"/>
                <a:cs typeface="Calibri"/>
                <a:sym typeface="Calibri"/>
              </a:rPr>
              <a:t>. </a:t>
            </a:r>
            <a:endParaRPr sz="1600">
              <a:highlight>
                <a:schemeClr val="lt1"/>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Projektu noslēgumu pārskatu satura analīze</a:t>
            </a:r>
            <a:r>
              <a:rPr lang="en" sz="1600">
                <a:highlight>
                  <a:schemeClr val="lt1"/>
                </a:highlight>
                <a:latin typeface="Calibri"/>
                <a:ea typeface="Calibri"/>
                <a:cs typeface="Calibri"/>
                <a:sym typeface="Calibri"/>
              </a:rPr>
              <a:t> – informācijas kodēšana (projektu tēmas, aktivitātes, mērķgrupas, ģeogrāfija).</a:t>
            </a:r>
            <a:endParaRPr sz="1600">
              <a:highlight>
                <a:schemeClr val="lt1"/>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Delfi metode (projekta eksperti)</a:t>
            </a:r>
            <a:r>
              <a:rPr lang="en" sz="1600">
                <a:highlight>
                  <a:schemeClr val="lt1"/>
                </a:highlight>
                <a:latin typeface="Calibri"/>
                <a:ea typeface="Calibri"/>
                <a:cs typeface="Calibri"/>
                <a:sym typeface="Calibri"/>
              </a:rPr>
              <a:t> – projektu ieguldījums programmas un politikas rezultātu sasniegšanā, ilgtspēja.</a:t>
            </a:r>
            <a:endParaRPr sz="1600">
              <a:highlight>
                <a:schemeClr val="lt1"/>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Labās prakses piemēri </a:t>
            </a:r>
            <a:r>
              <a:rPr lang="en" sz="1600">
                <a:highlight>
                  <a:schemeClr val="lt1"/>
                </a:highlight>
                <a:latin typeface="Calibri"/>
                <a:ea typeface="Calibri"/>
                <a:cs typeface="Calibri"/>
                <a:sym typeface="Calibri"/>
              </a:rPr>
              <a:t>– </a:t>
            </a:r>
            <a:r>
              <a:rPr lang="en" sz="1600">
                <a:highlight>
                  <a:schemeClr val="lt2"/>
                </a:highlight>
                <a:latin typeface="Calibri"/>
                <a:ea typeface="Calibri"/>
                <a:cs typeface="Calibri"/>
                <a:sym typeface="Calibri"/>
              </a:rPr>
              <a:t>18 organizācijas</a:t>
            </a:r>
            <a:r>
              <a:rPr lang="en" sz="1600">
                <a:highlight>
                  <a:schemeClr val="lt1"/>
                </a:highlight>
                <a:latin typeface="Calibri"/>
                <a:ea typeface="Calibri"/>
                <a:cs typeface="Calibri"/>
                <a:sym typeface="Calibri"/>
              </a:rPr>
              <a:t> (15 SIF + 3 mūsu).</a:t>
            </a:r>
            <a:endParaRPr sz="1600">
              <a:highlight>
                <a:schemeClr val="lt1"/>
              </a:highlight>
              <a:latin typeface="Calibri"/>
              <a:ea typeface="Calibri"/>
              <a:cs typeface="Calibri"/>
              <a:sym typeface="Calibri"/>
            </a:endParaRPr>
          </a:p>
          <a:p>
            <a:pPr marL="457200" lvl="0" indent="-330200" algn="l" rtl="0">
              <a:spcBef>
                <a:spcPts val="1000"/>
              </a:spcBef>
              <a:spcAft>
                <a:spcPts val="0"/>
              </a:spcAft>
              <a:buClr>
                <a:schemeClr val="dk2"/>
              </a:buClr>
              <a:buSzPts val="1600"/>
              <a:buFont typeface="Calibri"/>
              <a:buChar char="●"/>
            </a:pPr>
            <a:r>
              <a:rPr lang="en" sz="1600" b="1">
                <a:highlight>
                  <a:schemeClr val="lt2"/>
                </a:highlight>
                <a:latin typeface="Calibri"/>
                <a:ea typeface="Calibri"/>
                <a:cs typeface="Calibri"/>
                <a:sym typeface="Calibri"/>
              </a:rPr>
              <a:t>NVO sektoram 2020-2025 pieejamo finanšu resursu apkopojums </a:t>
            </a:r>
            <a:r>
              <a:rPr lang="en" sz="1600">
                <a:highlight>
                  <a:schemeClr val="lt1"/>
                </a:highlight>
                <a:latin typeface="Calibri"/>
                <a:ea typeface="Calibri"/>
                <a:cs typeface="Calibri"/>
                <a:sym typeface="Calibri"/>
              </a:rPr>
              <a:t>– informācija apkopota, cik tā ir šobrīd pieejama/zināma.</a:t>
            </a:r>
            <a:endParaRPr sz="1600">
              <a:highlight>
                <a:schemeClr val="lt1"/>
              </a:highlight>
              <a:latin typeface="Calibri"/>
              <a:ea typeface="Calibri"/>
              <a:cs typeface="Calibri"/>
              <a:sym typeface="Calibri"/>
            </a:endParaRPr>
          </a:p>
          <a:p>
            <a:pPr marL="0" lvl="0" indent="0" algn="l" rtl="0">
              <a:spcBef>
                <a:spcPts val="1000"/>
              </a:spcBef>
              <a:spcAft>
                <a:spcPts val="0"/>
              </a:spcAft>
              <a:buNone/>
            </a:pPr>
            <a:endParaRPr sz="1600">
              <a:highlight>
                <a:schemeClr val="lt1"/>
              </a:highlight>
              <a:latin typeface="Calibri"/>
              <a:ea typeface="Calibri"/>
              <a:cs typeface="Calibri"/>
              <a:sym typeface="Calibri"/>
            </a:endParaRPr>
          </a:p>
          <a:p>
            <a:pPr marL="0" lvl="0" indent="0" algn="l" rtl="0">
              <a:spcBef>
                <a:spcPts val="0"/>
              </a:spcBef>
              <a:spcAft>
                <a:spcPts val="0"/>
              </a:spcAft>
              <a:buNone/>
            </a:pPr>
            <a:endParaRPr sz="1600">
              <a:highlight>
                <a:schemeClr val="lt1"/>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ctrTitle"/>
          </p:nvPr>
        </p:nvSpPr>
        <p:spPr>
          <a:xfrm>
            <a:off x="0" y="1991850"/>
            <a:ext cx="59565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300" b="1">
                <a:latin typeface="Calibri"/>
                <a:ea typeface="Calibri"/>
                <a:cs typeface="Calibri"/>
                <a:sym typeface="Calibri"/>
              </a:rPr>
              <a:t>Programmas “NVO fonds” darbības rezultāti</a:t>
            </a:r>
            <a:endParaRPr sz="43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233150" y="980800"/>
            <a:ext cx="1921500" cy="3095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lv-LV" sz="2700" b="1" dirty="0" smtClean="0">
                <a:solidFill>
                  <a:schemeClr val="dk1"/>
                </a:solidFill>
                <a:latin typeface="Calibri"/>
                <a:ea typeface="Calibri"/>
                <a:cs typeface="Calibri"/>
                <a:sym typeface="Calibri"/>
              </a:rPr>
              <a:t>Skaitļi</a:t>
            </a:r>
            <a:endParaRPr sz="2700" b="1" dirty="0">
              <a:solidFill>
                <a:schemeClr val="dk1"/>
              </a:solidFill>
              <a:latin typeface="Calibri"/>
              <a:ea typeface="Calibri"/>
              <a:cs typeface="Calibri"/>
              <a:sym typeface="Calibri"/>
            </a:endParaRPr>
          </a:p>
        </p:txBody>
      </p:sp>
      <p:sp>
        <p:nvSpPr>
          <p:cNvPr id="122" name="Google Shape;122;p19"/>
          <p:cNvSpPr txBox="1">
            <a:spLocks noGrp="1"/>
          </p:cNvSpPr>
          <p:nvPr>
            <p:ph type="body" idx="1"/>
          </p:nvPr>
        </p:nvSpPr>
        <p:spPr>
          <a:xfrm>
            <a:off x="2609385" y="1376725"/>
            <a:ext cx="6215740" cy="3496358"/>
          </a:xfrm>
          <a:prstGeom prst="rect">
            <a:avLst/>
          </a:prstGeom>
        </p:spPr>
        <p:txBody>
          <a:bodyPr spcFirstLastPara="1" wrap="square" lIns="0" tIns="0" rIns="0" bIns="0" anchor="t" anchorCtr="0">
            <a:noAutofit/>
          </a:bodyPr>
          <a:lstStyle/>
          <a:p>
            <a:pPr marL="0" lvl="0" indent="0">
              <a:spcBef>
                <a:spcPts val="600"/>
              </a:spcBef>
              <a:buNone/>
            </a:pPr>
            <a:r>
              <a:rPr lang="lv-LV" dirty="0"/>
              <a:t>Pārskata </a:t>
            </a:r>
            <a:r>
              <a:rPr lang="lv-LV" dirty="0" smtClean="0"/>
              <a:t>periodā</a:t>
            </a:r>
          </a:p>
          <a:p>
            <a:pPr marL="0" lvl="0" indent="0">
              <a:spcBef>
                <a:spcPts val="600"/>
              </a:spcBef>
              <a:buNone/>
            </a:pPr>
            <a:r>
              <a:rPr lang="lv-LV" dirty="0" smtClean="0"/>
              <a:t> </a:t>
            </a:r>
            <a:r>
              <a:rPr lang="lv-LV" b="1" dirty="0">
                <a:solidFill>
                  <a:srgbClr val="0070C0"/>
                </a:solidFill>
              </a:rPr>
              <a:t>153</a:t>
            </a:r>
            <a:r>
              <a:rPr lang="lv-LV" dirty="0"/>
              <a:t> organizācijas </a:t>
            </a:r>
            <a:endParaRPr lang="lv-LV" dirty="0" smtClean="0"/>
          </a:p>
          <a:p>
            <a:pPr marL="0" lvl="0" indent="0">
              <a:spcBef>
                <a:spcPts val="600"/>
              </a:spcBef>
              <a:buNone/>
            </a:pPr>
            <a:r>
              <a:rPr lang="lv-LV" dirty="0" smtClean="0"/>
              <a:t>īstenojušas </a:t>
            </a:r>
            <a:r>
              <a:rPr lang="lv-LV" b="1" dirty="0">
                <a:solidFill>
                  <a:srgbClr val="0070C0"/>
                </a:solidFill>
              </a:rPr>
              <a:t>254</a:t>
            </a:r>
            <a:r>
              <a:rPr lang="lv-LV" dirty="0"/>
              <a:t> projektus. </a:t>
            </a:r>
            <a:endParaRPr lang="lv-LV" dirty="0" smtClean="0"/>
          </a:p>
          <a:p>
            <a:pPr marL="0" lvl="0" indent="0">
              <a:spcBef>
                <a:spcPts val="600"/>
              </a:spcBef>
              <a:buNone/>
            </a:pPr>
            <a:r>
              <a:rPr lang="lv-LV" dirty="0" smtClean="0"/>
              <a:t>Pēdējo </a:t>
            </a:r>
            <a:r>
              <a:rPr lang="lv-LV" dirty="0"/>
              <a:t>trīs gadu laikā </a:t>
            </a:r>
            <a:r>
              <a:rPr lang="lv-LV" b="1" dirty="0">
                <a:solidFill>
                  <a:srgbClr val="0070C0"/>
                </a:solidFill>
              </a:rPr>
              <a:t>atbalstīto unikālo organizāciju skaits ir pakāpeniski un būtiski pieaudzis </a:t>
            </a:r>
            <a:endParaRPr lang="lv-LV" b="1" dirty="0" smtClean="0">
              <a:solidFill>
                <a:srgbClr val="0070C0"/>
              </a:solidFill>
            </a:endParaRPr>
          </a:p>
          <a:p>
            <a:pPr marL="0" lvl="0" indent="0">
              <a:spcBef>
                <a:spcPts val="600"/>
              </a:spcBef>
              <a:buNone/>
            </a:pPr>
            <a:r>
              <a:rPr lang="lv-LV" sz="2000" b="1" dirty="0" smtClean="0">
                <a:solidFill>
                  <a:srgbClr val="0070C0"/>
                </a:solidFill>
                <a:latin typeface="Calibri"/>
                <a:ea typeface="Calibri"/>
                <a:cs typeface="Calibri"/>
                <a:sym typeface="Calibri"/>
              </a:rPr>
              <a:t>Atbalstītās organizācijas pārstāv dažādas darbības jomas un visus reģionus. </a:t>
            </a:r>
          </a:p>
          <a:p>
            <a:pPr marL="0" lvl="0" indent="0">
              <a:spcBef>
                <a:spcPts val="600"/>
              </a:spcBef>
              <a:buNone/>
            </a:pPr>
            <a:r>
              <a:rPr lang="lv-LV" sz="2000" b="1" dirty="0" smtClean="0">
                <a:solidFill>
                  <a:srgbClr val="0070C0"/>
                </a:solidFill>
                <a:latin typeface="Calibri"/>
                <a:ea typeface="Calibri"/>
                <a:cs typeface="Calibri"/>
                <a:sym typeface="Calibri"/>
              </a:rPr>
              <a:t>Nav fiksēta finansējuma koncentrēšanās vienu un to pašu organizāciju «rokās»</a:t>
            </a:r>
            <a:endParaRPr sz="2000" b="1" dirty="0">
              <a:solidFill>
                <a:srgbClr val="0070C0"/>
              </a:solidFill>
              <a:latin typeface="Calibri"/>
              <a:ea typeface="Calibri"/>
              <a:cs typeface="Calibri"/>
              <a:sym typeface="Calibri"/>
            </a:endParaRPr>
          </a:p>
          <a:p>
            <a:pPr marL="0" lvl="0" indent="0" algn="l" rtl="0">
              <a:spcBef>
                <a:spcPts val="600"/>
              </a:spcBef>
              <a:spcAft>
                <a:spcPts val="600"/>
              </a:spcAft>
              <a:buClr>
                <a:schemeClr val="dk1"/>
              </a:buClr>
              <a:buSzPts val="1100"/>
              <a:buFont typeface="Arial"/>
              <a:buNone/>
            </a:pPr>
            <a:endParaRPr sz="2000" dirty="0">
              <a:solidFill>
                <a:srgbClr val="000000"/>
              </a:solidFill>
              <a:latin typeface="Calibri"/>
              <a:ea typeface="Calibri"/>
              <a:cs typeface="Calibri"/>
              <a:sym typeface="Calibri"/>
            </a:endParaRPr>
          </a:p>
        </p:txBody>
      </p:sp>
      <p:sp>
        <p:nvSpPr>
          <p:cNvPr id="123" name="Google Shape;123;p1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title" idx="4294967295"/>
          </p:nvPr>
        </p:nvSpPr>
        <p:spPr>
          <a:xfrm>
            <a:off x="855300" y="249075"/>
            <a:ext cx="74334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chemeClr val="dk1"/>
                </a:solidFill>
                <a:latin typeface="Calibri"/>
                <a:ea typeface="Calibri"/>
                <a:cs typeface="Calibri"/>
                <a:sym typeface="Calibri"/>
              </a:rPr>
              <a:t>NVO fonds: unikālo </a:t>
            </a:r>
            <a:r>
              <a:rPr lang="lv-LV" sz="2400" b="1" dirty="0" smtClean="0">
                <a:solidFill>
                  <a:schemeClr val="dk1"/>
                </a:solidFill>
                <a:latin typeface="Calibri"/>
                <a:ea typeface="Calibri"/>
                <a:cs typeface="Calibri"/>
                <a:sym typeface="Calibri"/>
              </a:rPr>
              <a:t>atbalstīto </a:t>
            </a:r>
            <a:r>
              <a:rPr lang="en" sz="2400" b="1" dirty="0" smtClean="0">
                <a:solidFill>
                  <a:schemeClr val="dk1"/>
                </a:solidFill>
                <a:latin typeface="Calibri"/>
                <a:ea typeface="Calibri"/>
                <a:cs typeface="Calibri"/>
                <a:sym typeface="Calibri"/>
              </a:rPr>
              <a:t>organizāciju </a:t>
            </a:r>
            <a:r>
              <a:rPr lang="en" sz="2400" b="1" dirty="0">
                <a:solidFill>
                  <a:schemeClr val="dk1"/>
                </a:solidFill>
                <a:latin typeface="Calibri"/>
                <a:ea typeface="Calibri"/>
                <a:cs typeface="Calibri"/>
                <a:sym typeface="Calibri"/>
              </a:rPr>
              <a:t>skaits</a:t>
            </a:r>
            <a:endParaRPr sz="2400" b="1" dirty="0">
              <a:solidFill>
                <a:schemeClr val="dk1"/>
              </a:solidFill>
              <a:latin typeface="Calibri"/>
              <a:ea typeface="Calibri"/>
              <a:cs typeface="Calibri"/>
              <a:sym typeface="Calibri"/>
            </a:endParaRPr>
          </a:p>
        </p:txBody>
      </p:sp>
      <p:sp>
        <p:nvSpPr>
          <p:cNvPr id="134" name="Google Shape;134;p2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135" name="Google Shape;135;p21"/>
          <p:cNvPicPr preferRelativeResize="0"/>
          <p:nvPr/>
        </p:nvPicPr>
        <p:blipFill>
          <a:blip r:embed="rId3">
            <a:alphaModFix/>
          </a:blip>
          <a:stretch>
            <a:fillRect/>
          </a:stretch>
        </p:blipFill>
        <p:spPr>
          <a:xfrm>
            <a:off x="152400" y="770050"/>
            <a:ext cx="8839199" cy="3222317"/>
          </a:xfrm>
          <a:prstGeom prst="rect">
            <a:avLst/>
          </a:prstGeom>
          <a:noFill/>
          <a:ln>
            <a:noFill/>
          </a:ln>
        </p:spPr>
      </p:pic>
      <p:sp>
        <p:nvSpPr>
          <p:cNvPr id="136" name="Google Shape;136;p21"/>
          <p:cNvSpPr txBox="1"/>
          <p:nvPr/>
        </p:nvSpPr>
        <p:spPr>
          <a:xfrm>
            <a:off x="282600" y="4031450"/>
            <a:ext cx="840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Pēdējo trīs gadu laikā atbalstīto unikālo organizāciju skaits ir pakāpeniski un būtiski pieaudzis – ja 2018. gadā tika atbalstīti 31 organizācijas projekti, tad 2019. gadā 48 un 2020. gadā jau 70. Tas nozīmē, ka finansējums nonāk pie pēc iespējas plašāka organizāciju loka un nekoncentrējas tikai atsevišķu organizāciju lokā.</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2216</Words>
  <Application>Microsoft Office PowerPoint</Application>
  <PresentationFormat>Slaidrāde ekrānā (16:9)</PresentationFormat>
  <Paragraphs>169</Paragraphs>
  <Slides>35</Slides>
  <Notes>31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35</vt:i4>
      </vt:variant>
    </vt:vector>
  </HeadingPairs>
  <TitlesOfParts>
    <vt:vector size="43" baseType="lpstr">
      <vt:lpstr>Times New Roman</vt:lpstr>
      <vt:lpstr>Playfair Display Regular</vt:lpstr>
      <vt:lpstr>Inria Serif</vt:lpstr>
      <vt:lpstr>Inria Serif Light</vt:lpstr>
      <vt:lpstr>Arial</vt:lpstr>
      <vt:lpstr>Calibri</vt:lpstr>
      <vt:lpstr>Wingdings</vt:lpstr>
      <vt:lpstr>Paulina template</vt:lpstr>
      <vt:lpstr>      Personu apvienība: Latvijas Kultūras akadēmija un  SIA “Analītisko pētījumu un stratēģiju laboratorija”  Valsts budžeta finansētās programmas  “NVO fonds” darbības  (rezultātu un ieguldījuma) izvērtēšana Pētījuma rezultātu kopsavilkums  Rīgā,  27.01.21 </vt:lpstr>
      <vt:lpstr>Prezentācijas saturs: </vt:lpstr>
      <vt:lpstr>Pētījuma pamatojums un dizains</vt:lpstr>
      <vt:lpstr>PowerPoint prezentācija</vt:lpstr>
      <vt:lpstr>PowerPoint prezentācija</vt:lpstr>
      <vt:lpstr>PowerPoint prezentācija</vt:lpstr>
      <vt:lpstr>Programmas “NVO fonds” darbības rezultāti</vt:lpstr>
      <vt:lpstr>Skaitļi</vt:lpstr>
      <vt:lpstr>NVO fonds: unikālo atbalstīto organizāciju skaits</vt:lpstr>
      <vt:lpstr>NVO fonda projektus īstenojošās organizācijas</vt:lpstr>
      <vt:lpstr>Projektos aktulizētās tēmas (a) Tematiskās grupas</vt:lpstr>
      <vt:lpstr>Projektos aktulizētās tēmas (b) Konkrētās tēmas detalizēti: TOP 10 </vt:lpstr>
      <vt:lpstr>Projektos aktulizētās tēmas: daudzveidīgi tematiski virzieni</vt:lpstr>
      <vt:lpstr>Projektos īstenotās aktivitātes (a) Konkrētās aktivitātes detalizēti: TOP 10 katrā kategorijā</vt:lpstr>
      <vt:lpstr>Projektos īstenotās aktivitātes (b)</vt:lpstr>
      <vt:lpstr>Projektos sasniegtās mērķgrupas (a) Konkrētās merķgrupas detalizēti: TOP 10</vt:lpstr>
      <vt:lpstr>Projektos sasniegtās mērķgrupas (b) </vt:lpstr>
      <vt:lpstr>PowerPoint prezentācija</vt:lpstr>
      <vt:lpstr>Projektu ieguldījums programmas un politikas rezultātos + ilgstspēja</vt:lpstr>
      <vt:lpstr>Projektu ieguldījums programmas rezultātu sasneigšanā</vt:lpstr>
      <vt:lpstr>Projektu ieguldījums politikas rezultātu sasniegšanā</vt:lpstr>
      <vt:lpstr>Projektu ilgtspējas vērtējums</vt:lpstr>
      <vt:lpstr>PowerPoint prezentācija</vt:lpstr>
      <vt:lpstr>PowerPoint prezentācija</vt:lpstr>
      <vt:lpstr>PowerPoint prezentācija</vt:lpstr>
      <vt:lpstr>PowerPoint prezentācija</vt:lpstr>
      <vt:lpstr>Vispārēji secinājumi</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Personu apvienība: Latvijas Kultūras akadēmija un  SIA “Analītisko pētījumu un stratēģiju laboratorija”  Valsts budžeta finansētās programmas  “NVO fonds” darbības  (rezultātu un ieguldījuma) izvērtēšana Pētījuma rezultātu kopsavilkums  Rīgā,  27.01.21</dc:title>
  <dc:creator>LKA</dc:creator>
  <cp:lastModifiedBy>LKA</cp:lastModifiedBy>
  <cp:revision>12</cp:revision>
  <dcterms:modified xsi:type="dcterms:W3CDTF">2021-01-21T16:38:43Z</dcterms:modified>
</cp:coreProperties>
</file>