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4"/>
  </p:sldMasterIdLst>
  <p:notesMasterIdLst>
    <p:notesMasterId r:id="rId22"/>
  </p:notesMasterIdLst>
  <p:sldIdLst>
    <p:sldId id="267" r:id="rId5"/>
    <p:sldId id="306" r:id="rId6"/>
    <p:sldId id="307" r:id="rId7"/>
    <p:sldId id="308" r:id="rId8"/>
    <p:sldId id="297" r:id="rId9"/>
    <p:sldId id="296" r:id="rId10"/>
    <p:sldId id="299" r:id="rId11"/>
    <p:sldId id="300" r:id="rId12"/>
    <p:sldId id="262" r:id="rId13"/>
    <p:sldId id="303" r:id="rId14"/>
    <p:sldId id="302" r:id="rId15"/>
    <p:sldId id="312" r:id="rId16"/>
    <p:sldId id="305" r:id="rId17"/>
    <p:sldId id="309" r:id="rId18"/>
    <p:sldId id="310" r:id="rId19"/>
    <p:sldId id="268" r:id="rId20"/>
    <p:sldId id="29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pos="39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800024"/>
    <a:srgbClr val="990033"/>
    <a:srgbClr val="008000"/>
    <a:srgbClr val="33CC33"/>
    <a:srgbClr val="000099"/>
    <a:srgbClr val="DAE1E1"/>
    <a:srgbClr val="7C9396"/>
    <a:srgbClr val="F2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9636CA-A07D-43DC-97AB-34876F201643}" v="16" dt="2024-01-03T13:01:44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>
        <p:guide pos="3840"/>
        <p:guide pos="39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DAE1E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59-4720-A8AA-2E733E86794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59-4720-A8AA-2E733E86794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80002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759-4720-A8AA-2E733E867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98978111"/>
        <c:axId val="1698978943"/>
      </c:barChart>
      <c:catAx>
        <c:axId val="16989781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+mn-ea"/>
                <a:cs typeface="+mn-cs"/>
              </a:defRPr>
            </a:pPr>
            <a:endParaRPr lang="lv-LV"/>
          </a:p>
        </c:txPr>
        <c:crossAx val="1698978943"/>
        <c:crosses val="autoZero"/>
        <c:auto val="1"/>
        <c:lblAlgn val="ctr"/>
        <c:lblOffset val="100"/>
        <c:noMultiLvlLbl val="0"/>
      </c:catAx>
      <c:valAx>
        <c:axId val="169897894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6989781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Verdana" panose="020B0604030504040204" pitchFamily="34" charset="0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BD0509-C327-427C-BD11-50DFD45DC9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D436EEF-1AB3-4B2F-B3BB-EF8F71CD4873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gm:t>
    </dgm:pt>
    <dgm:pt modelId="{CC5F3B86-18CF-40B9-9718-4F59176A21B2}" type="parTrans" cxnId="{6A53DC10-68F9-4531-B73A-1024C48B5E40}">
      <dgm:prSet/>
      <dgm:spPr/>
      <dgm:t>
        <a:bodyPr/>
        <a:lstStyle/>
        <a:p>
          <a:endParaRPr lang="lv-LV"/>
        </a:p>
      </dgm:t>
    </dgm:pt>
    <dgm:pt modelId="{CF4E05E0-1EF0-44E2-B3C5-431700E968B9}" type="sibTrans" cxnId="{6A53DC10-68F9-4531-B73A-1024C48B5E40}">
      <dgm:prSet/>
      <dgm:spPr/>
      <dgm:t>
        <a:bodyPr/>
        <a:lstStyle/>
        <a:p>
          <a:endParaRPr lang="lv-LV"/>
        </a:p>
      </dgm:t>
    </dgm:pt>
    <dgm:pt modelId="{246061A8-1BC5-4A57-A91C-7DB7B7E88A6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15E2C2C-BD20-432E-A573-91BA8F095BC6}" type="parTrans" cxnId="{A8A55C05-7952-43E1-996F-45D1EC7CE506}">
      <dgm:prSet/>
      <dgm:spPr/>
      <dgm:t>
        <a:bodyPr/>
        <a:lstStyle/>
        <a:p>
          <a:endParaRPr lang="lv-LV"/>
        </a:p>
      </dgm:t>
    </dgm:pt>
    <dgm:pt modelId="{8732A1C3-B38B-423F-A36D-27C7CAE63237}" type="sibTrans" cxnId="{A8A55C05-7952-43E1-996F-45D1EC7CE506}">
      <dgm:prSet/>
      <dgm:spPr/>
      <dgm:t>
        <a:bodyPr/>
        <a:lstStyle/>
        <a:p>
          <a:endParaRPr lang="lv-LV"/>
        </a:p>
      </dgm:t>
    </dgm:pt>
    <dgm:pt modelId="{A4B037DE-8BFA-419F-9834-FD998C885329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AF22C1-0164-4DD4-BF64-D82AA841CED7}" type="parTrans" cxnId="{E4A91334-7943-40B8-AF7F-5B4BF3099D36}">
      <dgm:prSet/>
      <dgm:spPr/>
      <dgm:t>
        <a:bodyPr/>
        <a:lstStyle/>
        <a:p>
          <a:endParaRPr lang="lv-LV"/>
        </a:p>
      </dgm:t>
    </dgm:pt>
    <dgm:pt modelId="{63C94C42-4A8E-4060-BB35-179DEC653393}" type="sibTrans" cxnId="{E4A91334-7943-40B8-AF7F-5B4BF3099D36}">
      <dgm:prSet/>
      <dgm:spPr/>
      <dgm:t>
        <a:bodyPr/>
        <a:lstStyle/>
        <a:p>
          <a:endParaRPr lang="lv-LV"/>
        </a:p>
      </dgm:t>
    </dgm:pt>
    <dgm:pt modelId="{A6C49A90-DD37-4E24-8AFD-F7BC16C329BC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gm:t>
    </dgm:pt>
    <dgm:pt modelId="{6C520024-B9FA-4846-BDA8-45A461010134}" type="parTrans" cxnId="{C80F5E96-274C-474D-8B86-0EE2372F9AAB}">
      <dgm:prSet/>
      <dgm:spPr/>
      <dgm:t>
        <a:bodyPr/>
        <a:lstStyle/>
        <a:p>
          <a:endParaRPr lang="lv-LV"/>
        </a:p>
      </dgm:t>
    </dgm:pt>
    <dgm:pt modelId="{B5534562-B3C5-4770-8B82-2304F1479621}" type="sibTrans" cxnId="{C80F5E96-274C-474D-8B86-0EE2372F9AAB}">
      <dgm:prSet/>
      <dgm:spPr/>
      <dgm:t>
        <a:bodyPr/>
        <a:lstStyle/>
        <a:p>
          <a:endParaRPr lang="lv-LV"/>
        </a:p>
      </dgm:t>
    </dgm:pt>
    <dgm:pt modelId="{F732E3C6-9AA3-4BBB-9357-AF67019861FB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32E120B-714A-43B7-9429-BC778941EB73}" type="parTrans" cxnId="{7CD3AF02-C673-4035-A886-266B766C5A8C}">
      <dgm:prSet/>
      <dgm:spPr/>
      <dgm:t>
        <a:bodyPr/>
        <a:lstStyle/>
        <a:p>
          <a:endParaRPr lang="lv-LV"/>
        </a:p>
      </dgm:t>
    </dgm:pt>
    <dgm:pt modelId="{89253044-EDB4-41B4-9DC9-059AC33E1AB0}" type="sibTrans" cxnId="{7CD3AF02-C673-4035-A886-266B766C5A8C}">
      <dgm:prSet/>
      <dgm:spPr/>
      <dgm:t>
        <a:bodyPr/>
        <a:lstStyle/>
        <a:p>
          <a:endParaRPr lang="lv-LV"/>
        </a:p>
      </dgm:t>
    </dgm:pt>
    <dgm:pt modelId="{D81FC688-5158-4D9C-9D7B-D0BD36CE6F12}">
      <dgm:prSet phldrT="[Text]" phldr="1"/>
      <dgm:spPr>
        <a:solidFill>
          <a:srgbClr val="800024"/>
        </a:solidFill>
      </dgm:spPr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6E10024-6364-4A52-9201-F401C0716D99}" type="parTrans" cxnId="{81E70D99-2EF3-4EF3-95D6-12B2F54DCCF7}">
      <dgm:prSet/>
      <dgm:spPr/>
      <dgm:t>
        <a:bodyPr/>
        <a:lstStyle/>
        <a:p>
          <a:endParaRPr lang="lv-LV"/>
        </a:p>
      </dgm:t>
    </dgm:pt>
    <dgm:pt modelId="{FA139BCD-99C0-4EE1-900B-5B249A46858C}" type="sibTrans" cxnId="{81E70D99-2EF3-4EF3-95D6-12B2F54DCCF7}">
      <dgm:prSet/>
      <dgm:spPr/>
      <dgm:t>
        <a:bodyPr/>
        <a:lstStyle/>
        <a:p>
          <a:endParaRPr lang="lv-LV"/>
        </a:p>
      </dgm:t>
    </dgm:pt>
    <dgm:pt modelId="{9E090033-8803-4C19-A92A-B5DC425A0527}" type="pres">
      <dgm:prSet presAssocID="{70BD0509-C327-427C-BD11-50DFD45DC9CF}" presName="diagram" presStyleCnt="0">
        <dgm:presLayoutVars>
          <dgm:dir/>
          <dgm:resizeHandles val="exact"/>
        </dgm:presLayoutVars>
      </dgm:prSet>
      <dgm:spPr/>
    </dgm:pt>
    <dgm:pt modelId="{8C8ED52D-6C0D-4C20-8E45-C08555F8DB1F}" type="pres">
      <dgm:prSet presAssocID="{0D436EEF-1AB3-4B2F-B3BB-EF8F71CD4873}" presName="node" presStyleLbl="node1" presStyleIdx="0" presStyleCnt="6">
        <dgm:presLayoutVars>
          <dgm:bulletEnabled val="1"/>
        </dgm:presLayoutVars>
      </dgm:prSet>
      <dgm:spPr/>
    </dgm:pt>
    <dgm:pt modelId="{757316BB-6584-43F2-9FF2-1BA950188DAA}" type="pres">
      <dgm:prSet presAssocID="{CF4E05E0-1EF0-44E2-B3C5-431700E968B9}" presName="sibTrans" presStyleCnt="0"/>
      <dgm:spPr/>
    </dgm:pt>
    <dgm:pt modelId="{C1E861DA-E51F-4484-B4DF-F375B853F3E2}" type="pres">
      <dgm:prSet presAssocID="{246061A8-1BC5-4A57-A91C-7DB7B7E88A6C}" presName="node" presStyleLbl="node1" presStyleIdx="1" presStyleCnt="6">
        <dgm:presLayoutVars>
          <dgm:bulletEnabled val="1"/>
        </dgm:presLayoutVars>
      </dgm:prSet>
      <dgm:spPr/>
    </dgm:pt>
    <dgm:pt modelId="{51920395-ABBA-44BB-BB5F-65BDCDD93E0A}" type="pres">
      <dgm:prSet presAssocID="{8732A1C3-B38B-423F-A36D-27C7CAE63237}" presName="sibTrans" presStyleCnt="0"/>
      <dgm:spPr/>
    </dgm:pt>
    <dgm:pt modelId="{0B3FED2C-B031-4B6D-9D12-32F8CE813E44}" type="pres">
      <dgm:prSet presAssocID="{A4B037DE-8BFA-419F-9834-FD998C885329}" presName="node" presStyleLbl="node1" presStyleIdx="2" presStyleCnt="6">
        <dgm:presLayoutVars>
          <dgm:bulletEnabled val="1"/>
        </dgm:presLayoutVars>
      </dgm:prSet>
      <dgm:spPr/>
    </dgm:pt>
    <dgm:pt modelId="{D65A40C7-49F6-487C-B69F-F6C23820871C}" type="pres">
      <dgm:prSet presAssocID="{63C94C42-4A8E-4060-BB35-179DEC653393}" presName="sibTrans" presStyleCnt="0"/>
      <dgm:spPr/>
    </dgm:pt>
    <dgm:pt modelId="{0D36605E-7DD3-495D-AF92-D449F67D1459}" type="pres">
      <dgm:prSet presAssocID="{A6C49A90-DD37-4E24-8AFD-F7BC16C329BC}" presName="node" presStyleLbl="node1" presStyleIdx="3" presStyleCnt="6">
        <dgm:presLayoutVars>
          <dgm:bulletEnabled val="1"/>
        </dgm:presLayoutVars>
      </dgm:prSet>
      <dgm:spPr/>
    </dgm:pt>
    <dgm:pt modelId="{3F1AE98B-785B-4E87-A14D-9EE92B8F53D7}" type="pres">
      <dgm:prSet presAssocID="{B5534562-B3C5-4770-8B82-2304F1479621}" presName="sibTrans" presStyleCnt="0"/>
      <dgm:spPr/>
    </dgm:pt>
    <dgm:pt modelId="{39E5910C-763A-421E-ACFA-BF54B7B66C18}" type="pres">
      <dgm:prSet presAssocID="{F732E3C6-9AA3-4BBB-9357-AF67019861FB}" presName="node" presStyleLbl="node1" presStyleIdx="4" presStyleCnt="6">
        <dgm:presLayoutVars>
          <dgm:bulletEnabled val="1"/>
        </dgm:presLayoutVars>
      </dgm:prSet>
      <dgm:spPr/>
    </dgm:pt>
    <dgm:pt modelId="{A76A2483-69C7-4898-B30E-BD018E5543A3}" type="pres">
      <dgm:prSet presAssocID="{89253044-EDB4-41B4-9DC9-059AC33E1AB0}" presName="sibTrans" presStyleCnt="0"/>
      <dgm:spPr/>
    </dgm:pt>
    <dgm:pt modelId="{69F337AE-96F2-4929-AFBF-3C05B751C3F0}" type="pres">
      <dgm:prSet presAssocID="{D81FC688-5158-4D9C-9D7B-D0BD36CE6F12}" presName="node" presStyleLbl="node1" presStyleIdx="5" presStyleCnt="6">
        <dgm:presLayoutVars>
          <dgm:bulletEnabled val="1"/>
        </dgm:presLayoutVars>
      </dgm:prSet>
      <dgm:spPr/>
    </dgm:pt>
  </dgm:ptLst>
  <dgm:cxnLst>
    <dgm:cxn modelId="{7CD3AF02-C673-4035-A886-266B766C5A8C}" srcId="{70BD0509-C327-427C-BD11-50DFD45DC9CF}" destId="{F732E3C6-9AA3-4BBB-9357-AF67019861FB}" srcOrd="4" destOrd="0" parTransId="{632E120B-714A-43B7-9429-BC778941EB73}" sibTransId="{89253044-EDB4-41B4-9DC9-059AC33E1AB0}"/>
    <dgm:cxn modelId="{A8A55C05-7952-43E1-996F-45D1EC7CE506}" srcId="{70BD0509-C327-427C-BD11-50DFD45DC9CF}" destId="{246061A8-1BC5-4A57-A91C-7DB7B7E88A6C}" srcOrd="1" destOrd="0" parTransId="{715E2C2C-BD20-432E-A573-91BA8F095BC6}" sibTransId="{8732A1C3-B38B-423F-A36D-27C7CAE63237}"/>
    <dgm:cxn modelId="{6A53DC10-68F9-4531-B73A-1024C48B5E40}" srcId="{70BD0509-C327-427C-BD11-50DFD45DC9CF}" destId="{0D436EEF-1AB3-4B2F-B3BB-EF8F71CD4873}" srcOrd="0" destOrd="0" parTransId="{CC5F3B86-18CF-40B9-9718-4F59176A21B2}" sibTransId="{CF4E05E0-1EF0-44E2-B3C5-431700E968B9}"/>
    <dgm:cxn modelId="{8FB7E92E-3FC2-4CEF-AEC7-AABE8A5B048F}" type="presOf" srcId="{70BD0509-C327-427C-BD11-50DFD45DC9CF}" destId="{9E090033-8803-4C19-A92A-B5DC425A0527}" srcOrd="0" destOrd="0" presId="urn:microsoft.com/office/officeart/2005/8/layout/default"/>
    <dgm:cxn modelId="{E4A91334-7943-40B8-AF7F-5B4BF3099D36}" srcId="{70BD0509-C327-427C-BD11-50DFD45DC9CF}" destId="{A4B037DE-8BFA-419F-9834-FD998C885329}" srcOrd="2" destOrd="0" parTransId="{24AF22C1-0164-4DD4-BF64-D82AA841CED7}" sibTransId="{63C94C42-4A8E-4060-BB35-179DEC653393}"/>
    <dgm:cxn modelId="{C88C313E-6C21-4F2C-AF67-8957B9058D51}" type="presOf" srcId="{D81FC688-5158-4D9C-9D7B-D0BD36CE6F12}" destId="{69F337AE-96F2-4929-AFBF-3C05B751C3F0}" srcOrd="0" destOrd="0" presId="urn:microsoft.com/office/officeart/2005/8/layout/default"/>
    <dgm:cxn modelId="{0F53B547-AD52-45AF-9779-23A9A600F34F}" type="presOf" srcId="{A4B037DE-8BFA-419F-9834-FD998C885329}" destId="{0B3FED2C-B031-4B6D-9D12-32F8CE813E44}" srcOrd="0" destOrd="0" presId="urn:microsoft.com/office/officeart/2005/8/layout/default"/>
    <dgm:cxn modelId="{E83F976C-C11B-44C4-9F68-0DC782287B7A}" type="presOf" srcId="{246061A8-1BC5-4A57-A91C-7DB7B7E88A6C}" destId="{C1E861DA-E51F-4484-B4DF-F375B853F3E2}" srcOrd="0" destOrd="0" presId="urn:microsoft.com/office/officeart/2005/8/layout/default"/>
    <dgm:cxn modelId="{F8F04E8E-53EA-48DE-B956-252FA6E1F63F}" type="presOf" srcId="{A6C49A90-DD37-4E24-8AFD-F7BC16C329BC}" destId="{0D36605E-7DD3-495D-AF92-D449F67D1459}" srcOrd="0" destOrd="0" presId="urn:microsoft.com/office/officeart/2005/8/layout/default"/>
    <dgm:cxn modelId="{C80F5E96-274C-474D-8B86-0EE2372F9AAB}" srcId="{70BD0509-C327-427C-BD11-50DFD45DC9CF}" destId="{A6C49A90-DD37-4E24-8AFD-F7BC16C329BC}" srcOrd="3" destOrd="0" parTransId="{6C520024-B9FA-4846-BDA8-45A461010134}" sibTransId="{B5534562-B3C5-4770-8B82-2304F1479621}"/>
    <dgm:cxn modelId="{81E70D99-2EF3-4EF3-95D6-12B2F54DCCF7}" srcId="{70BD0509-C327-427C-BD11-50DFD45DC9CF}" destId="{D81FC688-5158-4D9C-9D7B-D0BD36CE6F12}" srcOrd="5" destOrd="0" parTransId="{F6E10024-6364-4A52-9201-F401C0716D99}" sibTransId="{FA139BCD-99C0-4EE1-900B-5B249A46858C}"/>
    <dgm:cxn modelId="{AAC54A9D-D1BA-4C08-9C6A-28EAE74F1117}" type="presOf" srcId="{F732E3C6-9AA3-4BBB-9357-AF67019861FB}" destId="{39E5910C-763A-421E-ACFA-BF54B7B66C18}" srcOrd="0" destOrd="0" presId="urn:microsoft.com/office/officeart/2005/8/layout/default"/>
    <dgm:cxn modelId="{C85386E4-42A1-4744-9CF2-60BD75B41732}" type="presOf" srcId="{0D436EEF-1AB3-4B2F-B3BB-EF8F71CD4873}" destId="{8C8ED52D-6C0D-4C20-8E45-C08555F8DB1F}" srcOrd="0" destOrd="0" presId="urn:microsoft.com/office/officeart/2005/8/layout/default"/>
    <dgm:cxn modelId="{BD551B20-5B99-4318-A983-BEC0FEC50509}" type="presParOf" srcId="{9E090033-8803-4C19-A92A-B5DC425A0527}" destId="{8C8ED52D-6C0D-4C20-8E45-C08555F8DB1F}" srcOrd="0" destOrd="0" presId="urn:microsoft.com/office/officeart/2005/8/layout/default"/>
    <dgm:cxn modelId="{A28E9D5A-8ADB-40D2-A10E-C83AF9F36EB2}" type="presParOf" srcId="{9E090033-8803-4C19-A92A-B5DC425A0527}" destId="{757316BB-6584-43F2-9FF2-1BA950188DAA}" srcOrd="1" destOrd="0" presId="urn:microsoft.com/office/officeart/2005/8/layout/default"/>
    <dgm:cxn modelId="{7D734BA3-8309-4387-96D3-141ADD5A3B9B}" type="presParOf" srcId="{9E090033-8803-4C19-A92A-B5DC425A0527}" destId="{C1E861DA-E51F-4484-B4DF-F375B853F3E2}" srcOrd="2" destOrd="0" presId="urn:microsoft.com/office/officeart/2005/8/layout/default"/>
    <dgm:cxn modelId="{7CA63578-C48C-4654-8EC0-D7F66D44EAC5}" type="presParOf" srcId="{9E090033-8803-4C19-A92A-B5DC425A0527}" destId="{51920395-ABBA-44BB-BB5F-65BDCDD93E0A}" srcOrd="3" destOrd="0" presId="urn:microsoft.com/office/officeart/2005/8/layout/default"/>
    <dgm:cxn modelId="{8E28F3F6-9B8E-4FA2-9541-9B7509563005}" type="presParOf" srcId="{9E090033-8803-4C19-A92A-B5DC425A0527}" destId="{0B3FED2C-B031-4B6D-9D12-32F8CE813E44}" srcOrd="4" destOrd="0" presId="urn:microsoft.com/office/officeart/2005/8/layout/default"/>
    <dgm:cxn modelId="{9FAD61DC-90BA-425F-A0A6-2144BC05CF5A}" type="presParOf" srcId="{9E090033-8803-4C19-A92A-B5DC425A0527}" destId="{D65A40C7-49F6-487C-B69F-F6C23820871C}" srcOrd="5" destOrd="0" presId="urn:microsoft.com/office/officeart/2005/8/layout/default"/>
    <dgm:cxn modelId="{56BDD181-082C-45BC-BE6E-64A9AE1A037B}" type="presParOf" srcId="{9E090033-8803-4C19-A92A-B5DC425A0527}" destId="{0D36605E-7DD3-495D-AF92-D449F67D1459}" srcOrd="6" destOrd="0" presId="urn:microsoft.com/office/officeart/2005/8/layout/default"/>
    <dgm:cxn modelId="{5C0F2C5A-5662-4168-B7C6-936AC01649F9}" type="presParOf" srcId="{9E090033-8803-4C19-A92A-B5DC425A0527}" destId="{3F1AE98B-785B-4E87-A14D-9EE92B8F53D7}" srcOrd="7" destOrd="0" presId="urn:microsoft.com/office/officeart/2005/8/layout/default"/>
    <dgm:cxn modelId="{7CC82A8F-F42F-4780-B060-76A69D799CE1}" type="presParOf" srcId="{9E090033-8803-4C19-A92A-B5DC425A0527}" destId="{39E5910C-763A-421E-ACFA-BF54B7B66C18}" srcOrd="8" destOrd="0" presId="urn:microsoft.com/office/officeart/2005/8/layout/default"/>
    <dgm:cxn modelId="{14208553-004C-403E-BEE3-A488075D261D}" type="presParOf" srcId="{9E090033-8803-4C19-A92A-B5DC425A0527}" destId="{A76A2483-69C7-4898-B30E-BD018E5543A3}" srcOrd="9" destOrd="0" presId="urn:microsoft.com/office/officeart/2005/8/layout/default"/>
    <dgm:cxn modelId="{CA160C39-9FDC-4CB7-94AD-1E5CB18FA324}" type="presParOf" srcId="{9E090033-8803-4C19-A92A-B5DC425A0527}" destId="{69F337AE-96F2-4929-AFBF-3C05B751C3F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D52D-6C0D-4C20-8E45-C08555F8DB1F}">
      <dsp:nvSpPr>
        <dsp:cNvPr id="0" name=""/>
        <dsp:cNvSpPr/>
      </dsp:nvSpPr>
      <dsp:spPr>
        <a:xfrm>
          <a:off x="0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  <a:cs typeface="Urdu Typesetting" panose="03020402040406030203" pitchFamily="66" charset="-78"/>
          </a:endParaRPr>
        </a:p>
      </dsp:txBody>
      <dsp:txXfrm>
        <a:off x="0" y="473727"/>
        <a:ext cx="2634016" cy="1580410"/>
      </dsp:txXfrm>
    </dsp:sp>
    <dsp:sp modelId="{C1E861DA-E51F-4484-B4DF-F375B853F3E2}">
      <dsp:nvSpPr>
        <dsp:cNvPr id="0" name=""/>
        <dsp:cNvSpPr/>
      </dsp:nvSpPr>
      <dsp:spPr>
        <a:xfrm>
          <a:off x="2897418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473727"/>
        <a:ext cx="2634016" cy="1580410"/>
      </dsp:txXfrm>
    </dsp:sp>
    <dsp:sp modelId="{0B3FED2C-B031-4B6D-9D12-32F8CE813E44}">
      <dsp:nvSpPr>
        <dsp:cNvPr id="0" name=""/>
        <dsp:cNvSpPr/>
      </dsp:nvSpPr>
      <dsp:spPr>
        <a:xfrm>
          <a:off x="5794837" y="473727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473727"/>
        <a:ext cx="2634016" cy="1580410"/>
      </dsp:txXfrm>
    </dsp:sp>
    <dsp:sp modelId="{0D36605E-7DD3-495D-AF92-D449F67D1459}">
      <dsp:nvSpPr>
        <dsp:cNvPr id="0" name=""/>
        <dsp:cNvSpPr/>
      </dsp:nvSpPr>
      <dsp:spPr>
        <a:xfrm>
          <a:off x="0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800" kern="1200">
            <a:latin typeface="Urdu Typesetting" panose="020B0604020202020204" pitchFamily="66" charset="-78"/>
            <a:ea typeface="Verdana" panose="020B0604030504040204" pitchFamily="34" charset="0"/>
            <a:cs typeface="Urdu Typesetting" panose="020B0604020202020204" pitchFamily="66" charset="-78"/>
          </a:endParaRPr>
        </a:p>
      </dsp:txBody>
      <dsp:txXfrm>
        <a:off x="0" y="2317539"/>
        <a:ext cx="2634016" cy="1580410"/>
      </dsp:txXfrm>
    </dsp:sp>
    <dsp:sp modelId="{39E5910C-763A-421E-ACFA-BF54B7B66C18}">
      <dsp:nvSpPr>
        <dsp:cNvPr id="0" name=""/>
        <dsp:cNvSpPr/>
      </dsp:nvSpPr>
      <dsp:spPr>
        <a:xfrm>
          <a:off x="2897418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897418" y="2317539"/>
        <a:ext cx="2634016" cy="1580410"/>
      </dsp:txXfrm>
    </dsp:sp>
    <dsp:sp modelId="{69F337AE-96F2-4929-AFBF-3C05B751C3F0}">
      <dsp:nvSpPr>
        <dsp:cNvPr id="0" name=""/>
        <dsp:cNvSpPr/>
      </dsp:nvSpPr>
      <dsp:spPr>
        <a:xfrm>
          <a:off x="5794837" y="2317539"/>
          <a:ext cx="2634016" cy="1580410"/>
        </a:xfrm>
        <a:prstGeom prst="rect">
          <a:avLst/>
        </a:prstGeom>
        <a:solidFill>
          <a:srgbClr val="80002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5700" kern="120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94837" y="2317539"/>
        <a:ext cx="2634016" cy="15804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2BC6C-603E-7841-9798-FE61418869CE}" type="datetimeFigureOut">
              <a:rPr lang="en-LV" smtClean="0"/>
              <a:t>01/05/2024</a:t>
            </a:fld>
            <a:endParaRPr lang="en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30602-8DDB-E748-B349-EB91B332399B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479125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3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36525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5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736275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D30602-8DDB-E748-B349-EB91B332399B}" type="slidenum">
              <a:rPr lang="en-LV" smtClean="0"/>
              <a:t>17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145973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Master" Target="../slideMasters/slideMaster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380" y="4352544"/>
            <a:ext cx="8207652" cy="1239894"/>
          </a:xfrm>
          <a:noFill/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A6CD2FBA-7F6A-7C45-9AE1-34EDBAD98B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177E20F1-29C6-AB46-B9B5-C50CF791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A55730A0-E0D8-6743-9CD6-B19F08E10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05563C-7AB9-8843-81FD-1D53D7F42A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4380" y="2503112"/>
            <a:ext cx="8375432" cy="1188720"/>
          </a:xfrm>
          <a:noFill/>
          <a:ln>
            <a:noFill/>
          </a:ln>
        </p:spPr>
        <p:txBody>
          <a:bodyPr>
            <a:noAutofit/>
          </a:bodyPr>
          <a:lstStyle>
            <a:lvl1pPr algn="l">
              <a:defRPr sz="500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077199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14" name="Diagram 13">
            <a:extLst>
              <a:ext uri="{FF2B5EF4-FFF2-40B4-BE49-F238E27FC236}">
                <a16:creationId xmlns:a16="http://schemas.microsoft.com/office/drawing/2014/main" id="{C90EC000-7A60-4972-A495-03A72AC8397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742998314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99466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GB" err="1"/>
              <a:t>Sabiedrības</a:t>
            </a:r>
            <a:r>
              <a:rPr lang="en-GB"/>
              <a:t> </a:t>
            </a:r>
            <a:r>
              <a:rPr lang="en-GB" err="1"/>
              <a:t>integrācijas</a:t>
            </a:r>
            <a:r>
              <a:rPr lang="en-GB"/>
              <a:t>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12DFBDB-42C2-4C29-BEE7-5207B78657FF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030075125"/>
              </p:ext>
            </p:extLst>
          </p:nvPr>
        </p:nvGraphicFramePr>
        <p:xfrm>
          <a:off x="830834" y="1828799"/>
          <a:ext cx="8128000" cy="4328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510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DD102C64-A5AA-7E44-911C-6C378E41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952CEEEC-0849-A74F-862D-87885C3F3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BE17A0F6-7085-0049-946A-1D393DA30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F3A261D-1B91-4E90-963E-5D7968D07D24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3853621260"/>
              </p:ext>
            </p:extLst>
          </p:nvPr>
        </p:nvGraphicFramePr>
        <p:xfrm>
          <a:off x="830834" y="1766656"/>
          <a:ext cx="8428854" cy="43716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CFABDB44-99AA-4F60-9A53-9C436983A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96650" y="1741488"/>
            <a:ext cx="4299889" cy="4311839"/>
          </a:xfrm>
        </p:spPr>
        <p:txBody>
          <a:bodyPr anchor="ctr">
            <a:normAutofit/>
          </a:bodyPr>
          <a:lstStyle>
            <a:lvl1pPr>
              <a:defRPr sz="19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640FD51B-6B91-654A-8541-98E6AC9D81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2CBE8E68-4D8D-4A48-9F63-EC2E4025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C04D9644-0770-FB40-980F-9F42B73AB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B1BB2B5B-E398-EF41-AD67-3183F7DF4E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5D7D7CE-3BF8-384F-BB6C-1C03C17EB4A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995461" y="3249827"/>
            <a:ext cx="4589793" cy="2803500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89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7C970CA9-6759-6747-AEBA-852105BB4E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White">
          <a:xfrm>
            <a:off x="6263924" y="2122910"/>
            <a:ext cx="4494998" cy="1134640"/>
          </a:xfrm>
          <a:noFill/>
          <a:ln>
            <a:noFill/>
          </a:ln>
        </p:spPr>
        <p:txBody>
          <a:bodyPr anchor="ctr" anchorCtr="1">
            <a:noAutofit/>
          </a:bodyPr>
          <a:lstStyle>
            <a:lvl1pPr algn="l">
              <a:defRPr sz="4000" cap="none" spc="0">
                <a:solidFill>
                  <a:srgbClr val="26262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5" name="Date Placeholder 7">
            <a:extLst>
              <a:ext uri="{FF2B5EF4-FFF2-40B4-BE49-F238E27FC236}">
                <a16:creationId xmlns:a16="http://schemas.microsoft.com/office/drawing/2014/main" id="{8AA5B60E-79DE-1D4D-8BDF-E25FB4AA6C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34" name="Content Placeholder 3">
            <a:extLst>
              <a:ext uri="{FF2B5EF4-FFF2-40B4-BE49-F238E27FC236}">
                <a16:creationId xmlns:a16="http://schemas.microsoft.com/office/drawing/2014/main" id="{374C0741-EB60-EB42-97CB-FBA35C862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3924" y="3429000"/>
            <a:ext cx="4494998" cy="23110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36" name="Footer Placeholder 8">
            <a:extLst>
              <a:ext uri="{FF2B5EF4-FFF2-40B4-BE49-F238E27FC236}">
                <a16:creationId xmlns:a16="http://schemas.microsoft.com/office/drawing/2014/main" id="{C7CBA151-8940-3346-AAB3-40083FCDF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37" name="Slide Number Placeholder 9">
            <a:extLst>
              <a:ext uri="{FF2B5EF4-FFF2-40B4-BE49-F238E27FC236}">
                <a16:creationId xmlns:a16="http://schemas.microsoft.com/office/drawing/2014/main" id="{353F92AA-6765-584C-A786-F815B0FEF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AFAA8A27-44FA-3040-9A53-BD2CEC86D55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175" y="0"/>
            <a:ext cx="5094288" cy="6858000"/>
          </a:xfrm>
          <a:custGeom>
            <a:avLst/>
            <a:gdLst>
              <a:gd name="connsiteX0" fmla="*/ 0 w 5094288"/>
              <a:gd name="connsiteY0" fmla="*/ 0 h 6858000"/>
              <a:gd name="connsiteX1" fmla="*/ 4208009 w 5094288"/>
              <a:gd name="connsiteY1" fmla="*/ 0 h 6858000"/>
              <a:gd name="connsiteX2" fmla="*/ 4233034 w 5094288"/>
              <a:gd name="connsiteY2" fmla="*/ 43523 h 6858000"/>
              <a:gd name="connsiteX3" fmla="*/ 5094288 w 5094288"/>
              <a:gd name="connsiteY3" fmla="*/ 3444875 h 6858000"/>
              <a:gd name="connsiteX4" fmla="*/ 4233034 w 5094288"/>
              <a:gd name="connsiteY4" fmla="*/ 6846228 h 6858000"/>
              <a:gd name="connsiteX5" fmla="*/ 4226265 w 5094288"/>
              <a:gd name="connsiteY5" fmla="*/ 6858000 h 6858000"/>
              <a:gd name="connsiteX6" fmla="*/ 0 w 509428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94288" h="6858000">
                <a:moveTo>
                  <a:pt x="0" y="0"/>
                </a:moveTo>
                <a:lnTo>
                  <a:pt x="4208009" y="0"/>
                </a:lnTo>
                <a:lnTo>
                  <a:pt x="4233034" y="43523"/>
                </a:lnTo>
                <a:cubicBezTo>
                  <a:pt x="4782295" y="1054620"/>
                  <a:pt x="5094288" y="2213312"/>
                  <a:pt x="5094288" y="3444875"/>
                </a:cubicBezTo>
                <a:cubicBezTo>
                  <a:pt x="5094288" y="4676438"/>
                  <a:pt x="4782295" y="5835131"/>
                  <a:pt x="4233034" y="6846228"/>
                </a:cubicBezTo>
                <a:lnTo>
                  <a:pt x="4226265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rgbClr val="C00000"/>
            </a:fgClr>
            <a:bgClr>
              <a:srgbClr val="F2F4F4"/>
            </a:bgClr>
          </a:pattFill>
        </p:spPr>
        <p:txBody>
          <a:bodyPr wrap="square">
            <a:noAutofit/>
          </a:bodyPr>
          <a:lstStyle/>
          <a:p>
            <a:r>
              <a:rPr lang="en-LV"/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730542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LV"/>
              <a:t>Paldies par uzmanību!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Plašāk: www.sif.gov.lv</a:t>
            </a:r>
          </a:p>
          <a:p>
            <a:r>
              <a:rPr lang="lv-LV"/>
              <a:t>Seko mums: </a:t>
            </a:r>
          </a:p>
          <a:p>
            <a:r>
              <a:rPr lang="lv-LV"/>
              <a:t>         @SIFlv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9B99B41B-1510-4BBE-8DA4-BD052FEA4AC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87753" y="3465717"/>
            <a:ext cx="484572" cy="484572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DE2F421B-1D7A-48F6-B57B-4E261DB14C3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182336" y="3452028"/>
            <a:ext cx="511949" cy="511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1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D0DAD6E-92D5-1148-AFC3-5C309EF8E1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1136" y="1184148"/>
            <a:ext cx="7729728" cy="1188720"/>
          </a:xfrm>
          <a:noFill/>
          <a:ln>
            <a:noFill/>
          </a:ln>
        </p:spPr>
        <p:txBody>
          <a:bodyPr>
            <a:noAutofit/>
          </a:bodyPr>
          <a:lstStyle>
            <a:lvl1pPr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C751D03-5378-E24A-BCDC-18818F065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1134" y="2642531"/>
            <a:ext cx="7729729" cy="107916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7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0835" y="435399"/>
            <a:ext cx="6184562" cy="136514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461" y="1800547"/>
            <a:ext cx="10201078" cy="443170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887AF835-2D3A-BD4A-B351-0A47398D83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66711CB4-7503-E644-8A4C-882DC9AF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2" name="Slide Number Placeholder 9">
            <a:extLst>
              <a:ext uri="{FF2B5EF4-FFF2-40B4-BE49-F238E27FC236}">
                <a16:creationId xmlns:a16="http://schemas.microsoft.com/office/drawing/2014/main" id="{E73824C8-6894-7145-B438-77C49CB46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035000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9F0B8CE-65F9-A94E-AC7E-073B48D30B1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attFill prst="lgCheck">
            <a:fgClr>
              <a:srgbClr val="DAE1E1"/>
            </a:fgClr>
            <a:bgClr>
              <a:srgbClr val="F2F4F4"/>
            </a:bgClr>
          </a:pattFill>
        </p:spPr>
        <p:txBody>
          <a:bodyPr/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236422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rgbClr val="8000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74A0244-6E26-4D41-AFC1-011CA034E8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1"/>
          </a:xfrm>
          <a:custGeom>
            <a:avLst/>
            <a:gdLst>
              <a:gd name="connsiteX0" fmla="*/ 9234622 w 12192000"/>
              <a:gd name="connsiteY0" fmla="*/ 0 h 6858001"/>
              <a:gd name="connsiteX1" fmla="*/ 12192000 w 12192000"/>
              <a:gd name="connsiteY1" fmla="*/ 0 h 6858001"/>
              <a:gd name="connsiteX2" fmla="*/ 12192000 w 12192000"/>
              <a:gd name="connsiteY2" fmla="*/ 6743573 h 6858001"/>
              <a:gd name="connsiteX3" fmla="*/ 11964519 w 12192000"/>
              <a:gd name="connsiteY3" fmla="*/ 6688861 h 6858001"/>
              <a:gd name="connsiteX4" fmla="*/ 7726680 w 12192000"/>
              <a:gd name="connsiteY4" fmla="*/ 6236208 h 6858001"/>
              <a:gd name="connsiteX5" fmla="*/ 3067365 w 12192000"/>
              <a:gd name="connsiteY5" fmla="*/ 6790232 h 6858001"/>
              <a:gd name="connsiteX6" fmla="*/ 2816381 w 12192000"/>
              <a:gd name="connsiteY6" fmla="*/ 6858001 h 6858001"/>
              <a:gd name="connsiteX7" fmla="*/ 0 w 12192000"/>
              <a:gd name="connsiteY7" fmla="*/ 6858001 h 6858001"/>
              <a:gd name="connsiteX8" fmla="*/ 0 w 12192000"/>
              <a:gd name="connsiteY8" fmla="*/ 17397 h 6858001"/>
              <a:gd name="connsiteX9" fmla="*/ 343305 w 12192000"/>
              <a:gd name="connsiteY9" fmla="*/ 99967 h 6858001"/>
              <a:gd name="connsiteX10" fmla="*/ 4581144 w 12192000"/>
              <a:gd name="connsiteY10" fmla="*/ 552619 h 6858001"/>
              <a:gd name="connsiteX11" fmla="*/ 8818983 w 12192000"/>
              <a:gd name="connsiteY11" fmla="*/ 9996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6858001">
                <a:moveTo>
                  <a:pt x="9234622" y="0"/>
                </a:moveTo>
                <a:lnTo>
                  <a:pt x="12192000" y="0"/>
                </a:lnTo>
                <a:lnTo>
                  <a:pt x="12192000" y="6743573"/>
                </a:lnTo>
                <a:lnTo>
                  <a:pt x="11964519" y="6688861"/>
                </a:lnTo>
                <a:cubicBezTo>
                  <a:pt x="10682509" y="6398773"/>
                  <a:pt x="9245022" y="6236208"/>
                  <a:pt x="7726680" y="6236208"/>
                </a:cubicBezTo>
                <a:cubicBezTo>
                  <a:pt x="6039634" y="6236208"/>
                  <a:pt x="4452408" y="6436906"/>
                  <a:pt x="3067365" y="6790232"/>
                </a:cubicBezTo>
                <a:lnTo>
                  <a:pt x="2816381" y="6858001"/>
                </a:lnTo>
                <a:lnTo>
                  <a:pt x="0" y="6858001"/>
                </a:lnTo>
                <a:lnTo>
                  <a:pt x="0" y="17397"/>
                </a:lnTo>
                <a:lnTo>
                  <a:pt x="343305" y="99967"/>
                </a:lnTo>
                <a:cubicBezTo>
                  <a:pt x="1625315" y="390054"/>
                  <a:pt x="3062803" y="552619"/>
                  <a:pt x="4581144" y="552619"/>
                </a:cubicBezTo>
                <a:cubicBezTo>
                  <a:pt x="6099486" y="552619"/>
                  <a:pt x="7536973" y="390054"/>
                  <a:pt x="8818983" y="99967"/>
                </a:cubicBezTo>
                <a:close/>
              </a:path>
            </a:pathLst>
          </a:custGeom>
          <a:pattFill prst="lgCheck">
            <a:fgClr>
              <a:srgbClr val="F2F4F4"/>
            </a:fgClr>
            <a:bgClr>
              <a:srgbClr val="DAE1E1"/>
            </a:bgClr>
          </a:pattFill>
        </p:spPr>
        <p:txBody>
          <a:bodyPr wrap="square">
            <a:noAutofit/>
          </a:bodyPr>
          <a:lstStyle/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blackWhite">
          <a:xfrm>
            <a:off x="1600200" y="2386744"/>
            <a:ext cx="8991600" cy="1645920"/>
          </a:xfrm>
          <a:noFill/>
          <a:ln w="38100">
            <a:noFill/>
          </a:ln>
        </p:spPr>
        <p:txBody>
          <a:bodyPr lIns="274320" rIns="274320" anchor="ctr" anchorCtr="1">
            <a:noAutofit/>
          </a:bodyPr>
          <a:lstStyle>
            <a:lvl1pPr>
              <a:defRPr sz="5000" cap="none" spc="0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Date Placeholder 7">
            <a:extLst>
              <a:ext uri="{FF2B5EF4-FFF2-40B4-BE49-F238E27FC236}">
                <a16:creationId xmlns:a16="http://schemas.microsoft.com/office/drawing/2014/main" id="{66BDA2F8-68CA-884C-ABFA-701B22038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42793" y="6253150"/>
            <a:ext cx="2753746" cy="32396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1" name="Footer Placeholder 8">
            <a:extLst>
              <a:ext uri="{FF2B5EF4-FFF2-40B4-BE49-F238E27FC236}">
                <a16:creationId xmlns:a16="http://schemas.microsoft.com/office/drawing/2014/main" id="{87AF38B6-BEDD-6D41-BB12-8A98E128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6095271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5461" y="1741489"/>
            <a:ext cx="4589793" cy="1508337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lang="en-US" sz="4000" b="0" cap="none" spc="0" dirty="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5461" y="3429000"/>
            <a:ext cx="4589793" cy="23110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634" y="1741489"/>
            <a:ext cx="4270247" cy="399853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505170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461" y="1837945"/>
            <a:ext cx="4858223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5461" y="2667762"/>
            <a:ext cx="4858223" cy="3564492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2667762"/>
            <a:ext cx="4858222" cy="3564492"/>
          </a:xfrm>
        </p:spPr>
        <p:txBody>
          <a:bodyPr anchor="ctr"/>
          <a:lstStyle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5" y="1837945"/>
            <a:ext cx="4877369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Date Placeholder 7">
            <a:extLst>
              <a:ext uri="{FF2B5EF4-FFF2-40B4-BE49-F238E27FC236}">
                <a16:creationId xmlns:a16="http://schemas.microsoft.com/office/drawing/2014/main" id="{ACD9B235-5029-2E41-A4EE-C3C380E2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13" name="Footer Placeholder 8">
            <a:extLst>
              <a:ext uri="{FF2B5EF4-FFF2-40B4-BE49-F238E27FC236}">
                <a16:creationId xmlns:a16="http://schemas.microsoft.com/office/drawing/2014/main" id="{3C888BBC-97FE-DD45-B5ED-7D101B12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62D8F44E-A7A8-CF42-9027-39FF59A84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C64A75B-0A34-AD44-8B0B-C9E27D14E2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57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BF62E3C-3705-A34B-B385-9D525B60D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61" y="1558977"/>
            <a:ext cx="10201078" cy="4673277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2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3" y="3892044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433C8A15-231C-4FED-B9EE-82932FCFDC2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46055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CBD402ED-CEB8-496A-AF82-89566D414185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3952042" y="3892043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4129729C-CE30-4BC7-A196-FE415BDB7CF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67264" y="1737796"/>
            <a:ext cx="2968809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1A99AED-89DE-49AF-90A6-FF0F71124F6B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7073251" y="3892042"/>
            <a:ext cx="2968809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9E5E4EA-1CBE-A44A-A9BE-F31295529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0834" y="435399"/>
            <a:ext cx="7983381" cy="1123578"/>
          </a:xfrm>
          <a:noFill/>
          <a:ln>
            <a:noFill/>
          </a:ln>
        </p:spPr>
        <p:txBody>
          <a:bodyPr>
            <a:normAutofit/>
          </a:bodyPr>
          <a:lstStyle>
            <a:lvl1pPr algn="l">
              <a:defRPr sz="4000" cap="none" spc="0">
                <a:solidFill>
                  <a:srgbClr val="7C9396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DF69425A-FD29-1A44-B2D4-C19E701BBC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3286" y="6253150"/>
            <a:ext cx="2753746" cy="323968"/>
          </a:xfrm>
        </p:spPr>
        <p:txBody>
          <a:bodyPr/>
          <a:lstStyle>
            <a:lvl1pPr>
              <a:defRPr>
                <a:solidFill>
                  <a:srgbClr val="7C9396"/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8" name="Footer Placeholder 8">
            <a:extLst>
              <a:ext uri="{FF2B5EF4-FFF2-40B4-BE49-F238E27FC236}">
                <a16:creationId xmlns:a16="http://schemas.microsoft.com/office/drawing/2014/main" id="{7E9D0869-44B0-094B-B441-BFF387AEB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95461" y="6236208"/>
            <a:ext cx="5901189" cy="320040"/>
          </a:xfrm>
        </p:spPr>
        <p:txBody>
          <a:bodyPr/>
          <a:lstStyle>
            <a:lvl1pPr>
              <a:defRPr>
                <a:solidFill>
                  <a:srgbClr val="7C9396">
                    <a:alpha val="70000"/>
                  </a:srgb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9" name="Slide Number Placeholder 9">
            <a:extLst>
              <a:ext uri="{FF2B5EF4-FFF2-40B4-BE49-F238E27FC236}">
                <a16:creationId xmlns:a16="http://schemas.microsoft.com/office/drawing/2014/main" id="{1DDCF5D3-D3C5-3244-8610-6DE60B513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0779" y="6232254"/>
            <a:ext cx="365760" cy="365760"/>
          </a:xfrm>
          <a:solidFill>
            <a:srgbClr val="7C9396">
              <a:alpha val="70000"/>
            </a:srgbClr>
          </a:solidFill>
        </p:spPr>
        <p:txBody>
          <a:bodyPr/>
          <a:lstStyle/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7015FF-869F-4600-8F52-832E1390C2BD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0834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DD81DD49-27B1-4A63-9CB6-D56BCBD3106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0834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E83AB42-E572-4C69-A400-1F03808C4898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3456373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8AF1556D-7A4D-40BF-A604-2259BF22169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456373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2F6E2A9-48A6-41DD-BD08-2F718411438E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6096000" y="3892044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DD79050A-8E0E-4DC3-BE0E-BEC23B2369C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096000" y="1737796"/>
            <a:ext cx="2480537" cy="2024063"/>
          </a:xfrm>
        </p:spPr>
        <p:txBody>
          <a:bodyPr/>
          <a:lstStyle/>
          <a:p>
            <a:endParaRPr lang="lv-LV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04109C6B-0CFC-4742-8915-3D2661C4A84B}"/>
              </a:ext>
            </a:extLst>
          </p:cNvPr>
          <p:cNvSpPr>
            <a:spLocks noGrp="1"/>
          </p:cNvSpPr>
          <p:nvPr>
            <p:ph sz="half" idx="21"/>
          </p:nvPr>
        </p:nvSpPr>
        <p:spPr>
          <a:xfrm>
            <a:off x="8735627" y="3891251"/>
            <a:ext cx="2480537" cy="2213979"/>
          </a:xfrm>
        </p:spPr>
        <p:txBody>
          <a:bodyPr anchor="ctr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38C9D323-C772-4444-97AD-0522C3B286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35627" y="1737003"/>
            <a:ext cx="2480537" cy="2024063"/>
          </a:xfrm>
        </p:spPr>
        <p:txBody>
          <a:bodyPr/>
          <a:lstStyle/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193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US"/>
              <a:t>19/05/2021</a:t>
            </a:r>
            <a:endParaRPr lang="en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C19BB808-219E-9441-9CD5-6E582F9AE2E3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63390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41" r:id="rId4"/>
    <p:sldLayoutId id="2147483733" r:id="rId5"/>
    <p:sldLayoutId id="2147483734" r:id="rId6"/>
    <p:sldLayoutId id="2147483735" r:id="rId7"/>
    <p:sldLayoutId id="2147483745" r:id="rId8"/>
    <p:sldLayoutId id="2147483746" r:id="rId9"/>
    <p:sldLayoutId id="2147483748" r:id="rId10"/>
    <p:sldLayoutId id="2147483749" r:id="rId11"/>
    <p:sldLayoutId id="2147483736" r:id="rId12"/>
    <p:sldLayoutId id="2147483737" r:id="rId13"/>
    <p:sldLayoutId id="2147483738" r:id="rId14"/>
    <p:sldLayoutId id="2147483740" r:id="rId15"/>
    <p:sldLayoutId id="2147483742" r:id="rId16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tbalstapakas.lv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f.gov.lv/" TargetMode="Externa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if.map.gov.lv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www.sif.gov.lv/lv/map-merka-finansejuma-izlietojuma-parvaldibas-platforma#1solis-map-lietotaja-profila-izveide" TargetMode="External"/><Relationship Id="rId4" Type="http://schemas.openxmlformats.org/officeDocument/2006/relationships/hyperlink" Target="mailto:pasts@sif.gov.lv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if.map.gov.lv/contests/3722?currentTab=target" TargetMode="External"/><Relationship Id="rId2" Type="http://schemas.openxmlformats.org/officeDocument/2006/relationships/hyperlink" Target="https://www.sif.gov.lv/lv/eiropas-sociala-fonda-plus-programm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if.gov.lv/lv/map-merka-finansejuma-izlietojuma-parvaldibas-platforma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8B0EFC6-5A9E-B54C-ABB4-A013046AC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7585" y="5888414"/>
            <a:ext cx="8479171" cy="323969"/>
          </a:xfrm>
        </p:spPr>
        <p:txBody>
          <a:bodyPr>
            <a:normAutofit fontScale="92500" lnSpcReduction="20000"/>
          </a:bodyPr>
          <a:lstStyle/>
          <a:p>
            <a:r>
              <a:rPr lang="lv-LV" dirty="0">
                <a:solidFill>
                  <a:schemeClr val="tx1"/>
                </a:solidFill>
              </a:rPr>
              <a:t> </a:t>
            </a:r>
            <a:endParaRPr lang="en-LV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5F0F37-9C6D-B84E-A4D1-15B38701C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584" y="1809946"/>
            <a:ext cx="9446547" cy="3789576"/>
          </a:xfrm>
        </p:spPr>
        <p:txBody>
          <a:bodyPr/>
          <a:lstStyle/>
          <a:p>
            <a:pPr algn="ctr"/>
            <a:r>
              <a:rPr lang="lv-LV" altLang="lv-LV" sz="3600" dirty="0"/>
              <a:t>Eiropas Sociālā fonda Plus programma materiālās nenodrošinātības mazināšanai</a:t>
            </a:r>
            <a:br>
              <a:rPr lang="lv-LV" altLang="lv-LV" sz="3600" dirty="0"/>
            </a:br>
            <a:br>
              <a:rPr lang="lv-LV" altLang="lv-LV" sz="3600" dirty="0"/>
            </a:br>
            <a:r>
              <a:rPr lang="lv-LV" altLang="lv-LV" sz="3600" dirty="0"/>
              <a:t>Partnerorganizāciju pirmā atlase </a:t>
            </a:r>
            <a:br>
              <a:rPr lang="lv-LV" altLang="lv-LV" sz="3600" dirty="0"/>
            </a:br>
            <a:r>
              <a:rPr lang="nn-NO" altLang="lv-LV" sz="2800" dirty="0"/>
              <a:t>Nr.2023.ESF+/PO.01</a:t>
            </a:r>
            <a:endParaRPr lang="en-LV" sz="2800" spc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0233E-3DDC-1642-9FF5-F985DE3CC0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85298" y="6253150"/>
            <a:ext cx="2753746" cy="323968"/>
          </a:xfrm>
        </p:spPr>
        <p:txBody>
          <a:bodyPr/>
          <a:lstStyle/>
          <a:p>
            <a:r>
              <a:rPr lang="lv-LV" sz="1200" dirty="0"/>
              <a:t>04</a:t>
            </a:r>
            <a:r>
              <a:rPr lang="en-US" sz="1200" dirty="0"/>
              <a:t>/</a:t>
            </a:r>
            <a:r>
              <a:rPr lang="lv-LV" sz="1200" dirty="0"/>
              <a:t>01</a:t>
            </a:r>
            <a:r>
              <a:rPr lang="en-US" sz="1200" dirty="0"/>
              <a:t>/202</a:t>
            </a:r>
            <a:r>
              <a:rPr lang="lv-LV" sz="1200" dirty="0"/>
              <a:t>4</a:t>
            </a:r>
            <a:endParaRPr lang="en-LV" sz="1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76672-678D-6744-8D50-1236EE5DB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83689-46ED-B342-A88D-E34065E8D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</a:t>
            </a:fld>
            <a:endParaRPr lang="en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3C32CAF-FFBA-D1EC-A53B-68FB3629F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3055" y="159904"/>
            <a:ext cx="4772243" cy="1504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55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DD13E48-0115-68F4-08F9-DC0F6B179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047" y="301752"/>
            <a:ext cx="6651603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Izdales teritorija un atbalsta intensitāte tajā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E68D5E7-3905-CF6A-D2BA-5A9C036B7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sz="2000" dirty="0"/>
              <a:t>Izdales teritorija - </a:t>
            </a:r>
            <a:r>
              <a:rPr lang="lv-LV" sz="2000" dirty="0" err="1"/>
              <a:t>valstspilsētu</a:t>
            </a:r>
            <a:r>
              <a:rPr lang="lv-LV" sz="2000" dirty="0"/>
              <a:t> pašvaldību teritorija vai novadu pašvaldību teritorija</a:t>
            </a:r>
          </a:p>
          <a:p>
            <a:pPr marL="0" indent="0">
              <a:buNone/>
            </a:pPr>
            <a:endParaRPr lang="lv-LV" sz="2000" dirty="0"/>
          </a:p>
          <a:p>
            <a:pPr marL="0" indent="0">
              <a:buNone/>
            </a:pPr>
            <a:r>
              <a:rPr lang="lv-LV" sz="2000" dirty="0"/>
              <a:t>Atbalsta intensitāte:</a:t>
            </a:r>
          </a:p>
          <a:p>
            <a:pPr marL="0" indent="0">
              <a:buNone/>
            </a:pPr>
            <a:r>
              <a:rPr lang="lv-LV" sz="2000" dirty="0"/>
              <a:t>• pilna atbalsta intensitāte - izdales teritorijā plāno sniegt atbalstu visam šajā izdales teritorijā mērķgrupas personu skaitam;</a:t>
            </a:r>
          </a:p>
          <a:p>
            <a:pPr marL="0" indent="0">
              <a:buNone/>
            </a:pPr>
            <a:r>
              <a:rPr lang="lv-LV" sz="2000" dirty="0"/>
              <a:t>• daļēja atbalsta intensitāte – izdales teritorijā plāno sniegt atbalstu tikai daļai no atbalsta saņēmēju skaita.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2F02261-5336-92BE-3086-1C63548F4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33C51FD-49F7-8AF5-42CB-310C5191C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AA920F1-033F-B869-E9B4-20B8DA162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10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758711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53DC529-64C1-E956-3FF3-FA5DFB743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Atbalsta sniegšanas vietas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BADAB85-3B64-17AC-95CA-6C5279331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7" y="2124075"/>
            <a:ext cx="10557442" cy="41081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v-LV" sz="2000" dirty="0"/>
              <a:t>Komplektus un maltītes dala:</a:t>
            </a:r>
          </a:p>
          <a:p>
            <a:pPr marL="228600" lvl="1" indent="0">
              <a:spcBef>
                <a:spcPts val="600"/>
              </a:spcBef>
              <a:buNone/>
            </a:pPr>
            <a:r>
              <a:rPr lang="lv-LV" sz="2000" dirty="0"/>
              <a:t>• komplektu uzglabāšanas vai izdales vietā;</a:t>
            </a:r>
          </a:p>
          <a:p>
            <a:pPr marL="228600" lvl="1" indent="0">
              <a:spcBef>
                <a:spcPts val="600"/>
              </a:spcBef>
              <a:buNone/>
            </a:pPr>
            <a:r>
              <a:rPr lang="lv-LV" sz="2000" dirty="0"/>
              <a:t>• partnerorganizācijas juridiskajā vai faktiskajā adresē;</a:t>
            </a:r>
          </a:p>
          <a:p>
            <a:pPr marL="228600" lvl="1" indent="0">
              <a:spcBef>
                <a:spcPts val="600"/>
              </a:spcBef>
              <a:buNone/>
            </a:pPr>
            <a:r>
              <a:rPr lang="lv-LV" sz="2000" dirty="0"/>
              <a:t>• citā telpā, par kuras izmantošanu noslēgts nomas vai patapinājuma līgums;</a:t>
            </a:r>
          </a:p>
          <a:p>
            <a:pPr marL="228600" lvl="1" indent="0">
              <a:spcBef>
                <a:spcPts val="600"/>
              </a:spcBef>
              <a:buNone/>
            </a:pPr>
            <a:r>
              <a:rPr lang="lv-LV" sz="2000" dirty="0"/>
              <a:t>• personas dzīvesvietā.</a:t>
            </a:r>
          </a:p>
          <a:p>
            <a:pPr marL="0" indent="0">
              <a:spcBef>
                <a:spcPts val="600"/>
              </a:spcBef>
              <a:buNone/>
            </a:pPr>
            <a:endParaRPr lang="lv-LV" sz="800" dirty="0"/>
          </a:p>
          <a:p>
            <a:pPr marL="0" indent="0">
              <a:buNone/>
            </a:pPr>
            <a:r>
              <a:rPr lang="lv-LV" sz="2000" dirty="0"/>
              <a:t>Pārtikas komplektus un maltītes uzglabā un izdala vietā, kas ir iekļauta Pārtikas un veterinārā dienesta uzraudzībai pakļauto uzņēmumu reģistrā vai kas saņēmusi apliecinājumu par higiēnas prasību ievērošanu.</a:t>
            </a:r>
          </a:p>
          <a:p>
            <a:pPr marL="0" indent="0">
              <a:spcBef>
                <a:spcPts val="600"/>
              </a:spcBef>
              <a:buNone/>
            </a:pPr>
            <a:endParaRPr lang="lv-LV" sz="800" dirty="0"/>
          </a:p>
          <a:p>
            <a:pPr marL="0" indent="0">
              <a:buNone/>
            </a:pPr>
            <a:r>
              <a:rPr lang="lv-LV" sz="2000" dirty="0"/>
              <a:t>Papildpasākumus īsteno telpās vai teritorijā, kas atbilst attiecīgā papildpasākuma saturam un veidam.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2727EFB-307C-DBAF-0317-B7EEF31BF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C7D8319-D269-79E2-2A49-7771728A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Sabiedrības</a:t>
            </a:r>
            <a:r>
              <a:rPr lang="en-GB" dirty="0"/>
              <a:t> </a:t>
            </a:r>
            <a:r>
              <a:rPr lang="en-GB" dirty="0" err="1"/>
              <a:t>integrācijas</a:t>
            </a:r>
            <a:r>
              <a:rPr lang="en-GB" dirty="0"/>
              <a:t> fonds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B10A3BE-F51C-19A7-2070-A26440161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11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51799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53DC529-64C1-E956-3FF3-FA5DFB743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Atbalsta sniegšanas nosacījumi 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BADAB85-3B64-17AC-95CA-6C5279331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7" y="1800547"/>
            <a:ext cx="10557442" cy="4431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000" dirty="0"/>
              <a:t>Atbalstu sniedz mājsaimniecībām, kas </a:t>
            </a:r>
          </a:p>
          <a:p>
            <a:pPr marL="0" indent="0">
              <a:buNone/>
            </a:pPr>
            <a:r>
              <a:rPr lang="lv-LV" sz="2000" dirty="0"/>
              <a:t>• atbilst trūcīgas mājsaimniecības statusam;</a:t>
            </a:r>
          </a:p>
          <a:p>
            <a:pPr marL="0" indent="0">
              <a:buNone/>
            </a:pPr>
            <a:r>
              <a:rPr lang="lv-LV" sz="2000" dirty="0"/>
              <a:t>• nonākušas krīzes situācijā;</a:t>
            </a:r>
          </a:p>
          <a:p>
            <a:pPr marL="0" indent="0">
              <a:buNone/>
            </a:pPr>
            <a:r>
              <a:rPr lang="lv-LV" sz="2000" dirty="0"/>
              <a:t>• atbilst maznodrošinātas mājsaimniecības statusam, kurā ienākumi mēnesī nepārsniedz </a:t>
            </a:r>
            <a:r>
              <a:rPr lang="lv-LV" sz="2000" i="1" dirty="0"/>
              <a:t>411</a:t>
            </a:r>
            <a:r>
              <a:rPr lang="lv-LV" sz="2000" dirty="0"/>
              <a:t> euro pirmajai vai vienīgajai personai, bet katrai nākamai personai mājsaimniecībā </a:t>
            </a:r>
            <a:r>
              <a:rPr lang="lv-LV" sz="2000" i="1" dirty="0"/>
              <a:t>288</a:t>
            </a:r>
            <a:r>
              <a:rPr lang="lv-LV" sz="2000" dirty="0"/>
              <a:t> euro.</a:t>
            </a:r>
          </a:p>
          <a:p>
            <a:pPr marL="0" indent="0">
              <a:buNone/>
            </a:pPr>
            <a:endParaRPr lang="lv-LV" sz="2000" dirty="0"/>
          </a:p>
          <a:p>
            <a:pPr marL="0" indent="0">
              <a:buNone/>
            </a:pPr>
            <a:r>
              <a:rPr lang="lv-LV" sz="2000" dirty="0"/>
              <a:t>Komplektu un maltīšu izdales, papildpasākumu īstenošanas nosacījumi noteikti MK 21.06.2022. noteikumos Nr.381</a:t>
            </a:r>
            <a:r>
              <a:rPr lang="lv-LV" sz="2400" dirty="0"/>
              <a:t>. </a:t>
            </a:r>
          </a:p>
          <a:p>
            <a:pPr marL="0" indent="0">
              <a:buNone/>
            </a:pPr>
            <a:r>
              <a:rPr lang="lv-LV" sz="2000" dirty="0"/>
              <a:t>Aktuālā informācija publicēta arī tīmekļa vietnē </a:t>
            </a:r>
            <a:r>
              <a:rPr lang="lv-LV" sz="20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www.atbalstapakas.lv</a:t>
            </a:r>
            <a:r>
              <a:rPr lang="lv-LV" sz="2000" dirty="0"/>
              <a:t>.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2727EFB-307C-DBAF-0317-B7EEF31BF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C7D8319-D269-79E2-2A49-7771728A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Sabiedrības</a:t>
            </a:r>
            <a:r>
              <a:rPr lang="en-GB" dirty="0"/>
              <a:t> </a:t>
            </a:r>
            <a:r>
              <a:rPr lang="en-GB" dirty="0" err="1"/>
              <a:t>integrācijas</a:t>
            </a:r>
            <a:r>
              <a:rPr lang="en-GB" dirty="0"/>
              <a:t> fonds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B10A3BE-F51C-19A7-2070-A26440161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8119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53DC529-64C1-E956-3FF3-FA5DFB743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Komplektu uzskaites nosacījumi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BADAB85-3B64-17AC-95CA-6C5279331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097" y="2182761"/>
            <a:ext cx="10557442" cy="40494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sz="2000" dirty="0"/>
              <a:t>Elektroniskā datu sistēmā “Komplektu izdales modulis” (KIM) ar 01.04.2024. uzskaita: </a:t>
            </a:r>
          </a:p>
          <a:p>
            <a:pPr marL="0" indent="0">
              <a:buNone/>
            </a:pPr>
            <a:r>
              <a:rPr lang="lv-LV" sz="2000" dirty="0"/>
              <a:t>• saņemtos komplektu izdales vietās;</a:t>
            </a:r>
          </a:p>
          <a:p>
            <a:pPr marL="0" indent="0">
              <a:buNone/>
            </a:pPr>
            <a:r>
              <a:rPr lang="lv-LV" sz="2000" dirty="0"/>
              <a:t>• izdalītos komplektus mājsaimniecībām;</a:t>
            </a:r>
          </a:p>
          <a:p>
            <a:pPr marL="0" indent="0">
              <a:buNone/>
            </a:pPr>
            <a:r>
              <a:rPr lang="lv-LV" sz="2000" dirty="0"/>
              <a:t>• maltīšu sagatavošanai izlietotos komplektus.</a:t>
            </a:r>
          </a:p>
          <a:p>
            <a:pPr marL="0" indent="0">
              <a:buNone/>
            </a:pPr>
            <a:r>
              <a:rPr lang="lv-LV" sz="800" dirty="0"/>
              <a:t> </a:t>
            </a:r>
          </a:p>
          <a:p>
            <a:pPr marL="0" indent="0">
              <a:buNone/>
            </a:pPr>
            <a:r>
              <a:rPr lang="lv-LV" sz="2000" dirty="0"/>
              <a:t>Komplektu izdales uzskaiti uzreiz elektroniski KIM veic </a:t>
            </a:r>
            <a:r>
              <a:rPr lang="lv-LV" sz="2000"/>
              <a:t>izdales vieta, </a:t>
            </a:r>
            <a:r>
              <a:rPr lang="lv-LV" sz="2000" dirty="0"/>
              <a:t>ja tajā kalendāra mēnesī vidēji tiek izsniegti vairāk nekā 300 komplekti. </a:t>
            </a:r>
          </a:p>
          <a:p>
            <a:pPr marL="0" indent="0">
              <a:buNone/>
            </a:pPr>
            <a:endParaRPr lang="lv-LV" sz="800" dirty="0"/>
          </a:p>
          <a:p>
            <a:pPr marL="0" indent="0">
              <a:buNone/>
            </a:pPr>
            <a:r>
              <a:rPr lang="lv-LV" sz="2000" dirty="0"/>
              <a:t>Pārējās komplektu izdales vietas var uzskaitīt izdalītos komplektus SIF noteiktās veidlapās un vismaz reizi mēnesī veic datu ievadi KIM. Var uzreiz veikt uzskaiti KIM.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2727EFB-307C-DBAF-0317-B7EEF31BF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C7D8319-D269-79E2-2A49-7771728A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Sabiedrības</a:t>
            </a:r>
            <a:r>
              <a:rPr lang="en-GB" dirty="0"/>
              <a:t> </a:t>
            </a:r>
            <a:r>
              <a:rPr lang="en-GB" dirty="0" err="1"/>
              <a:t>integrācijas</a:t>
            </a:r>
            <a:r>
              <a:rPr lang="en-GB" dirty="0"/>
              <a:t> fonds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B10A3BE-F51C-19A7-2070-A26440161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13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42298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03D68AF-43E4-B720-47D8-ACAEB61D5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Jautājumu uzdošana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E4691C0-C600-4E5B-756C-AC4342CE3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461" y="2045110"/>
            <a:ext cx="10201078" cy="4187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000" dirty="0"/>
              <a:t>Ne vēlāk kā trīs darbdienas pirms atlases beigu termiņa</a:t>
            </a:r>
          </a:p>
          <a:p>
            <a:r>
              <a:rPr lang="lv-LV" sz="2000" dirty="0"/>
              <a:t>sūtīt uz e-pasta adresi fead@sif.gov.lv, e-pasta nosaukumā norādot “</a:t>
            </a:r>
            <a:r>
              <a:rPr lang="lv-LV" sz="2000" b="1" dirty="0"/>
              <a:t>ESF+ PO Atlase</a:t>
            </a:r>
            <a:r>
              <a:rPr lang="lv-LV" sz="2000" dirty="0"/>
              <a:t>”, vai </a:t>
            </a:r>
          </a:p>
          <a:p>
            <a:r>
              <a:rPr lang="lv-LV" sz="2000" dirty="0"/>
              <a:t>izmantojot MAP sadaļu “Saziņa”.</a:t>
            </a:r>
          </a:p>
          <a:p>
            <a:pPr marL="0" indent="0">
              <a:buNone/>
            </a:pPr>
            <a:endParaRPr lang="lv-LV" sz="1200" dirty="0"/>
          </a:p>
          <a:p>
            <a:pPr marL="0" indent="0">
              <a:buNone/>
            </a:pPr>
            <a:r>
              <a:rPr lang="lv-LV" sz="2000" dirty="0"/>
              <a:t>Atbilde tiek sniegta triju darbdienu laikā pēc jautājuma saņemšanas, bet ne vēlāk kā vienu darbdienu pirms atlases beigu termiņa. </a:t>
            </a:r>
          </a:p>
          <a:p>
            <a:pPr marL="0" indent="0">
              <a:buNone/>
            </a:pPr>
            <a:endParaRPr lang="lv-LV" sz="1200" dirty="0"/>
          </a:p>
          <a:p>
            <a:pPr marL="0" indent="0">
              <a:buNone/>
            </a:pPr>
            <a:r>
              <a:rPr lang="lv-LV" sz="2000" dirty="0"/>
              <a:t>Biežāk uzdotie jautājumi un atbildes uz tiem tiks publicētas MAP tam paredzētajā konkursa sadaļā “BUJ”.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7062877-1678-4CC7-4D18-75720CEBB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DA487A7-2D22-E720-D67B-065A9DF77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7A74FF4-4EF4-58D4-13C9-3E714012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14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286453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25FC59D-24F9-A40E-52CE-457672A45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KAS PĒC 19.01.2024.?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4A375BB-1CC2-54AF-7B6C-A35D23A6A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2000" dirty="0"/>
              <a:t>Pieteikumu vērtēšana pēc atlases nolikumā noteiktiem kritērijiem</a:t>
            </a:r>
          </a:p>
          <a:p>
            <a:r>
              <a:rPr lang="lv-LV" sz="2000" dirty="0"/>
              <a:t>SIF lēmumu izdošana un paziņošana MAP</a:t>
            </a:r>
          </a:p>
          <a:p>
            <a:r>
              <a:rPr lang="lv-LV" sz="2000" dirty="0"/>
              <a:t>Nosacījumu izpilde, ja attiecināms</a:t>
            </a:r>
          </a:p>
          <a:p>
            <a:r>
              <a:rPr lang="lv-LV" sz="2000" dirty="0"/>
              <a:t>Informācija līgumu slēgšanai, sniedzot papildus informāciju MAP par atbalsta vietām (darba laiks, dokuments par tiesībām lietot telpas, PVD apliecinājums u.c.), maksājuma kontu</a:t>
            </a:r>
          </a:p>
          <a:p>
            <a:r>
              <a:rPr lang="lv-LV" sz="2000" dirty="0"/>
              <a:t>Uzsākšanas seminārs partnerorganizācijām</a:t>
            </a:r>
          </a:p>
          <a:p>
            <a:r>
              <a:rPr lang="lv-LV" sz="2000" dirty="0"/>
              <a:t>Atbalstāmo darbību īstenošana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68EA1A8-DBA1-5683-1334-13CC69900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76F521D-A2C9-9A2C-2F48-D5FEFD69D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Sabiedrības</a:t>
            </a:r>
            <a:r>
              <a:rPr lang="en-GB" dirty="0"/>
              <a:t> </a:t>
            </a:r>
            <a:r>
              <a:rPr lang="en-GB" dirty="0" err="1"/>
              <a:t>integrācijas</a:t>
            </a:r>
            <a:r>
              <a:rPr lang="en-GB" dirty="0"/>
              <a:t> fonds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64C2481-F06A-1E34-2B0C-A01D12F68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15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9944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0E38-542A-BF46-8379-D40FB84C6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V"/>
              <a:t>Paldies par uzmanību!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B04DF7-583C-2B4A-B6E2-FB7BD3BA1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4666" y="2405024"/>
            <a:ext cx="7729729" cy="1079161"/>
          </a:xfrm>
        </p:spPr>
        <p:txBody>
          <a:bodyPr>
            <a:normAutofit fontScale="92500" lnSpcReduction="20000"/>
          </a:bodyPr>
          <a:lstStyle/>
          <a:p>
            <a:r>
              <a:rPr lang="en-GB">
                <a:hlinkClick r:id="rId2"/>
              </a:rPr>
              <a:t>www.sif.gov.lv</a:t>
            </a:r>
            <a:endParaRPr lang="lv-LV"/>
          </a:p>
          <a:p>
            <a:r>
              <a:rPr lang="lv-LV" u="sng"/>
              <a:t>www.atbalstapakas.lv</a:t>
            </a:r>
            <a:endParaRPr lang="en-GB" u="sng"/>
          </a:p>
          <a:p>
            <a:r>
              <a:rPr lang="en-GB"/>
              <a:t>Seko mums @SIFlv Twitter un Facebook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57624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 descr="A collage of a person&#10;&#10;Description automatically generated with medium confidence">
            <a:extLst>
              <a:ext uri="{FF2B5EF4-FFF2-40B4-BE49-F238E27FC236}">
                <a16:creationId xmlns:a16="http://schemas.microsoft.com/office/drawing/2014/main" id="{190C7233-913F-41E6-8A14-830EAA92916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284" b="284"/>
          <a:stretch>
            <a:fillRect/>
          </a:stretch>
        </p:blipFill>
        <p:spPr/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D699E5C-D8D4-4DD2-BC19-088E3D1E0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/>
              <a:t>#saliedētība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1CF50E-3A11-48C5-A86D-0E38EDFA7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</a:t>
            </a:r>
            <a:r>
              <a:rPr lang="en-GB" err="1"/>
              <a:t>integrācijas</a:t>
            </a:r>
            <a:r>
              <a:rPr lang="en-GB"/>
              <a:t> fonds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724308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FB792EA-8E4A-ABD9-9A50-A31EF5C46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461" y="1741489"/>
            <a:ext cx="4589793" cy="3636756"/>
          </a:xfrm>
        </p:spPr>
        <p:txBody>
          <a:bodyPr>
            <a:normAutofit fontScale="90000"/>
          </a:bodyPr>
          <a:lstStyle/>
          <a:p>
            <a:r>
              <a:rPr lang="lv-LV" dirty="0"/>
              <a:t>Eiropas Sociālā fonda Plus programma materiālās nenodrošinātības mazināšanai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E40A767-C793-1D42-0CD4-C87606B09E8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lv-LV" dirty="0"/>
              <a:t> 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F3C21B1C-2950-3E46-7912-2E4B8411B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4658" y="2103270"/>
            <a:ext cx="5742039" cy="3636756"/>
          </a:xfrm>
        </p:spPr>
        <p:txBody>
          <a:bodyPr/>
          <a:lstStyle/>
          <a:p>
            <a:r>
              <a:rPr lang="lv-LV" sz="2000" dirty="0"/>
              <a:t>mērķis ir mazināt materiālo </a:t>
            </a:r>
            <a:r>
              <a:rPr lang="lv-LV" sz="2000" dirty="0" err="1"/>
              <a:t>nenodrošinātību</a:t>
            </a:r>
            <a:r>
              <a:rPr lang="lv-LV" sz="2000" dirty="0"/>
              <a:t> un sociālo atstumtību personām zemu ienākumu mājsaimniecībās:</a:t>
            </a:r>
          </a:p>
          <a:p>
            <a:pPr marL="0" indent="0">
              <a:buNone/>
            </a:pPr>
            <a:r>
              <a:rPr lang="lv-LV" sz="2000" dirty="0"/>
              <a:t>1) sniedzot pārtikas un pamata materiālo palīdzību; </a:t>
            </a:r>
          </a:p>
          <a:p>
            <a:pPr marL="0" indent="0">
              <a:buNone/>
            </a:pPr>
            <a:r>
              <a:rPr lang="lv-LV" sz="2000" dirty="0"/>
              <a:t>2) organizējot papildpasākumus sociālās atstumtības mazināšanai. 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16597E91-2C22-D895-B5AE-5947F301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4A66E559-0B17-8597-08A6-CE3B7AC2B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CBA1F7FA-14F8-B49C-98D6-EB5EF7DC3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2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5277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6B575F2-0807-D1A5-F1B5-6D3B957EE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655" y="987320"/>
            <a:ext cx="4589793" cy="1508337"/>
          </a:xfrm>
        </p:spPr>
        <p:txBody>
          <a:bodyPr/>
          <a:lstStyle/>
          <a:p>
            <a:r>
              <a:rPr lang="lv-LV" dirty="0"/>
              <a:t>Kā pieteikties atlasē? 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56C2631-8EAA-CAB2-9D29-21D60999F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8761" y="2379406"/>
            <a:ext cx="5309420" cy="3360620"/>
          </a:xfrm>
        </p:spPr>
        <p:txBody>
          <a:bodyPr>
            <a:normAutofit/>
          </a:bodyPr>
          <a:lstStyle/>
          <a:p>
            <a:r>
              <a:rPr lang="lv-LV" sz="2400" dirty="0"/>
              <a:t>Sagatavo pieteikumu, aizpildot datu laukus Mērķa finansējuma izlietojuma pārvaldības platformā (turpmāk - MAP) </a:t>
            </a:r>
            <a:r>
              <a:rPr lang="lv-LV" sz="24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https://sif.map.gov.lv/</a:t>
            </a:r>
            <a:endParaRPr lang="lv-LV" sz="2400" dirty="0">
              <a:solidFill>
                <a:srgbClr val="0070C0"/>
              </a:solidFill>
            </a:endParaRPr>
          </a:p>
          <a:p>
            <a:endParaRPr lang="lv-LV" sz="1200" b="1" i="0" dirty="0">
              <a:effectLst/>
              <a:latin typeface="+mn-lt"/>
            </a:endParaRPr>
          </a:p>
          <a:p>
            <a:r>
              <a:rPr lang="lv-LV" sz="2400" b="1" i="0" dirty="0">
                <a:effectLst/>
                <a:latin typeface="+mn-lt"/>
              </a:rPr>
              <a:t>Pieteikuma iesniegšana līdz </a:t>
            </a:r>
            <a:r>
              <a:rPr lang="lv-LV" sz="2400" b="0" i="0" dirty="0">
                <a:effectLst/>
                <a:latin typeface="+mn-lt"/>
              </a:rPr>
              <a:t>19.01.2024 23:59:00</a:t>
            </a:r>
            <a:endParaRPr lang="lv-LV" sz="2400" dirty="0">
              <a:latin typeface="+mn-lt"/>
            </a:endParaRP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28E0C7C2-CA34-66DB-1560-DE6B976DA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1640" y="2495657"/>
            <a:ext cx="4851242" cy="3639672"/>
          </a:xfrm>
        </p:spPr>
        <p:txBody>
          <a:bodyPr>
            <a:normAutofit/>
          </a:bodyPr>
          <a:lstStyle/>
          <a:p>
            <a:r>
              <a:rPr lang="lv-LV" sz="2000" dirty="0"/>
              <a:t>Lai iegūtu MAP lietotāja tiesības, nosūtiet aizpildītu un parakstītu veidlapu uz e-pastu </a:t>
            </a:r>
            <a:r>
              <a:rPr lang="lv-LV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pasts@sif.gov.lv</a:t>
            </a:r>
            <a:endParaRPr lang="lv-LV" sz="2000" dirty="0">
              <a:solidFill>
                <a:schemeClr val="tx1"/>
              </a:solidFill>
            </a:endParaRPr>
          </a:p>
          <a:p>
            <a:r>
              <a:rPr lang="lv-LV" sz="2000" dirty="0"/>
              <a:t>MAP lietotāja izveides veidlapa </a:t>
            </a:r>
            <a:r>
              <a:rPr lang="lv-LV" sz="200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https://www.sif.gov.lv/lv/map-merka-finansejuma-izlietojuma-parvaldibas-platforma#1solis-map-lietotaja-profila-izveide</a:t>
            </a:r>
            <a:r>
              <a:rPr lang="lv-LV" sz="20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F39C1224-6349-FE87-0166-C02A1235B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964BFEBF-2B21-DB98-FCB0-85EF0BC66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Sabiedrības integrācijas fonds</a:t>
            </a:r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4764365E-B62C-5E6B-CD70-82EFA36AB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3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388611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8034546-2405-F8FF-5D43-8FF9E6C4D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Informācija par atlasi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D378918-9850-C063-D492-895A56419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000" dirty="0"/>
              <a:t>SIF tīmekļa vietnē </a:t>
            </a:r>
            <a:r>
              <a:rPr lang="lv-LV" sz="20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https://www.sif.gov.lv/lv/eiropas-sociala-fonda-plus-programma</a:t>
            </a:r>
            <a:r>
              <a:rPr lang="lv-LV" sz="2000" dirty="0">
                <a:solidFill>
                  <a:srgbClr val="0070C0"/>
                </a:solidFill>
              </a:rPr>
              <a:t>  </a:t>
            </a:r>
          </a:p>
          <a:p>
            <a:r>
              <a:rPr lang="lv-LV" sz="20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Konkurss - Partnerorganizāciju pirmā atlase - Mērķa finansējuma izlietojuma pārvaldības platforma</a:t>
            </a:r>
            <a:endParaRPr lang="lv-LV" sz="2000" dirty="0">
              <a:solidFill>
                <a:srgbClr val="0070C0"/>
              </a:solidFill>
            </a:endParaRPr>
          </a:p>
          <a:p>
            <a:endParaRPr lang="lv-LV" sz="2000" dirty="0">
              <a:solidFill>
                <a:srgbClr val="0070C0"/>
              </a:solidFill>
            </a:endParaRPr>
          </a:p>
          <a:p>
            <a:r>
              <a:rPr lang="lv-LV" sz="2000" dirty="0">
                <a:solidFill>
                  <a:schemeClr val="tx1"/>
                </a:solidFill>
              </a:rPr>
              <a:t>Skaidrojumi MAP lietošanā, pieteikuma aizpildīšanā un iesniegšanā (tai skaitā video pamācības)  </a:t>
            </a:r>
            <a:r>
              <a:rPr lang="lv-LV" sz="20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https://www.sif.gov.lv/lv/map-merka-finansejuma-izlietojuma-parvaldibas-platforma</a:t>
            </a:r>
            <a:r>
              <a:rPr lang="lv-LV" sz="20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5210A85-B36F-6F21-F788-557C6D80C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AF9CCB4-688C-A124-95B0-2B22CC489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Sabiedrības</a:t>
            </a:r>
            <a:r>
              <a:rPr lang="en-GB" dirty="0"/>
              <a:t> </a:t>
            </a:r>
            <a:r>
              <a:rPr lang="en-GB" dirty="0" err="1"/>
              <a:t>integrācijas</a:t>
            </a:r>
            <a:r>
              <a:rPr lang="en-GB" dirty="0"/>
              <a:t> fonds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6E5DC2C-99D5-7126-EA79-1BB4C9309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4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707971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3E87DDC-97C3-B545-4FC6-70E743951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600" dirty="0"/>
              <a:t>Pretendents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F0C6148-F3CC-E475-20EB-B9E449370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sz="2400" b="1" dirty="0"/>
              <a:t>- </a:t>
            </a:r>
            <a:r>
              <a:rPr lang="lv-LV" sz="2000" b="1" dirty="0"/>
              <a:t>NVO</a:t>
            </a:r>
          </a:p>
          <a:p>
            <a:pPr lvl="1"/>
            <a:r>
              <a:rPr lang="lv-LV" sz="2000" dirty="0"/>
              <a:t>Latvijas Republikā reģistrēta biedrība, nodibinājums vai reliģiska organizācija</a:t>
            </a:r>
          </a:p>
          <a:p>
            <a:pPr lvl="1"/>
            <a:r>
              <a:rPr lang="lv-LV" sz="2000" dirty="0"/>
              <a:t>darbības veids iepriekšējos 12 mēnešus no iesnieguma iesniegšanas dienas ir bijis labdarība vai sociāli </a:t>
            </a:r>
            <a:r>
              <a:rPr lang="lv-LV" sz="2000" dirty="0" err="1"/>
              <a:t>mazaizsargāto</a:t>
            </a:r>
            <a:r>
              <a:rPr lang="lv-LV" sz="2000" dirty="0"/>
              <a:t> personu grupu sociālās labklājības celšana</a:t>
            </a:r>
          </a:p>
          <a:p>
            <a:pPr marL="0" indent="0">
              <a:buNone/>
            </a:pPr>
            <a:endParaRPr lang="lv-LV" sz="900" dirty="0"/>
          </a:p>
          <a:p>
            <a:pPr marL="0" indent="0">
              <a:buNone/>
            </a:pPr>
            <a:r>
              <a:rPr lang="lv-LV" sz="2000" b="1" dirty="0"/>
              <a:t>- pašvaldība vai tās iestāde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568C4C9-FFAC-5679-012F-216E9ABED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F165892-EB19-2A9D-DDDD-3F0A4CABF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242868B-41F8-BB44-A9B2-1ECC8C7F4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5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823119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17211DD-9CCF-D66E-A0FE-C723DBA7F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975" y="435399"/>
            <a:ext cx="6883422" cy="1365148"/>
          </a:xfrm>
        </p:spPr>
        <p:txBody>
          <a:bodyPr>
            <a:normAutofit fontScale="90000"/>
          </a:bodyPr>
          <a:lstStyle/>
          <a:p>
            <a:r>
              <a:rPr lang="lv-LV" dirty="0"/>
              <a:t>Pretendenta NVO izslēgšana 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385A0BC-27A3-D441-C6B4-F5C10781B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034" y="2121032"/>
            <a:ext cx="11321998" cy="430157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v-LV" dirty="0"/>
              <a:t>1) </a:t>
            </a:r>
            <a:r>
              <a:rPr lang="lv-LV" dirty="0">
                <a:latin typeface="+mn-lt"/>
              </a:rPr>
              <a:t>ar galīgo nolēmumu, no kura spēkā stāšanās dienas nav pagājuši 3 gadi, ir atzīts par vainīgu jebkurā no šādiem noziedzīgiem nodarījumiem:</a:t>
            </a:r>
          </a:p>
          <a:p>
            <a:pPr marL="228600" lvl="1" indent="0">
              <a:buNone/>
            </a:pPr>
            <a:r>
              <a:rPr lang="lv-LV" dirty="0">
                <a:latin typeface="+mn-lt"/>
              </a:rPr>
              <a:t>a) kukuļņemšana, kukuļdošana, kukuļa piesavināšanās, starpniecība kukuļošanā,   neatļauta labuma pieņemšana,</a:t>
            </a:r>
          </a:p>
          <a:p>
            <a:pPr marL="228600" lvl="1" indent="0">
              <a:buNone/>
            </a:pPr>
            <a:r>
              <a:rPr lang="lv-LV" dirty="0">
                <a:latin typeface="+mn-lt"/>
              </a:rPr>
              <a:t>b) krāpšana, piesavināšanās vai noziedzīgi iegūtu līdzekļu legalizēšana,</a:t>
            </a:r>
          </a:p>
          <a:p>
            <a:pPr marL="228600" lvl="1" indent="0">
              <a:buNone/>
            </a:pPr>
            <a:r>
              <a:rPr lang="lv-LV" dirty="0">
                <a:latin typeface="+mn-lt"/>
              </a:rPr>
              <a:t>c) izvairīšanās no nodokļu un tiem pielīdzināto maksājumu nomaksas;</a:t>
            </a:r>
          </a:p>
          <a:p>
            <a:pPr marL="0" indent="0">
              <a:buNone/>
            </a:pPr>
            <a:r>
              <a:rPr lang="lv-LV" dirty="0">
                <a:latin typeface="+mn-lt"/>
              </a:rPr>
              <a:t>2) ir piemērots piespiedu ietekmēšanas līdzeklis par kādu no 1.punktā minētajiem noziedzīgiem nodarījumiem, un no galīgā nolēmuma spēkā stāšanās dienas nav pagājuši 3 gadi;</a:t>
            </a:r>
          </a:p>
          <a:p>
            <a:pPr marL="0" indent="0">
              <a:buNone/>
            </a:pPr>
            <a:r>
              <a:rPr lang="lv-LV" dirty="0">
                <a:latin typeface="+mn-lt"/>
              </a:rPr>
              <a:t>3) </a:t>
            </a:r>
            <a:r>
              <a:rPr lang="lv-LV" b="0" i="0" dirty="0">
                <a:solidFill>
                  <a:srgbClr val="414142"/>
                </a:solidFill>
                <a:effectLst/>
                <a:latin typeface="+mn-lt"/>
              </a:rPr>
              <a:t>ir pasludināts maksātnespējas process, ierosināta tiesiskās aizsardzības procesa lieta vai tiek īstenots tiesiskās aizsardzības process, apturēta vai pārtraukta saimnieciskā darbība vai tiek likvidēts;</a:t>
            </a:r>
          </a:p>
          <a:p>
            <a:pPr marL="0" indent="0">
              <a:buNone/>
            </a:pPr>
            <a:r>
              <a:rPr lang="lv-LV" dirty="0">
                <a:solidFill>
                  <a:srgbClr val="414142"/>
                </a:solidFill>
                <a:latin typeface="+mn-lt"/>
              </a:rPr>
              <a:t>4) a</a:t>
            </a:r>
            <a:r>
              <a:rPr lang="lv-LV" b="0" i="0" dirty="0">
                <a:solidFill>
                  <a:srgbClr val="414142"/>
                </a:solidFill>
                <a:effectLst/>
                <a:latin typeface="+mn-lt"/>
              </a:rPr>
              <a:t>ttiecas Starptautisko un Latvijas Republikas nacionālo sankciju likumā noteiktie ierobežojumi;</a:t>
            </a:r>
          </a:p>
          <a:p>
            <a:pPr marL="0" indent="0">
              <a:buNone/>
            </a:pPr>
            <a:r>
              <a:rPr lang="lv-LV" dirty="0">
                <a:solidFill>
                  <a:srgbClr val="414142"/>
                </a:solidFill>
                <a:latin typeface="+mn-lt"/>
              </a:rPr>
              <a:t>5) </a:t>
            </a:r>
            <a:r>
              <a:rPr lang="lv-LV" b="0" i="0" dirty="0">
                <a:solidFill>
                  <a:srgbClr val="414142"/>
                </a:solidFill>
                <a:effectLst/>
                <a:latin typeface="+mn-lt"/>
              </a:rPr>
              <a:t>SIF lēmums par aizliegumu dalībai partnerorganizāciju atlasē.</a:t>
            </a:r>
            <a:endParaRPr lang="lv-LV" dirty="0">
              <a:latin typeface="+mn-lt"/>
            </a:endParaRP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A164541-1159-D450-DE7E-9879A5354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B5729C55-4B04-0CA4-D359-05B949279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Sabiedrības</a:t>
            </a:r>
            <a:r>
              <a:rPr lang="en-GB" dirty="0"/>
              <a:t> </a:t>
            </a:r>
            <a:r>
              <a:rPr lang="en-GB" dirty="0" err="1"/>
              <a:t>integrācijas</a:t>
            </a:r>
            <a:r>
              <a:rPr lang="en-GB" dirty="0"/>
              <a:t> fonds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32613A2-E6DF-6C66-B721-0646609F5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6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65019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B8475DD-B31F-E568-0846-1F06900BE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365" y="435399"/>
            <a:ext cx="6676032" cy="1365148"/>
          </a:xfrm>
        </p:spPr>
        <p:txBody>
          <a:bodyPr/>
          <a:lstStyle/>
          <a:p>
            <a:r>
              <a:rPr lang="lv-LV" dirty="0"/>
              <a:t>Pretendentu apvienība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0BCCE6C-1166-AF3D-229A-A31870276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sz="2000" dirty="0"/>
              <a:t>Apvienības dalībnieks var būt:</a:t>
            </a:r>
          </a:p>
          <a:p>
            <a:pPr lvl="1"/>
            <a:r>
              <a:rPr lang="lv-LV" sz="2000" dirty="0"/>
              <a:t>Latvijas Republikā reģistrēta biedrība, nodibinājums vai reliģiska organizācija; </a:t>
            </a:r>
          </a:p>
          <a:p>
            <a:pPr lvl="1"/>
            <a:r>
              <a:rPr lang="lv-LV" sz="2000" dirty="0"/>
              <a:t>Latvijas Republikas pašvaldība vai tās iestāde.</a:t>
            </a:r>
          </a:p>
          <a:p>
            <a:pPr marL="0" indent="0">
              <a:buNone/>
            </a:pPr>
            <a:endParaRPr lang="lv-LV" sz="1400" dirty="0"/>
          </a:p>
          <a:p>
            <a:pPr marL="0" indent="0">
              <a:buNone/>
            </a:pPr>
            <a:r>
              <a:rPr lang="lv-LV" sz="2000" dirty="0"/>
              <a:t>Uz apvienības dalībnieku NVO attiecas tie paši nosacījumi, kas uz pretendentu NVO.</a:t>
            </a:r>
          </a:p>
          <a:p>
            <a:pPr marL="0" indent="0">
              <a:buNone/>
            </a:pPr>
            <a:endParaRPr lang="lv-LV" sz="1400" dirty="0"/>
          </a:p>
          <a:p>
            <a:pPr marL="0" indent="0">
              <a:buNone/>
            </a:pPr>
            <a:r>
              <a:rPr lang="lv-LV" sz="2000" dirty="0"/>
              <a:t>Pieteikumam pievieno noslēgtu vienošanos par sadarbību ar katru dalībnieku.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1897300-9DC4-D68E-0B5D-16C9F87AC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55B9A05-544F-3077-B44E-20F7D14C8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/>
              <a:t>Sabiedrības</a:t>
            </a:r>
            <a:r>
              <a:rPr lang="en-GB" dirty="0"/>
              <a:t> </a:t>
            </a:r>
            <a:r>
              <a:rPr lang="en-GB" dirty="0" err="1"/>
              <a:t>integrācijas</a:t>
            </a:r>
            <a:r>
              <a:rPr lang="en-GB" dirty="0"/>
              <a:t> fonds</a:t>
            </a:r>
            <a:endParaRPr lang="en-LV" dirty="0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F80B4CD-5F52-560F-65C9-AFAF21BD6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7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682680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a vietturis 1">
            <a:extLst>
              <a:ext uri="{FF2B5EF4-FFF2-40B4-BE49-F238E27FC236}">
                <a16:creationId xmlns:a16="http://schemas.microsoft.com/office/drawing/2014/main" id="{4F7F71AE-F5AA-3071-33E2-491870DDA8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N</a:t>
            </a:r>
            <a:r>
              <a:rPr lang="lv-LV" dirty="0">
                <a:latin typeface="+mn-lt"/>
              </a:rPr>
              <a:t>olikuma 3.8.punkts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46B785D-2620-B305-E868-CE286EAE6C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761" y="2667762"/>
            <a:ext cx="5194923" cy="3564492"/>
          </a:xfrm>
        </p:spPr>
        <p:txBody>
          <a:bodyPr>
            <a:noAutofit/>
          </a:bodyPr>
          <a:lstStyle/>
          <a:p>
            <a:r>
              <a:rPr lang="lv-LV" sz="1600" dirty="0"/>
              <a:t>apvienības paraksttiesīgā persona;</a:t>
            </a:r>
          </a:p>
          <a:p>
            <a:r>
              <a:rPr lang="lv-LV" sz="1600" dirty="0"/>
              <a:t>dalībnieku tiesības, pienākumi, atbildība, tai skaitā administratīvā un finansiālā, un sadarbības principi; </a:t>
            </a:r>
          </a:p>
          <a:p>
            <a:r>
              <a:rPr lang="lv-LV" sz="1600" dirty="0"/>
              <a:t>atbalsta nodrošināšanas sadalījums pa veidiem teritoriālā griezumā atbilstoši dalībnieku atbildības sadalījumam;</a:t>
            </a:r>
          </a:p>
          <a:p>
            <a:r>
              <a:rPr lang="lv-LV" sz="1600" dirty="0"/>
              <a:t>dalībnieku sadarbības principi, kas ietver atbalsta plānošanu, nodrošināšanu un uzskaiti, finansējuma sadalījumu starp apvienības dalībniekiem, piedāvājumu par nepieciešamo pārskatu sagatavošanas kārtību un iesniegšanu SIF.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D57C47B7-6BA2-91A4-5C7C-EEF5F95D60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58380" y="2602920"/>
            <a:ext cx="5437238" cy="3564492"/>
          </a:xfrm>
        </p:spPr>
        <p:txBody>
          <a:bodyPr>
            <a:noAutofit/>
          </a:bodyPr>
          <a:lstStyle/>
          <a:p>
            <a:r>
              <a:rPr lang="lv-LV" sz="1600" dirty="0"/>
              <a:t>nedrīkst pieprasīt maksu no mērķgrupas par izsniegtajiem komplektiem un/vai maltītēm un par dalību papildpasākumos;</a:t>
            </a:r>
          </a:p>
          <a:p>
            <a:r>
              <a:rPr lang="lv-LV" sz="1600" dirty="0"/>
              <a:t>nodrošinātais atbalsts tiks sniegts sabiedrības interesēs un veicinās vienlīdzīgu iespēju ievērošanu neatkarīgi no dzimuma, rases vai etniskās izcelsmes, reliģiskās, politiskās  vai citas pārliecības, invaliditātes, vecuma, seksuālās orientācijas vai citiem apstākļiem;</a:t>
            </a:r>
          </a:p>
          <a:p>
            <a:r>
              <a:rPr lang="lv-LV" sz="1600" dirty="0"/>
              <a:t>atbalstāmās darbības nevar tikt dubultā finansētas no publiskā finansējuma līdzekļiem, tajā skaitā no Eiropas Savienības fondu un citas ārvalstu finanšu palīdzības līdzekļiem.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EEAA048A-0A9C-EF6B-2F61-DB3CD601BF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lv-LV" dirty="0"/>
              <a:t>Nolikuma 3.9.punkts</a:t>
            </a:r>
          </a:p>
        </p:txBody>
      </p:sp>
      <p:sp>
        <p:nvSpPr>
          <p:cNvPr id="6" name="Datuma vietturis 5">
            <a:extLst>
              <a:ext uri="{FF2B5EF4-FFF2-40B4-BE49-F238E27FC236}">
                <a16:creationId xmlns:a16="http://schemas.microsoft.com/office/drawing/2014/main" id="{667743C7-FB5E-751E-45D8-242B48A00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</a:t>
            </a:r>
            <a:r>
              <a:rPr lang="en-US" dirty="0"/>
              <a:t>/0</a:t>
            </a:r>
            <a:r>
              <a:rPr lang="lv-LV" dirty="0"/>
              <a:t>1</a:t>
            </a:r>
            <a:r>
              <a:rPr lang="en-US" dirty="0"/>
              <a:t>/202</a:t>
            </a:r>
            <a:r>
              <a:rPr lang="lv-LV" dirty="0"/>
              <a:t>4</a:t>
            </a:r>
            <a:endParaRPr lang="en-LV" dirty="0"/>
          </a:p>
        </p:txBody>
      </p:sp>
      <p:sp>
        <p:nvSpPr>
          <p:cNvPr id="7" name="Kājenes vietturis 6">
            <a:extLst>
              <a:ext uri="{FF2B5EF4-FFF2-40B4-BE49-F238E27FC236}">
                <a16:creationId xmlns:a16="http://schemas.microsoft.com/office/drawing/2014/main" id="{DBFD259D-BA89-2E0B-1811-6572DD492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Sabiedrības integrācijas fonds</a:t>
            </a:r>
            <a:endParaRPr lang="en-LV"/>
          </a:p>
        </p:txBody>
      </p:sp>
      <p:sp>
        <p:nvSpPr>
          <p:cNvPr id="8" name="Slaida numura vietturis 7">
            <a:extLst>
              <a:ext uri="{FF2B5EF4-FFF2-40B4-BE49-F238E27FC236}">
                <a16:creationId xmlns:a16="http://schemas.microsoft.com/office/drawing/2014/main" id="{1B7D12B4-77A9-36B2-0294-AC44B98A0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BB808-219E-9441-9CD5-6E582F9AE2E3}" type="slidenum">
              <a:rPr lang="en-LV" smtClean="0"/>
              <a:t>8</a:t>
            </a:fld>
            <a:endParaRPr lang="en-LV"/>
          </a:p>
        </p:txBody>
      </p:sp>
      <p:sp>
        <p:nvSpPr>
          <p:cNvPr id="9" name="Virsraksts 8">
            <a:extLst>
              <a:ext uri="{FF2B5EF4-FFF2-40B4-BE49-F238E27FC236}">
                <a16:creationId xmlns:a16="http://schemas.microsoft.com/office/drawing/2014/main" id="{5989934D-2FD9-15BB-E5B9-26DC896DF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b="1" dirty="0">
                <a:solidFill>
                  <a:schemeClr val="tx1"/>
                </a:solidFill>
              </a:rPr>
              <a:t>Apvienības dalībnieku vienošanās par sadarbību</a:t>
            </a:r>
          </a:p>
        </p:txBody>
      </p:sp>
    </p:spTree>
    <p:extLst>
      <p:ext uri="{BB962C8B-B14F-4D97-AF65-F5344CB8AC3E}">
        <p14:creationId xmlns:p14="http://schemas.microsoft.com/office/powerpoint/2010/main" val="1695907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490BB-A25E-914D-89B8-189932680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23" y="0"/>
            <a:ext cx="10323613" cy="1523058"/>
          </a:xfrm>
        </p:spPr>
        <p:txBody>
          <a:bodyPr>
            <a:noAutofit/>
          </a:bodyPr>
          <a:lstStyle/>
          <a:p>
            <a:pPr algn="ctr"/>
            <a:r>
              <a:rPr lang="lv-LV" b="1" dirty="0">
                <a:solidFill>
                  <a:srgbClr val="990033"/>
                </a:solidFill>
                <a:latin typeface="Verdana"/>
                <a:ea typeface="Verdana"/>
              </a:rPr>
              <a:t> </a:t>
            </a:r>
            <a:r>
              <a:rPr lang="lv-LV" b="1" dirty="0">
                <a:solidFill>
                  <a:schemeClr val="tx1"/>
                </a:solidFill>
                <a:latin typeface="Verdana"/>
                <a:ea typeface="Verdana"/>
              </a:rPr>
              <a:t>Atbalstāmās darbības </a:t>
            </a:r>
            <a:br>
              <a:rPr lang="lv-LV" b="1" dirty="0">
                <a:solidFill>
                  <a:schemeClr val="tx1"/>
                </a:solidFill>
                <a:latin typeface="Verdana"/>
                <a:ea typeface="Verdana"/>
              </a:rPr>
            </a:br>
            <a:r>
              <a:rPr lang="lv-LV" sz="3600" b="1" dirty="0">
                <a:solidFill>
                  <a:schemeClr val="tx1"/>
                </a:solidFill>
                <a:latin typeface="Verdana"/>
                <a:ea typeface="Verdana"/>
              </a:rPr>
              <a:t>no 01.04.2024.- 31.03.2027.</a:t>
            </a:r>
            <a:endParaRPr lang="en-LV" sz="3600" dirty="0">
              <a:solidFill>
                <a:schemeClr val="tx1"/>
              </a:solidFill>
              <a:latin typeface="Verdana"/>
              <a:ea typeface="Verdana"/>
            </a:endParaRPr>
          </a:p>
        </p:txBody>
      </p:sp>
      <p:graphicFrame>
        <p:nvGraphicFramePr>
          <p:cNvPr id="28" name="Table 28">
            <a:extLst>
              <a:ext uri="{FF2B5EF4-FFF2-40B4-BE49-F238E27FC236}">
                <a16:creationId xmlns:a16="http://schemas.microsoft.com/office/drawing/2014/main" id="{6024C68F-7585-714C-80EB-E1C872591D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155132"/>
              </p:ext>
            </p:extLst>
          </p:nvPr>
        </p:nvGraphicFramePr>
        <p:xfrm>
          <a:off x="1238865" y="1602658"/>
          <a:ext cx="9408167" cy="4383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6696">
                  <a:extLst>
                    <a:ext uri="{9D8B030D-6E8A-4147-A177-3AD203B41FA5}">
                      <a16:colId xmlns:a16="http://schemas.microsoft.com/office/drawing/2014/main" val="77046718"/>
                    </a:ext>
                  </a:extLst>
                </a:gridCol>
                <a:gridCol w="1012723">
                  <a:extLst>
                    <a:ext uri="{9D8B030D-6E8A-4147-A177-3AD203B41FA5}">
                      <a16:colId xmlns:a16="http://schemas.microsoft.com/office/drawing/2014/main" val="3653709724"/>
                    </a:ext>
                  </a:extLst>
                </a:gridCol>
                <a:gridCol w="4098748">
                  <a:extLst>
                    <a:ext uri="{9D8B030D-6E8A-4147-A177-3AD203B41FA5}">
                      <a16:colId xmlns:a16="http://schemas.microsoft.com/office/drawing/2014/main" val="1403702076"/>
                    </a:ext>
                  </a:extLst>
                </a:gridCol>
              </a:tblGrid>
              <a:tr h="20441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kern="1200" noProof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Pārtikas un pamata materiālās palīdzības komplektu uzglabāšana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kern="1200" noProof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 izdale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2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lv-LV" sz="2400" b="0" u="none" noProof="0" dirty="0">
                        <a:solidFill>
                          <a:schemeClr val="bg1"/>
                        </a:solidFill>
                        <a:latin typeface="+mn-lt"/>
                        <a:ea typeface="+mn-lt"/>
                        <a:cs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lv-LV" sz="2400" b="0" u="none" noProof="0" dirty="0">
                          <a:solidFill>
                            <a:schemeClr val="bg1"/>
                          </a:solidFill>
                          <a:latin typeface="+mn-lt"/>
                          <a:ea typeface="+mn-lt"/>
                          <a:cs typeface="+mn-lt"/>
                        </a:rPr>
                        <a:t>Pārtikas preču maltītēm uzglabāšana, maltīšu pagatavošana un izdale</a:t>
                      </a:r>
                    </a:p>
                    <a:p>
                      <a:pPr lvl="0" algn="ctr"/>
                      <a:r>
                        <a:rPr lang="lv-LV" sz="2400" b="0" u="none" noProof="0" dirty="0">
                          <a:solidFill>
                            <a:schemeClr val="bg1"/>
                          </a:solidFill>
                          <a:latin typeface="+mn-lt"/>
                          <a:ea typeface="+mn-lt"/>
                          <a:cs typeface="+mn-lt"/>
                        </a:rPr>
                        <a:t>(zupas virtuves)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966275"/>
                  </a:ext>
                </a:extLst>
              </a:tr>
              <a:tr h="23391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kern="1200" noProof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2400" b="0" kern="1200" noProof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papildpasākumu īstenošana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2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2400" b="0" kern="1200" noProof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0" algn="l"/>
                        </a:tabLst>
                        <a:defRPr/>
                      </a:pPr>
                      <a:r>
                        <a:rPr lang="lv-LV" sz="2400" b="0" kern="1200" noProof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0" algn="l"/>
                        </a:tabLst>
                        <a:defRPr/>
                      </a:pPr>
                      <a:r>
                        <a:rPr lang="lv-LV" sz="2400" b="0" kern="1200" noProof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papildpasākumu īstenošana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012913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FFDCC-7B06-5648-9D69-D44A7E54B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04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</a:t>
            </a: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01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/202</a:t>
            </a:r>
            <a:r>
              <a:rPr kumimoji="0" lang="lv-LV" sz="1050" b="0" i="0" u="none" strike="noStrike" kern="1200" cap="none" spc="0" normalizeH="0" baseline="0" noProof="0" dirty="0">
                <a:ln>
                  <a:noFill/>
                </a:ln>
                <a:solidFill>
                  <a:srgbClr val="7C9396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4</a:t>
            </a:r>
            <a:endParaRPr kumimoji="0" lang="en-LV" sz="1050" b="0" i="0" u="none" strike="noStrike" kern="1200" cap="none" spc="0" normalizeH="0" baseline="0" noProof="0" dirty="0">
              <a:ln>
                <a:noFill/>
              </a:ln>
              <a:solidFill>
                <a:srgbClr val="7C9396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125BA-C3B8-F846-A59E-ED60C90C1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7C9396">
                    <a:alpha val="70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Sabiedrības integrācijas fonds</a:t>
            </a:r>
            <a:endParaRPr kumimoji="0" lang="en-LV" sz="1050" b="0" i="0" u="none" strike="noStrike" kern="1200" cap="none" spc="0" normalizeH="0" baseline="0" noProof="0">
              <a:ln>
                <a:noFill/>
              </a:ln>
              <a:solidFill>
                <a:srgbClr val="7C9396">
                  <a:alpha val="70000"/>
                </a:srgbClr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C33B5-4852-0649-AE36-7C3E8F1B4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9BB808-219E-9441-9CD5-6E582F9AE2E3}" type="slidenum">
              <a:rPr kumimoji="0" lang="en-LV" sz="11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LV" sz="1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960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Parcel">
  <a:themeElements>
    <a:clrScheme name="Custom 2">
      <a:dk1>
        <a:srgbClr val="000000"/>
      </a:dk1>
      <a:lt1>
        <a:srgbClr val="FFFFFF"/>
      </a:lt1>
      <a:dk2>
        <a:srgbClr val="595959"/>
      </a:dk2>
      <a:lt2>
        <a:srgbClr val="EBEFF0"/>
      </a:lt2>
      <a:accent1>
        <a:srgbClr val="262626"/>
      </a:accent1>
      <a:accent2>
        <a:srgbClr val="800024"/>
      </a:accent2>
      <a:accent3>
        <a:srgbClr val="9CAFAF"/>
      </a:accent3>
      <a:accent4>
        <a:srgbClr val="DAE1E1"/>
      </a:accent4>
      <a:accent5>
        <a:srgbClr val="CFD9DB"/>
      </a:accent5>
      <a:accent6>
        <a:srgbClr val="A0988C"/>
      </a:accent6>
      <a:hlink>
        <a:srgbClr val="FFB2C8"/>
      </a:hlink>
      <a:folHlink>
        <a:srgbClr val="FFB2C8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F_GDD_Template" id="{0A2504CB-092A-BF49-8D87-54A742001EB0}" vid="{1F79517A-3B9E-B248-B156-B09BA257E4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B8A6DCF348D1484F80EC7C9FC7CECE96" ma:contentTypeVersion="14" ma:contentTypeDescription="Izveidot jaunu dokumentu." ma:contentTypeScope="" ma:versionID="62136b8485e4b93bb2c679a7bf067933">
  <xsd:schema xmlns:xsd="http://www.w3.org/2001/XMLSchema" xmlns:xs="http://www.w3.org/2001/XMLSchema" xmlns:p="http://schemas.microsoft.com/office/2006/metadata/properties" xmlns:ns2="4f1366c2-cc76-49ad-8206-8ca383d3060e" xmlns:ns3="de6a950e-521b-47c8-9256-93af7daadbc7" targetNamespace="http://schemas.microsoft.com/office/2006/metadata/properties" ma:root="true" ma:fieldsID="3c23f1d208b5add2789e6e48f35c3468" ns2:_="" ns3:_="">
    <xsd:import namespace="4f1366c2-cc76-49ad-8206-8ca383d3060e"/>
    <xsd:import namespace="de6a950e-521b-47c8-9256-93af7daadbc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1366c2-cc76-49ad-8206-8ca383d3060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98b4ea6-ff51-46e2-84b1-2aff27ac9ccd}" ma:internalName="TaxCatchAll" ma:showField="CatchAllData" ma:web="4f1366c2-cc76-49ad-8206-8ca383d306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6a950e-521b-47c8-9256-93af7daadb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Attēlu atzīmes" ma:readOnly="false" ma:fieldId="{5cf76f15-5ced-4ddc-b409-7134ff3c332f}" ma:taxonomyMulti="true" ma:sspId="2126744b-e88b-4f89-a192-53d6f05030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6a950e-521b-47c8-9256-93af7daadbc7">
      <Terms xmlns="http://schemas.microsoft.com/office/infopath/2007/PartnerControls"/>
    </lcf76f155ced4ddcb4097134ff3c332f>
    <TaxCatchAll xmlns="4f1366c2-cc76-49ad-8206-8ca383d3060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0D3E31-C5A4-4D35-AEF1-13121D2BDCF8}">
  <ds:schemaRefs>
    <ds:schemaRef ds:uri="4f1366c2-cc76-49ad-8206-8ca383d3060e"/>
    <ds:schemaRef ds:uri="de6a950e-521b-47c8-9256-93af7daadb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27225B9-D4F2-425D-8079-7F5168829AF7}">
  <ds:schemaRefs>
    <ds:schemaRef ds:uri="4f1366c2-cc76-49ad-8206-8ca383d3060e"/>
    <ds:schemaRef ds:uri="de6a950e-521b-47c8-9256-93af7daadbc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500408A-D0E2-4288-AB7C-44EACEE4CE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1471</TotalTime>
  <Words>1210</Words>
  <Application>Microsoft Office PowerPoint</Application>
  <PresentationFormat>Widescreen</PresentationFormat>
  <Paragraphs>162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Urdu Typesetting</vt:lpstr>
      <vt:lpstr>Verdana</vt:lpstr>
      <vt:lpstr>Parcel</vt:lpstr>
      <vt:lpstr>Eiropas Sociālā fonda Plus programma materiālās nenodrošinātības mazināšanai  Partnerorganizāciju pirmā atlase  Nr.2023.ESF+/PO.01</vt:lpstr>
      <vt:lpstr>Eiropas Sociālā fonda Plus programma materiālās nenodrošinātības mazināšanai</vt:lpstr>
      <vt:lpstr>Kā pieteikties atlasē? </vt:lpstr>
      <vt:lpstr>Informācija par atlasi</vt:lpstr>
      <vt:lpstr>Pretendents</vt:lpstr>
      <vt:lpstr>Pretendenta NVO izslēgšana </vt:lpstr>
      <vt:lpstr>Pretendentu apvienība</vt:lpstr>
      <vt:lpstr>Apvienības dalībnieku vienošanās par sadarbību</vt:lpstr>
      <vt:lpstr> Atbalstāmās darbības  no 01.04.2024.- 31.03.2027.</vt:lpstr>
      <vt:lpstr>Izdales teritorija un atbalsta intensitāte tajā</vt:lpstr>
      <vt:lpstr>Atbalsta sniegšanas vietas</vt:lpstr>
      <vt:lpstr>Atbalsta sniegšanas nosacījumi </vt:lpstr>
      <vt:lpstr>Komplektu uzskaites nosacījumi</vt:lpstr>
      <vt:lpstr>Jautājumu uzdošana</vt:lpstr>
      <vt:lpstr>KAS PĒC 19.01.2024.?</vt:lpstr>
      <vt:lpstr>Paldies par uzmanību!</vt:lpstr>
      <vt:lpstr>#saliedētība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Sabiedrības integrācijas fonds</dc:title>
  <dc:creator>Elīna Blekte</dc:creator>
  <cp:lastModifiedBy>Māris Spilve</cp:lastModifiedBy>
  <cp:revision>71</cp:revision>
  <dcterms:created xsi:type="dcterms:W3CDTF">2021-05-20T18:00:25Z</dcterms:created>
  <dcterms:modified xsi:type="dcterms:W3CDTF">2024-01-05T14:33:42Z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0x010100B8A6DCF348D1484F80EC7C9FC7CECE96</vt:lpwstr>
  </property>
  <property fmtid="{D5CDD505-2E9C-101B-9397-08002B2CF9AE}" pid="3" name="Order">
    <vt:r8>969000</vt:r8>
  </property>
  <property fmtid="{D5CDD505-2E9C-101B-9397-08002B2CF9AE}" pid="4" name="MediaServiceImageTags">
    <vt:lpwstr/>
  </property>
</Properties>
</file>