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16"/>
  </p:notesMasterIdLst>
  <p:sldIdLst>
    <p:sldId id="267" r:id="rId5"/>
    <p:sldId id="279" r:id="rId6"/>
    <p:sldId id="321" r:id="rId7"/>
    <p:sldId id="322" r:id="rId8"/>
    <p:sldId id="325" r:id="rId9"/>
    <p:sldId id="310" r:id="rId10"/>
    <p:sldId id="327" r:id="rId11"/>
    <p:sldId id="328" r:id="rId12"/>
    <p:sldId id="331" r:id="rId13"/>
    <p:sldId id="330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018C61-152A-D3BE-B765-3B59AF870B0F}" name="Katrīna Sudakova" initials="KS" userId="S::katrina.sudakova@sif.gov.lv::f6bceb92-7f88-46e4-8a2e-ca0aba0d64dc" providerId="AD"/>
  <p188:author id="{F56CB078-67C6-22BE-42D8-6AE1D3BDF75B}" name="Ilze Vārpiņa" initials="IV" userId="S::ilze.varpina@sif.gov.lv::83c099d1-72a0-4f6a-98c0-a5f7d0dcfa3d" providerId="AD"/>
  <p188:author id="{F543A279-B246-1C69-63D5-A5F960E8741B}" name="Sigita Zankovska-Odiņa" initials="SZ" userId="S::sigita.zankovska@sif.gov.lv::4ea6a15b-e14c-4a1a-872f-af9761ea6da4" providerId="AD"/>
  <p188:author id="{212990BC-35F6-2A78-43C5-2E9B771696A5}" name="Laura Reisele" initials="LR" userId="S::laura.reisele@sif.gov.lv::402bba12-6255-43f8-bce8-78426e5c3061" providerId="AD"/>
  <p188:author id="{AC02DBC6-78FB-F6C1-0324-3EEDDEA35054}" name="Lota Elvīra Ulmane" initials="LU" userId="S::lota.ulmane@sif.gov.lv::6c68834a-7fca-48c9-8f83-ad085b57ef3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9396"/>
    <a:srgbClr val="800024"/>
    <a:srgbClr val="DAE1E1"/>
    <a:srgbClr val="9F052D"/>
    <a:srgbClr val="BF0536"/>
    <a:srgbClr val="F94574"/>
    <a:srgbClr val="7B9F14"/>
    <a:srgbClr val="404040"/>
    <a:srgbClr val="F2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765823-2992-34A4-7E49-2D1529216120}" v="85" dt="2025-09-23T13:31:00.835"/>
    <p1510:client id="{0ED6939B-4B8B-2B49-1A6B-F1EBDE7E8A1C}" v="7" dt="2025-09-24T07:18:34.727"/>
    <p1510:client id="{35B1B817-016C-4846-8645-3679F65C61B3}" v="3" dt="2025-09-23T10:35:00.148"/>
    <p1510:client id="{6DB5F393-F698-4E7C-94E5-564BBC57A1B9}" v="76" dt="2025-09-23T12:02:51.397"/>
    <p1510:client id="{7234A152-6D1A-AC7F-4651-DE1585F5109C}" v="13" dt="2025-09-23T12:04:53.309"/>
    <p1510:client id="{76747137-0FDC-4605-5716-9BE8C75739DD}" v="314" dt="2025-09-23T11:56:25.106"/>
    <p1510:client id="{7C5CA584-88C4-7652-DBAE-99159C16DF3F}" v="56" dt="2025-09-23T11:09:23.0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10/02/2025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84681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872" y="5345568"/>
            <a:ext cx="8761595" cy="12398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lv-LV" b="1" dirty="0">
                <a:latin typeface="+mn-lt"/>
                <a:ea typeface="Verdana"/>
              </a:rPr>
              <a:t>Inese Kalvāne</a:t>
            </a:r>
          </a:p>
          <a:p>
            <a:r>
              <a:rPr lang="lv-LV" dirty="0">
                <a:latin typeface="Verdana Pro"/>
                <a:ea typeface="Verdana"/>
              </a:rPr>
              <a:t>SIF sekretariāta direktore</a:t>
            </a:r>
          </a:p>
          <a:p>
            <a:r>
              <a:rPr lang="lv-LV" dirty="0">
                <a:latin typeface="Verdana Pro"/>
                <a:ea typeface="Verdana"/>
              </a:rPr>
              <a:t>02.10.2025.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20" y="1388225"/>
            <a:ext cx="9534548" cy="3300153"/>
          </a:xfrm>
        </p:spPr>
        <p:txBody>
          <a:bodyPr/>
          <a:lstStyle/>
          <a:p>
            <a:r>
              <a:rPr lang="lv-LV" sz="4400">
                <a:latin typeface="Verdana Pro" panose="020F0502020204030204" pitchFamily="34" charset="0"/>
              </a:rPr>
              <a:t>Kāpēc viņi mani tracina?</a:t>
            </a:r>
            <a:br>
              <a:rPr lang="lv-LV" sz="4400">
                <a:latin typeface="Verdana Pro" panose="020F0502020204030204" pitchFamily="34" charset="0"/>
              </a:rPr>
            </a:br>
            <a:br>
              <a:rPr lang="lv-LV" sz="4400">
                <a:latin typeface="Verdana Pro" panose="020F0502020204030204" pitchFamily="34" charset="0"/>
              </a:rPr>
            </a:br>
            <a:br>
              <a:rPr lang="lv-LV" sz="4400">
                <a:latin typeface="Verdana Pro" panose="020F0502020204030204" pitchFamily="34" charset="0"/>
              </a:rPr>
            </a:br>
            <a:r>
              <a:rPr lang="lv-LV" sz="2400">
                <a:latin typeface="Verdana Pro" panose="020F0502020204030204" pitchFamily="34" charset="0"/>
              </a:rPr>
              <a:t>Par paaudžu sadarbību darba tirgū, jauno speciālistu piesaisti un iesaisti.</a:t>
            </a:r>
            <a:endParaRPr lang="en-LV" sz="4400" spc="0">
              <a:latin typeface="Verdana Pr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7E8B91D-39C8-8F76-092C-C48CAE5EBE9D}"/>
              </a:ext>
            </a:extLst>
          </p:cNvPr>
          <p:cNvSpPr txBox="1">
            <a:spLocks/>
          </p:cNvSpPr>
          <p:nvPr/>
        </p:nvSpPr>
        <p:spPr bwMode="black">
          <a:xfrm>
            <a:off x="1033451" y="2306339"/>
            <a:ext cx="10119227" cy="2240678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just"/>
            <a:r>
              <a:rPr lang="lv-LV" sz="3500" b="1">
                <a:solidFill>
                  <a:schemeClr val="accent2"/>
                </a:solidFill>
                <a:latin typeface="Verdana"/>
                <a:ea typeface="Verdana"/>
              </a:rPr>
              <a:t>„Tilti starp paaudzēm tiek būvēti ar cieņu un klausīšanos.“ </a:t>
            </a:r>
            <a:r>
              <a:rPr lang="lv-LV" sz="3500" b="1" i="1">
                <a:solidFill>
                  <a:schemeClr val="accent2"/>
                </a:solidFill>
                <a:latin typeface="Verdana"/>
                <a:ea typeface="Verdana"/>
              </a:rPr>
              <a:t>(autors nezināms)</a:t>
            </a:r>
            <a:endParaRPr lang="lv-LV" sz="3500" i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87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1156055"/>
            <a:ext cx="7729728" cy="1188720"/>
          </a:xfrm>
          <a:ln>
            <a:noFill/>
          </a:ln>
        </p:spPr>
        <p:txBody>
          <a:bodyPr anchor="ctr">
            <a:normAutofit/>
          </a:bodyPr>
          <a:lstStyle/>
          <a:p>
            <a:r>
              <a:rPr lang="lv-LV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Paldies par </a:t>
            </a:r>
            <a:r>
              <a:rPr lang="lv-LV" sz="4400" b="1"/>
              <a:t>uzmanību</a:t>
            </a:r>
            <a:r>
              <a:rPr lang="lv-LV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LV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GB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Plašāka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informācija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www.sif.gov.lv</a:t>
            </a:r>
            <a:endParaRPr lang="lv-LV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Grafika 5" descr="Cursor outline">
            <a:extLst>
              <a:ext uri="{FF2B5EF4-FFF2-40B4-BE49-F238E27FC236}">
                <a16:creationId xmlns:a16="http://schemas.microsoft.com/office/drawing/2014/main" id="{CE543696-0B74-6B4E-2DAC-E7BB9E684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6194" y="2999203"/>
            <a:ext cx="722489" cy="72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FA11A-D02F-0C40-B5C2-DED1F388F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730" y="1581242"/>
            <a:ext cx="5159174" cy="521773"/>
          </a:xfrm>
        </p:spPr>
        <p:txBody>
          <a:bodyPr anchor="ctr">
            <a:noAutofit/>
          </a:bodyPr>
          <a:lstStyle/>
          <a:p>
            <a:r>
              <a:rPr lang="lv-LV" sz="2800" b="1">
                <a:solidFill>
                  <a:srgbClr val="800024"/>
                </a:solidFill>
              </a:rPr>
              <a:t>Paaudzes darba tirgū</a:t>
            </a:r>
            <a:endParaRPr lang="en-LV" sz="1800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E672057-0A6A-CBD2-17BF-90717249D71B}"/>
              </a:ext>
            </a:extLst>
          </p:cNvPr>
          <p:cNvSpPr txBox="1">
            <a:spLocks/>
          </p:cNvSpPr>
          <p:nvPr/>
        </p:nvSpPr>
        <p:spPr bwMode="black">
          <a:xfrm>
            <a:off x="118816" y="495294"/>
            <a:ext cx="9611496" cy="1038216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5400" b="1">
                <a:solidFill>
                  <a:srgbClr val="800024"/>
                </a:solidFill>
              </a:rPr>
              <a:t>Kur mēs esam šobrīd ?</a:t>
            </a:r>
            <a:endParaRPr lang="en-LV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sp>
        <p:nvSpPr>
          <p:cNvPr id="4" name="Taisnstūris: ar noapaļotiem stūriem 3">
            <a:extLst>
              <a:ext uri="{FF2B5EF4-FFF2-40B4-BE49-F238E27FC236}">
                <a16:creationId xmlns:a16="http://schemas.microsoft.com/office/drawing/2014/main" id="{2E86EF48-6970-66CB-4112-767D28769455}"/>
              </a:ext>
            </a:extLst>
          </p:cNvPr>
          <p:cNvSpPr/>
          <p:nvPr/>
        </p:nvSpPr>
        <p:spPr>
          <a:xfrm>
            <a:off x="432465" y="2267789"/>
            <a:ext cx="2721931" cy="761168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>
                <a:solidFill>
                  <a:srgbClr val="800024"/>
                </a:solidFill>
              </a:rPr>
              <a:t>"</a:t>
            </a:r>
            <a:r>
              <a:rPr lang="lv-LV" sz="2000" b="1" err="1">
                <a:solidFill>
                  <a:srgbClr val="800024"/>
                </a:solidFill>
              </a:rPr>
              <a:t>Baby</a:t>
            </a:r>
            <a:r>
              <a:rPr lang="lv-LV" sz="2000" b="1">
                <a:solidFill>
                  <a:srgbClr val="800024"/>
                </a:solidFill>
              </a:rPr>
              <a:t> </a:t>
            </a:r>
            <a:r>
              <a:rPr lang="lv-LV" sz="2000" b="1" err="1">
                <a:solidFill>
                  <a:srgbClr val="800024"/>
                </a:solidFill>
              </a:rPr>
              <a:t>boomers</a:t>
            </a:r>
            <a:r>
              <a:rPr lang="lv-LV" sz="2000" b="1">
                <a:solidFill>
                  <a:srgbClr val="800024"/>
                </a:solidFill>
              </a:rPr>
              <a:t>"</a:t>
            </a:r>
            <a:endParaRPr lang="lv-LV" sz="2000">
              <a:solidFill>
                <a:srgbClr val="800024"/>
              </a:solidFill>
            </a:endParaRPr>
          </a:p>
        </p:txBody>
      </p:sp>
      <p:sp>
        <p:nvSpPr>
          <p:cNvPr id="5" name="Taisnstūris: ar noapaļotiem stūriem 4">
            <a:extLst>
              <a:ext uri="{FF2B5EF4-FFF2-40B4-BE49-F238E27FC236}">
                <a16:creationId xmlns:a16="http://schemas.microsoft.com/office/drawing/2014/main" id="{B40C3452-2FC3-7845-A9AE-38D79D720E68}"/>
              </a:ext>
            </a:extLst>
          </p:cNvPr>
          <p:cNvSpPr/>
          <p:nvPr/>
        </p:nvSpPr>
        <p:spPr>
          <a:xfrm>
            <a:off x="432466" y="3146595"/>
            <a:ext cx="2721931" cy="1437443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rgbClr val="800024"/>
                </a:solidFill>
              </a:rPr>
              <a:t>stabilitāte, pastāvīgums, statuss, sociālā piederība</a:t>
            </a:r>
          </a:p>
        </p:txBody>
      </p:sp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E084898B-9011-88E9-6A88-22618DC3C8A3}"/>
              </a:ext>
            </a:extLst>
          </p:cNvPr>
          <p:cNvSpPr/>
          <p:nvPr/>
        </p:nvSpPr>
        <p:spPr>
          <a:xfrm>
            <a:off x="3307394" y="2267789"/>
            <a:ext cx="2721931" cy="761168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>
                <a:solidFill>
                  <a:srgbClr val="800024"/>
                </a:solidFill>
              </a:rPr>
              <a:t>X paaudze</a:t>
            </a:r>
          </a:p>
        </p:txBody>
      </p:sp>
      <p:sp>
        <p:nvSpPr>
          <p:cNvPr id="8" name="Taisnstūris: ar noapaļotiem stūriem 7">
            <a:extLst>
              <a:ext uri="{FF2B5EF4-FFF2-40B4-BE49-F238E27FC236}">
                <a16:creationId xmlns:a16="http://schemas.microsoft.com/office/drawing/2014/main" id="{EF37FFDD-9EAD-C9AD-AEAF-880C5DBEEEB8}"/>
              </a:ext>
            </a:extLst>
          </p:cNvPr>
          <p:cNvSpPr/>
          <p:nvPr/>
        </p:nvSpPr>
        <p:spPr>
          <a:xfrm>
            <a:off x="3317677" y="3168906"/>
            <a:ext cx="2721931" cy="1437443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rgbClr val="800024"/>
                </a:solidFill>
              </a:rPr>
              <a:t>neatkarība, individuālisms, attīstība</a:t>
            </a:r>
          </a:p>
        </p:txBody>
      </p:sp>
      <p:sp>
        <p:nvSpPr>
          <p:cNvPr id="10" name="Taisnstūris: ar noapaļotiem stūriem 9">
            <a:extLst>
              <a:ext uri="{FF2B5EF4-FFF2-40B4-BE49-F238E27FC236}">
                <a16:creationId xmlns:a16="http://schemas.microsoft.com/office/drawing/2014/main" id="{BE78713C-6524-EC27-5926-95B6448C8B2B}"/>
              </a:ext>
            </a:extLst>
          </p:cNvPr>
          <p:cNvSpPr/>
          <p:nvPr/>
        </p:nvSpPr>
        <p:spPr>
          <a:xfrm>
            <a:off x="6202892" y="2267789"/>
            <a:ext cx="2721931" cy="761168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>
                <a:solidFill>
                  <a:srgbClr val="800024"/>
                </a:solidFill>
              </a:rPr>
              <a:t>Y paaudze (</a:t>
            </a:r>
            <a:r>
              <a:rPr lang="lv-LV" sz="2000" b="1" err="1">
                <a:solidFill>
                  <a:srgbClr val="800024"/>
                </a:solidFill>
              </a:rPr>
              <a:t>mileniāļi</a:t>
            </a:r>
            <a:r>
              <a:rPr lang="lv-LV" sz="2000" b="1">
                <a:solidFill>
                  <a:srgbClr val="800024"/>
                </a:solidFill>
              </a:rPr>
              <a:t>)</a:t>
            </a:r>
          </a:p>
        </p:txBody>
      </p:sp>
      <p:sp>
        <p:nvSpPr>
          <p:cNvPr id="11" name="Taisnstūris: ar noapaļotiem stūriem 10">
            <a:extLst>
              <a:ext uri="{FF2B5EF4-FFF2-40B4-BE49-F238E27FC236}">
                <a16:creationId xmlns:a16="http://schemas.microsoft.com/office/drawing/2014/main" id="{748C68C7-7FA6-3E91-0591-2F391E49B3A3}"/>
              </a:ext>
            </a:extLst>
          </p:cNvPr>
          <p:cNvSpPr/>
          <p:nvPr/>
        </p:nvSpPr>
        <p:spPr>
          <a:xfrm>
            <a:off x="6213177" y="3168906"/>
            <a:ext cx="2721931" cy="1437443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rgbClr val="800024"/>
                </a:solidFill>
              </a:rPr>
              <a:t>komandas darbs, līderība, brīvais laiks</a:t>
            </a:r>
          </a:p>
        </p:txBody>
      </p:sp>
      <p:sp>
        <p:nvSpPr>
          <p:cNvPr id="14" name="Taisnstūris: ar noapaļotiem stūriem 13">
            <a:extLst>
              <a:ext uri="{FF2B5EF4-FFF2-40B4-BE49-F238E27FC236}">
                <a16:creationId xmlns:a16="http://schemas.microsoft.com/office/drawing/2014/main" id="{834EC189-C1B2-65B6-96D9-C6068CCD0B9C}"/>
              </a:ext>
            </a:extLst>
          </p:cNvPr>
          <p:cNvSpPr/>
          <p:nvPr/>
        </p:nvSpPr>
        <p:spPr>
          <a:xfrm>
            <a:off x="9098389" y="2267789"/>
            <a:ext cx="2721931" cy="761168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>
                <a:solidFill>
                  <a:srgbClr val="800024"/>
                </a:solidFill>
              </a:rPr>
              <a:t>Z paaudze</a:t>
            </a:r>
          </a:p>
        </p:txBody>
      </p:sp>
      <p:sp>
        <p:nvSpPr>
          <p:cNvPr id="15" name="Taisnstūris: ar noapaļotiem stūriem 14">
            <a:extLst>
              <a:ext uri="{FF2B5EF4-FFF2-40B4-BE49-F238E27FC236}">
                <a16:creationId xmlns:a16="http://schemas.microsoft.com/office/drawing/2014/main" id="{DAA0CD4D-AFDF-1D97-1D02-2D817AE5DFD9}"/>
              </a:ext>
            </a:extLst>
          </p:cNvPr>
          <p:cNvSpPr/>
          <p:nvPr/>
        </p:nvSpPr>
        <p:spPr>
          <a:xfrm>
            <a:off x="9098388" y="3168906"/>
            <a:ext cx="2721931" cy="1437443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rgbClr val="800024"/>
                </a:solidFill>
              </a:rPr>
              <a:t>brīvība, </a:t>
            </a:r>
            <a:r>
              <a:rPr lang="lv-LV" b="1" err="1">
                <a:solidFill>
                  <a:srgbClr val="800024"/>
                </a:solidFill>
              </a:rPr>
              <a:t>pašīstenošanās</a:t>
            </a:r>
            <a:r>
              <a:rPr lang="lv-LV" b="1">
                <a:solidFill>
                  <a:srgbClr val="800024"/>
                </a:solidFill>
              </a:rPr>
              <a:t>, </a:t>
            </a:r>
            <a:r>
              <a:rPr lang="lv-LV" b="1" err="1">
                <a:solidFill>
                  <a:srgbClr val="800024"/>
                </a:solidFill>
              </a:rPr>
              <a:t>paštēls</a:t>
            </a:r>
            <a:r>
              <a:rPr lang="lv-LV" b="1">
                <a:solidFill>
                  <a:srgbClr val="800024"/>
                </a:solidFill>
              </a:rPr>
              <a:t>, laime</a:t>
            </a:r>
          </a:p>
        </p:txBody>
      </p:sp>
      <p:pic>
        <p:nvPicPr>
          <p:cNvPr id="18" name="Attēls 17" descr="Attēls, kurā ir apavi, apģērbs, deja, dejošana&#10;&#10;Mākslīgā intelekta ģenerēts saturs var būt nepareizs.">
            <a:extLst>
              <a:ext uri="{FF2B5EF4-FFF2-40B4-BE49-F238E27FC236}">
                <a16:creationId xmlns:a16="http://schemas.microsoft.com/office/drawing/2014/main" id="{03166762-D23A-7F06-0490-245762C2CA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9128" b="61944"/>
          <a:stretch>
            <a:fillRect/>
          </a:stretch>
        </p:blipFill>
        <p:spPr>
          <a:xfrm>
            <a:off x="621892" y="5029810"/>
            <a:ext cx="2191026" cy="1712303"/>
          </a:xfrm>
          <a:prstGeom prst="rect">
            <a:avLst/>
          </a:prstGeom>
        </p:spPr>
      </p:pic>
      <p:sp>
        <p:nvSpPr>
          <p:cNvPr id="19" name="Taisnstūris: ar noapaļotiem stūriem 18">
            <a:extLst>
              <a:ext uri="{FF2B5EF4-FFF2-40B4-BE49-F238E27FC236}">
                <a16:creationId xmlns:a16="http://schemas.microsoft.com/office/drawing/2014/main" id="{15899A25-B94B-AF38-EE01-A07334BC8DD6}"/>
              </a:ext>
            </a:extLst>
          </p:cNvPr>
          <p:cNvSpPr/>
          <p:nvPr/>
        </p:nvSpPr>
        <p:spPr>
          <a:xfrm>
            <a:off x="432465" y="4701677"/>
            <a:ext cx="2721931" cy="367716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>
                <a:solidFill>
                  <a:srgbClr val="800024"/>
                </a:solidFill>
              </a:rPr>
              <a:t>Darbs = dzīve</a:t>
            </a:r>
          </a:p>
        </p:txBody>
      </p:sp>
      <p:sp>
        <p:nvSpPr>
          <p:cNvPr id="20" name="Taisnstūris: ar noapaļotiem stūriem 19">
            <a:extLst>
              <a:ext uri="{FF2B5EF4-FFF2-40B4-BE49-F238E27FC236}">
                <a16:creationId xmlns:a16="http://schemas.microsoft.com/office/drawing/2014/main" id="{28265C18-C125-2683-CE88-DF19634D5AE2}"/>
              </a:ext>
            </a:extLst>
          </p:cNvPr>
          <p:cNvSpPr/>
          <p:nvPr/>
        </p:nvSpPr>
        <p:spPr>
          <a:xfrm>
            <a:off x="3307394" y="4695831"/>
            <a:ext cx="2721931" cy="367716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>
                <a:solidFill>
                  <a:srgbClr val="800024"/>
                </a:solidFill>
              </a:rPr>
              <a:t>Darbs, lai dzīvotu</a:t>
            </a:r>
          </a:p>
        </p:txBody>
      </p:sp>
      <p:sp>
        <p:nvSpPr>
          <p:cNvPr id="21" name="Taisnstūris: ar noapaļotiem stūriem 20">
            <a:extLst>
              <a:ext uri="{FF2B5EF4-FFF2-40B4-BE49-F238E27FC236}">
                <a16:creationId xmlns:a16="http://schemas.microsoft.com/office/drawing/2014/main" id="{F67BB34F-72C9-249F-8C73-C000AD49C743}"/>
              </a:ext>
            </a:extLst>
          </p:cNvPr>
          <p:cNvSpPr/>
          <p:nvPr/>
        </p:nvSpPr>
        <p:spPr>
          <a:xfrm>
            <a:off x="6213176" y="4695831"/>
            <a:ext cx="2721931" cy="367716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>
                <a:solidFill>
                  <a:srgbClr val="800024"/>
                </a:solidFill>
              </a:rPr>
              <a:t>Vispirms dzīve, tad darbs</a:t>
            </a:r>
          </a:p>
        </p:txBody>
      </p:sp>
      <p:sp>
        <p:nvSpPr>
          <p:cNvPr id="22" name="Taisnstūris: ar noapaļotiem stūriem 21">
            <a:extLst>
              <a:ext uri="{FF2B5EF4-FFF2-40B4-BE49-F238E27FC236}">
                <a16:creationId xmlns:a16="http://schemas.microsoft.com/office/drawing/2014/main" id="{3D08D6C9-8AC7-0335-8571-B0141D097423}"/>
              </a:ext>
            </a:extLst>
          </p:cNvPr>
          <p:cNvSpPr/>
          <p:nvPr/>
        </p:nvSpPr>
        <p:spPr>
          <a:xfrm>
            <a:off x="9137906" y="4696668"/>
            <a:ext cx="2721931" cy="367716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i="1">
                <a:solidFill>
                  <a:srgbClr val="800024"/>
                </a:solidFill>
              </a:rPr>
              <a:t>Vispirms ES, tad darbs</a:t>
            </a:r>
          </a:p>
        </p:txBody>
      </p:sp>
      <p:pic>
        <p:nvPicPr>
          <p:cNvPr id="24" name="Attēls 23" descr="Attēls, kurā ir apavi, apģērbs, deja, dejošana&#10;&#10;Mākslīgā intelekta ģenerēts saturs var būt nepareizs.">
            <a:extLst>
              <a:ext uri="{FF2B5EF4-FFF2-40B4-BE49-F238E27FC236}">
                <a16:creationId xmlns:a16="http://schemas.microsoft.com/office/drawing/2014/main" id="{F225BB6F-429D-D582-C6CF-46083FBC7B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800" r="2601" b="62361"/>
          <a:stretch>
            <a:fillRect/>
          </a:stretch>
        </p:blipFill>
        <p:spPr>
          <a:xfrm>
            <a:off x="6716841" y="4276725"/>
            <a:ext cx="1733550" cy="2581275"/>
          </a:xfrm>
          <a:prstGeom prst="rect">
            <a:avLst/>
          </a:prstGeom>
        </p:spPr>
      </p:pic>
      <p:pic>
        <p:nvPicPr>
          <p:cNvPr id="26" name="Attēls 25" descr="Attēls, kurā ir apavi, apģērbs, deja, dejošana&#10;&#10;Mākslīgā intelekta ģenerēts saturs var būt nepareizs.">
            <a:extLst>
              <a:ext uri="{FF2B5EF4-FFF2-40B4-BE49-F238E27FC236}">
                <a16:creationId xmlns:a16="http://schemas.microsoft.com/office/drawing/2014/main" id="{E9E57E22-032A-95DD-39BC-AA35480C25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0139" r="68401" b="30139"/>
          <a:stretch>
            <a:fillRect/>
          </a:stretch>
        </p:blipFill>
        <p:spPr>
          <a:xfrm>
            <a:off x="3658060" y="4935968"/>
            <a:ext cx="1526123" cy="1794453"/>
          </a:xfrm>
          <a:prstGeom prst="rect">
            <a:avLst/>
          </a:prstGeom>
        </p:spPr>
      </p:pic>
      <p:pic>
        <p:nvPicPr>
          <p:cNvPr id="28" name="Attēls 27" descr="Attēls, kurā ir apavi, apģērbs, deja, dejošana&#10;&#10;Mākslīgā intelekta ģenerēts saturs var būt nepareizs.">
            <a:extLst>
              <a:ext uri="{FF2B5EF4-FFF2-40B4-BE49-F238E27FC236}">
                <a16:creationId xmlns:a16="http://schemas.microsoft.com/office/drawing/2014/main" id="{1CD38DD7-A3D8-398B-CF93-4BCE1DE32F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270" t="45882"/>
          <a:stretch>
            <a:fillRect/>
          </a:stretch>
        </p:blipFill>
        <p:spPr>
          <a:xfrm>
            <a:off x="9825562" y="4935968"/>
            <a:ext cx="1638877" cy="198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F48F2B-AA3A-7E4A-C8AA-DACD87CAD544}"/>
              </a:ext>
            </a:extLst>
          </p:cNvPr>
          <p:cNvSpPr txBox="1">
            <a:spLocks/>
          </p:cNvSpPr>
          <p:nvPr/>
        </p:nvSpPr>
        <p:spPr bwMode="black">
          <a:xfrm>
            <a:off x="2320767" y="1625238"/>
            <a:ext cx="7144966" cy="926174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5400" b="1">
                <a:solidFill>
                  <a:srgbClr val="800024"/>
                </a:solidFill>
              </a:rPr>
              <a:t>Kā Alfa paaudze</a:t>
            </a:r>
            <a:endParaRPr lang="en-LV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C6ED8F9B-3E74-47A3-8B2D-931257D90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4420E90-D951-60C7-461E-C1C1B14A7B3C}"/>
              </a:ext>
            </a:extLst>
          </p:cNvPr>
          <p:cNvSpPr txBox="1">
            <a:spLocks/>
          </p:cNvSpPr>
          <p:nvPr/>
        </p:nvSpPr>
        <p:spPr bwMode="black">
          <a:xfrm>
            <a:off x="3977481" y="3575541"/>
            <a:ext cx="7765786" cy="816836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5400" b="1">
                <a:solidFill>
                  <a:srgbClr val="800024"/>
                </a:solidFill>
              </a:rPr>
              <a:t>ierasto darba vidi?</a:t>
            </a:r>
            <a:endParaRPr lang="en-LV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AFB008B-7D69-CFC2-82D6-15A06434507E}"/>
              </a:ext>
            </a:extLst>
          </p:cNvPr>
          <p:cNvSpPr txBox="1">
            <a:spLocks/>
          </p:cNvSpPr>
          <p:nvPr/>
        </p:nvSpPr>
        <p:spPr bwMode="black">
          <a:xfrm>
            <a:off x="3742247" y="2600389"/>
            <a:ext cx="5958721" cy="926174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7200" b="1">
                <a:solidFill>
                  <a:srgbClr val="800024"/>
                </a:solidFill>
              </a:rPr>
              <a:t>mainīs</a:t>
            </a:r>
            <a:endParaRPr lang="en-LV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pic>
        <p:nvPicPr>
          <p:cNvPr id="5" name="Attēls 4" descr="Attēls, kurā ir multfilma, Animācijas multfilma, klipkopa, Animācija&#10;&#10;Mākslīgā intelekta ģenerēts saturs var būt nepareizs.">
            <a:extLst>
              <a:ext uri="{FF2B5EF4-FFF2-40B4-BE49-F238E27FC236}">
                <a16:creationId xmlns:a16="http://schemas.microsoft.com/office/drawing/2014/main" id="{7C8AD357-B568-9C64-1EA1-30B1E58BE5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407" r="52286" b="16571"/>
          <a:stretch>
            <a:fillRect/>
          </a:stretch>
        </p:blipFill>
        <p:spPr>
          <a:xfrm>
            <a:off x="1066336" y="2619465"/>
            <a:ext cx="1495405" cy="1959827"/>
          </a:xfrm>
          <a:prstGeom prst="rect">
            <a:avLst/>
          </a:prstGeom>
        </p:spPr>
      </p:pic>
      <p:pic>
        <p:nvPicPr>
          <p:cNvPr id="7" name="Attēls 6" descr="Attēls, kurā ir multfilma, Animācijas multfilma, klipkopa, Animācija&#10;&#10;Mākslīgā intelekta ģenerēts saturs var būt nepareizs.">
            <a:extLst>
              <a:ext uri="{FF2B5EF4-FFF2-40B4-BE49-F238E27FC236}">
                <a16:creationId xmlns:a16="http://schemas.microsoft.com/office/drawing/2014/main" id="{D51CCE70-950C-763B-3619-629E9E8EB5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35" t="32685" r="2543" b="17778"/>
          <a:stretch>
            <a:fillRect/>
          </a:stretch>
        </p:blipFill>
        <p:spPr>
          <a:xfrm>
            <a:off x="2491032" y="2619465"/>
            <a:ext cx="1343865" cy="191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9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66A454A3-BD1C-8817-979D-BE03AD95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794833" cy="1123578"/>
          </a:xfrm>
        </p:spPr>
        <p:txBody>
          <a:bodyPr>
            <a:noAutofit/>
          </a:bodyPr>
          <a:lstStyle/>
          <a:p>
            <a:r>
              <a:rPr lang="lv-LV" sz="3600" b="1">
                <a:solidFill>
                  <a:srgbClr val="800024"/>
                </a:solidFill>
              </a:rPr>
              <a:t>Vecuma diskriminācija darba vietās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4785509E-5D88-3633-757B-BF03E0B94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A0188741-A175-E0A0-9D75-B72F045C71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666" b="3529"/>
          <a:stretch>
            <a:fillRect/>
          </a:stretch>
        </p:blipFill>
        <p:spPr>
          <a:xfrm>
            <a:off x="539750" y="2208164"/>
            <a:ext cx="3905369" cy="406759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F7660A2-157B-63A9-CBB0-EFEDB4BFC705}"/>
              </a:ext>
            </a:extLst>
          </p:cNvPr>
          <p:cNvSpPr txBox="1">
            <a:spLocks/>
          </p:cNvSpPr>
          <p:nvPr/>
        </p:nvSpPr>
        <p:spPr bwMode="black">
          <a:xfrm>
            <a:off x="531164" y="1487372"/>
            <a:ext cx="5226169" cy="1014006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1800" b="1">
                <a:solidFill>
                  <a:srgbClr val="800024"/>
                </a:solidFill>
              </a:rPr>
              <a:t>Vai uzskatāt, ka Latvijā pastāv darba ņēmēju vecuma diskriminācija?</a:t>
            </a:r>
            <a:endParaRPr lang="en-LV" sz="1200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DA1E36A2-DE1B-61F0-D934-8ADDC387526D}"/>
              </a:ext>
            </a:extLst>
          </p:cNvPr>
          <p:cNvSpPr/>
          <p:nvPr/>
        </p:nvSpPr>
        <p:spPr>
          <a:xfrm>
            <a:off x="5408084" y="1636563"/>
            <a:ext cx="3397250" cy="3368568"/>
          </a:xfrm>
          <a:prstGeom prst="ellipse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No visiem aptaujātajiem darba ņēmējiem 58% ir </a:t>
            </a:r>
            <a:r>
              <a:rPr lang="lv-LV" err="1"/>
              <a:t>saskārušies</a:t>
            </a:r>
            <a:r>
              <a:rPr lang="lv-LV"/>
              <a:t> ar vecuma diskrimināciju savā darbavietā.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9B86E2BA-A8BC-9B35-EEE6-2AD6AE90EA13}"/>
              </a:ext>
            </a:extLst>
          </p:cNvPr>
          <p:cNvSpPr/>
          <p:nvPr/>
        </p:nvSpPr>
        <p:spPr>
          <a:xfrm>
            <a:off x="8674100" y="3317019"/>
            <a:ext cx="2986736" cy="2885439"/>
          </a:xfrm>
          <a:prstGeom prst="ellipse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81% darba devēju apgalvo, ka viņu uzņēmumos nav vecuma diskriminācijas gadījumu.</a:t>
            </a:r>
          </a:p>
        </p:txBody>
      </p:sp>
      <p:pic>
        <p:nvPicPr>
          <p:cNvPr id="18" name="Attēls 17">
            <a:extLst>
              <a:ext uri="{FF2B5EF4-FFF2-40B4-BE49-F238E27FC236}">
                <a16:creationId xmlns:a16="http://schemas.microsoft.com/office/drawing/2014/main" id="{BB0470D7-FE1D-F616-8004-6A45C4C65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066" y="1872976"/>
            <a:ext cx="468267" cy="3860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25D0BC-4196-3E1C-3BA3-9D9142A1B30C}"/>
              </a:ext>
            </a:extLst>
          </p:cNvPr>
          <p:cNvSpPr txBox="1">
            <a:spLocks/>
          </p:cNvSpPr>
          <p:nvPr/>
        </p:nvSpPr>
        <p:spPr bwMode="black">
          <a:xfrm>
            <a:off x="531164" y="5982549"/>
            <a:ext cx="5593919" cy="1014006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1000">
                <a:solidFill>
                  <a:srgbClr val="800024"/>
                </a:solidFill>
              </a:rPr>
              <a:t>Alma </a:t>
            </a:r>
            <a:r>
              <a:rPr lang="lv-LV" sz="1000" err="1">
                <a:solidFill>
                  <a:srgbClr val="800024"/>
                </a:solidFill>
              </a:rPr>
              <a:t>Career</a:t>
            </a:r>
            <a:r>
              <a:rPr lang="lv-LV" sz="1000">
                <a:solidFill>
                  <a:srgbClr val="800024"/>
                </a:solidFill>
              </a:rPr>
              <a:t> Latvia un </a:t>
            </a:r>
            <a:r>
              <a:rPr lang="lv-LV" sz="1000" err="1">
                <a:solidFill>
                  <a:srgbClr val="800024"/>
                </a:solidFill>
              </a:rPr>
              <a:t>PwC</a:t>
            </a:r>
            <a:r>
              <a:rPr lang="lv-LV" sz="1000">
                <a:solidFill>
                  <a:srgbClr val="800024"/>
                </a:solidFill>
              </a:rPr>
              <a:t> Latvija, 2024. </a:t>
            </a:r>
            <a:r>
              <a:rPr lang="lv-LV" sz="1000" i="1">
                <a:solidFill>
                  <a:srgbClr val="800024"/>
                </a:solidFill>
              </a:rPr>
              <a:t>Aptauja: Vairāk nekā puse Latvijas darba ņēmēju savā darbavietā ir </a:t>
            </a:r>
            <a:r>
              <a:rPr lang="lv-LV" sz="1000" i="1" err="1">
                <a:solidFill>
                  <a:srgbClr val="800024"/>
                </a:solidFill>
              </a:rPr>
              <a:t>saskārušies</a:t>
            </a:r>
            <a:r>
              <a:rPr lang="lv-LV" sz="1000" i="1">
                <a:solidFill>
                  <a:srgbClr val="800024"/>
                </a:solidFill>
              </a:rPr>
              <a:t> ar vecuma diskrimināciju.</a:t>
            </a:r>
            <a:endParaRPr lang="en-LV" sz="700">
              <a:solidFill>
                <a:srgbClr val="800024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91236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E8D19-E5F6-9488-6B5D-AB9B7FC6F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BE4E721F-CF6D-562B-BB6A-C74F8B4E4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057" y="132734"/>
            <a:ext cx="10094504" cy="1123578"/>
          </a:xfrm>
        </p:spPr>
        <p:txBody>
          <a:bodyPr>
            <a:noAutofit/>
          </a:bodyPr>
          <a:lstStyle/>
          <a:p>
            <a:pPr algn="ctr"/>
            <a:r>
              <a:rPr lang="lv-LV" sz="3200" b="1">
                <a:solidFill>
                  <a:srgbClr val="800024"/>
                </a:solidFill>
              </a:rPr>
              <a:t>Jauno speciālistu prasmes un attieksme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78BD1FCE-C053-D22D-5C28-54178DD11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6" name="Mākonis 5">
            <a:extLst>
              <a:ext uri="{FF2B5EF4-FFF2-40B4-BE49-F238E27FC236}">
                <a16:creationId xmlns:a16="http://schemas.microsoft.com/office/drawing/2014/main" id="{28CD9C13-EA10-B5B1-6C62-8790AC82CFB9}"/>
              </a:ext>
            </a:extLst>
          </p:cNvPr>
          <p:cNvSpPr/>
          <p:nvPr/>
        </p:nvSpPr>
        <p:spPr>
          <a:xfrm>
            <a:off x="273270" y="1582861"/>
            <a:ext cx="2992302" cy="1570418"/>
          </a:xfrm>
          <a:prstGeom prst="cloud">
            <a:avLst/>
          </a:prstGeom>
          <a:solidFill>
            <a:srgbClr val="DAE1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800024"/>
                </a:solidFill>
              </a:rPr>
              <a:t>Grib darīt darbu ar jēgu – izaicina ierasto kārtību. </a:t>
            </a:r>
          </a:p>
        </p:txBody>
      </p:sp>
      <p:sp>
        <p:nvSpPr>
          <p:cNvPr id="8" name="Mākonis 7">
            <a:extLst>
              <a:ext uri="{FF2B5EF4-FFF2-40B4-BE49-F238E27FC236}">
                <a16:creationId xmlns:a16="http://schemas.microsoft.com/office/drawing/2014/main" id="{64E2A10C-E1D2-92D2-6C06-2D2B3AF0279E}"/>
              </a:ext>
            </a:extLst>
          </p:cNvPr>
          <p:cNvSpPr/>
          <p:nvPr/>
        </p:nvSpPr>
        <p:spPr>
          <a:xfrm>
            <a:off x="4286411" y="1058656"/>
            <a:ext cx="3619177" cy="1862839"/>
          </a:xfrm>
          <a:prstGeom prst="cloud">
            <a:avLst/>
          </a:prstGeom>
          <a:solidFill>
            <a:srgbClr val="DAE1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800024"/>
                </a:solidFill>
              </a:rPr>
              <a:t>Nebaidās mainīt darbu kā </a:t>
            </a:r>
            <a:r>
              <a:rPr lang="lv-LV" sz="1400" b="1" err="1">
                <a:solidFill>
                  <a:srgbClr val="800024"/>
                </a:solidFill>
              </a:rPr>
              <a:t>iPhone</a:t>
            </a:r>
            <a:r>
              <a:rPr lang="lv-LV" sz="1400" b="1">
                <a:solidFill>
                  <a:srgbClr val="800024"/>
                </a:solidFill>
              </a:rPr>
              <a:t> – ātrāk, ja ir labākas iespējas, alga un darba vide.</a:t>
            </a:r>
          </a:p>
        </p:txBody>
      </p:sp>
      <p:sp>
        <p:nvSpPr>
          <p:cNvPr id="9" name="Mākonis 8">
            <a:extLst>
              <a:ext uri="{FF2B5EF4-FFF2-40B4-BE49-F238E27FC236}">
                <a16:creationId xmlns:a16="http://schemas.microsoft.com/office/drawing/2014/main" id="{6773D626-C37D-1FD2-8953-09F106A12E12}"/>
              </a:ext>
            </a:extLst>
          </p:cNvPr>
          <p:cNvSpPr/>
          <p:nvPr/>
        </p:nvSpPr>
        <p:spPr>
          <a:xfrm>
            <a:off x="298216" y="4603506"/>
            <a:ext cx="3845634" cy="2063146"/>
          </a:xfrm>
          <a:prstGeom prst="cloud">
            <a:avLst/>
          </a:prstGeom>
          <a:solidFill>
            <a:srgbClr val="DAE1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800024"/>
                </a:solidFill>
              </a:rPr>
              <a:t>Grib skaidru izaugsmi –  negaidīs 5–10 gadus, kamēr pavērsies jaunas iespējas.</a:t>
            </a:r>
          </a:p>
        </p:txBody>
      </p:sp>
      <p:sp>
        <p:nvSpPr>
          <p:cNvPr id="10" name="Mākonis 9">
            <a:extLst>
              <a:ext uri="{FF2B5EF4-FFF2-40B4-BE49-F238E27FC236}">
                <a16:creationId xmlns:a16="http://schemas.microsoft.com/office/drawing/2014/main" id="{65B1C38D-070A-81A1-E024-966B856BEE60}"/>
              </a:ext>
            </a:extLst>
          </p:cNvPr>
          <p:cNvSpPr/>
          <p:nvPr/>
        </p:nvSpPr>
        <p:spPr>
          <a:xfrm>
            <a:off x="2557025" y="2889760"/>
            <a:ext cx="2841659" cy="1632549"/>
          </a:xfrm>
          <a:prstGeom prst="cloud">
            <a:avLst/>
          </a:prstGeom>
          <a:solidFill>
            <a:srgbClr val="DAE1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800024"/>
                </a:solidFill>
              </a:rPr>
              <a:t>Vēlas būt sadzirdēts – izmanto atvērtu, ātru un tiešu komunikāciju.</a:t>
            </a:r>
          </a:p>
        </p:txBody>
      </p:sp>
      <p:sp>
        <p:nvSpPr>
          <p:cNvPr id="11" name="Mākonis 10">
            <a:extLst>
              <a:ext uri="{FF2B5EF4-FFF2-40B4-BE49-F238E27FC236}">
                <a16:creationId xmlns:a16="http://schemas.microsoft.com/office/drawing/2014/main" id="{3C95183A-928B-B32B-C249-C69A5724F346}"/>
              </a:ext>
            </a:extLst>
          </p:cNvPr>
          <p:cNvSpPr/>
          <p:nvPr/>
        </p:nvSpPr>
        <p:spPr>
          <a:xfrm>
            <a:off x="6836520" y="3063688"/>
            <a:ext cx="3123641" cy="1804348"/>
          </a:xfrm>
          <a:prstGeom prst="cloud">
            <a:avLst/>
          </a:prstGeom>
          <a:solidFill>
            <a:srgbClr val="DAE1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800024"/>
                </a:solidFill>
              </a:rPr>
              <a:t>Svarīgāka interese un vēlme mācīties, nevis pieredze.</a:t>
            </a:r>
          </a:p>
        </p:txBody>
      </p:sp>
      <p:sp>
        <p:nvSpPr>
          <p:cNvPr id="13" name="Mākonis 12">
            <a:extLst>
              <a:ext uri="{FF2B5EF4-FFF2-40B4-BE49-F238E27FC236}">
                <a16:creationId xmlns:a16="http://schemas.microsoft.com/office/drawing/2014/main" id="{DBAAFC22-41C5-081C-06DD-0E4AA02CBF34}"/>
              </a:ext>
            </a:extLst>
          </p:cNvPr>
          <p:cNvSpPr/>
          <p:nvPr/>
        </p:nvSpPr>
        <p:spPr>
          <a:xfrm>
            <a:off x="8297648" y="1389045"/>
            <a:ext cx="3076494" cy="1505685"/>
          </a:xfrm>
          <a:prstGeom prst="cloud">
            <a:avLst/>
          </a:prstGeom>
          <a:solidFill>
            <a:srgbClr val="DAE1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800024"/>
                </a:solidFill>
              </a:rPr>
              <a:t>Augsti vērtē cieņu un līdzvērtīgas attiecības, ne hierarhiju.</a:t>
            </a:r>
          </a:p>
        </p:txBody>
      </p:sp>
      <p:sp>
        <p:nvSpPr>
          <p:cNvPr id="14" name="Mākonis 13">
            <a:extLst>
              <a:ext uri="{FF2B5EF4-FFF2-40B4-BE49-F238E27FC236}">
                <a16:creationId xmlns:a16="http://schemas.microsoft.com/office/drawing/2014/main" id="{7B0FDA2C-239B-A9AA-37A0-A1F6C8A40FEC}"/>
              </a:ext>
            </a:extLst>
          </p:cNvPr>
          <p:cNvSpPr/>
          <p:nvPr/>
        </p:nvSpPr>
        <p:spPr>
          <a:xfrm>
            <a:off x="8037344" y="4827589"/>
            <a:ext cx="3845634" cy="1897677"/>
          </a:xfrm>
          <a:prstGeom prst="cloud">
            <a:avLst/>
          </a:prstGeom>
          <a:solidFill>
            <a:srgbClr val="DAE1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800024"/>
                </a:solidFill>
              </a:rPr>
              <a:t>Sagaida konstruktīvu un laicīgu atgriezenisko saiti – runāt skaidri, nevis “caur puķēm”. </a:t>
            </a:r>
          </a:p>
        </p:txBody>
      </p:sp>
      <p:pic>
        <p:nvPicPr>
          <p:cNvPr id="2" name="Picture 1" descr="A person wearing headphones and holding a phone&#10;&#10;AI-generated content may be incorrect.">
            <a:extLst>
              <a:ext uri="{FF2B5EF4-FFF2-40B4-BE49-F238E27FC236}">
                <a16:creationId xmlns:a16="http://schemas.microsoft.com/office/drawing/2014/main" id="{BDFB7716-5829-C633-33A3-7247331E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439" y="3297836"/>
            <a:ext cx="3356548" cy="419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0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irsraksts 1">
            <a:extLst>
              <a:ext uri="{FF2B5EF4-FFF2-40B4-BE49-F238E27FC236}">
                <a16:creationId xmlns:a16="http://schemas.microsoft.com/office/drawing/2014/main" id="{4C61B68E-3147-7586-A42C-825D35BC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195" y="976130"/>
            <a:ext cx="10487609" cy="2337985"/>
          </a:xfrm>
        </p:spPr>
        <p:txBody>
          <a:bodyPr/>
          <a:lstStyle/>
          <a:p>
            <a:pPr algn="ctr"/>
            <a:r>
              <a:rPr lang="pl-PL" sz="4400" b="1">
                <a:solidFill>
                  <a:srgbClr val="800024"/>
                </a:solidFill>
              </a:rPr>
              <a:t>Izaudzini savu nākotnes darbinieku pats!</a:t>
            </a:r>
            <a:endParaRPr lang="lv-LV" sz="4400" b="1">
              <a:solidFill>
                <a:srgbClr val="800024"/>
              </a:solidFill>
            </a:endParaRPr>
          </a:p>
        </p:txBody>
      </p:sp>
      <p:pic>
        <p:nvPicPr>
          <p:cNvPr id="3" name="Attēls 2" descr="Attēls, kurā ir deja, multfilma, dejošana&#10;&#10;Mākslīgā intelekta ģenerēts saturs var būt nepareizs.">
            <a:extLst>
              <a:ext uri="{FF2B5EF4-FFF2-40B4-BE49-F238E27FC236}">
                <a16:creationId xmlns:a16="http://schemas.microsoft.com/office/drawing/2014/main" id="{B889D198-6C00-17AB-6BA8-907B999266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308" r="8606" b="27541"/>
          <a:stretch>
            <a:fillRect/>
          </a:stretch>
        </p:blipFill>
        <p:spPr>
          <a:xfrm>
            <a:off x="2567501" y="2848044"/>
            <a:ext cx="6641228" cy="328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0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E8C25-FBF4-19C7-E372-1C7B5FBA6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C945142F-D0F1-24A9-ABE9-7665CCC51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331" y="978450"/>
            <a:ext cx="9794833" cy="1123578"/>
          </a:xfrm>
        </p:spPr>
        <p:txBody>
          <a:bodyPr>
            <a:noAutofit/>
          </a:bodyPr>
          <a:lstStyle/>
          <a:p>
            <a:r>
              <a:rPr lang="lv-LV" sz="3600" b="1">
                <a:solidFill>
                  <a:srgbClr val="800024"/>
                </a:solidFill>
              </a:rPr>
              <a:t>Ieteikumi </a:t>
            </a:r>
            <a:r>
              <a:rPr lang="lv-LV" sz="3600" b="1" err="1">
                <a:solidFill>
                  <a:srgbClr val="800024"/>
                </a:solidFill>
              </a:rPr>
              <a:t>starppaaudžu</a:t>
            </a:r>
            <a:r>
              <a:rPr lang="lv-LV" sz="3600" b="1">
                <a:solidFill>
                  <a:srgbClr val="800024"/>
                </a:solidFill>
              </a:rPr>
              <a:t> sadarbības veicināšanai: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8996F7E4-DF2E-BA52-46CB-5A05AC5E7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55B6313-3EDB-B07E-EB6E-D21BE03B4C13}"/>
              </a:ext>
            </a:extLst>
          </p:cNvPr>
          <p:cNvSpPr txBox="1">
            <a:spLocks/>
          </p:cNvSpPr>
          <p:nvPr/>
        </p:nvSpPr>
        <p:spPr bwMode="black">
          <a:xfrm>
            <a:off x="2467350" y="2719794"/>
            <a:ext cx="7257299" cy="1014006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lv-LV" sz="2800" b="1">
                <a:solidFill>
                  <a:srgbClr val="800024"/>
                </a:solidFill>
              </a:rPr>
              <a:t>Individuāli – ko var darīt katrs darbinieks</a:t>
            </a:r>
            <a:endParaRPr lang="en-LV" sz="2800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sp>
        <p:nvSpPr>
          <p:cNvPr id="2" name="Taisnstūris: ar noapaļotiem stūriem 1">
            <a:extLst>
              <a:ext uri="{FF2B5EF4-FFF2-40B4-BE49-F238E27FC236}">
                <a16:creationId xmlns:a16="http://schemas.microsoft.com/office/drawing/2014/main" id="{B365D981-EDB1-F8F3-7202-3C8F04CAFAA0}"/>
              </a:ext>
            </a:extLst>
          </p:cNvPr>
          <p:cNvSpPr/>
          <p:nvPr/>
        </p:nvSpPr>
        <p:spPr>
          <a:xfrm>
            <a:off x="2467350" y="4046766"/>
            <a:ext cx="3437467" cy="1134534"/>
          </a:xfrm>
          <a:prstGeom prst="roundRect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/>
              <a:t>Abpusējais </a:t>
            </a:r>
            <a:r>
              <a:rPr lang="lv-LV" b="1" err="1"/>
              <a:t>mentorings</a:t>
            </a:r>
            <a:endParaRPr lang="lv-LV"/>
          </a:p>
        </p:txBody>
      </p:sp>
      <p:sp>
        <p:nvSpPr>
          <p:cNvPr id="4" name="Taisnstūris: ar noapaļotiem stūriem 3">
            <a:extLst>
              <a:ext uri="{FF2B5EF4-FFF2-40B4-BE49-F238E27FC236}">
                <a16:creationId xmlns:a16="http://schemas.microsoft.com/office/drawing/2014/main" id="{349A33BE-43DB-9074-C24F-BFA99F9A9637}"/>
              </a:ext>
            </a:extLst>
          </p:cNvPr>
          <p:cNvSpPr/>
          <p:nvPr/>
        </p:nvSpPr>
        <p:spPr>
          <a:xfrm>
            <a:off x="6287182" y="4046766"/>
            <a:ext cx="3437467" cy="1134534"/>
          </a:xfrm>
          <a:prstGeom prst="roundRect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/>
              <a:t>Izzināt un pieņemt citu paaudžu vērtības</a:t>
            </a:r>
            <a:endParaRPr lang="lv-LV"/>
          </a:p>
        </p:txBody>
      </p:sp>
      <p:pic>
        <p:nvPicPr>
          <p:cNvPr id="5" name="Grafika 4" descr="Hero Male with solid fill">
            <a:extLst>
              <a:ext uri="{FF2B5EF4-FFF2-40B4-BE49-F238E27FC236}">
                <a16:creationId xmlns:a16="http://schemas.microsoft.com/office/drawing/2014/main" id="{818BD47B-0970-1E04-0A84-CD4E8F415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423" y="3986695"/>
            <a:ext cx="2083103" cy="2083103"/>
          </a:xfrm>
          <a:prstGeom prst="rect">
            <a:avLst/>
          </a:prstGeom>
        </p:spPr>
      </p:pic>
      <p:pic>
        <p:nvPicPr>
          <p:cNvPr id="8" name="Grafika 7" descr="Thought bubble with solid fill">
            <a:extLst>
              <a:ext uri="{FF2B5EF4-FFF2-40B4-BE49-F238E27FC236}">
                <a16:creationId xmlns:a16="http://schemas.microsoft.com/office/drawing/2014/main" id="{DED05312-8EC8-508F-FBD0-4F19A4DA7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3092" y="3333245"/>
            <a:ext cx="1427041" cy="142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8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E65C6-B980-1908-9E54-77A17C745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29A21B43-F3F9-D3EF-D9F0-6A96B5D81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924" y="764472"/>
            <a:ext cx="9794833" cy="1123578"/>
          </a:xfrm>
        </p:spPr>
        <p:txBody>
          <a:bodyPr>
            <a:noAutofit/>
          </a:bodyPr>
          <a:lstStyle/>
          <a:p>
            <a:r>
              <a:rPr lang="lv-LV" sz="3600" b="1">
                <a:solidFill>
                  <a:srgbClr val="800024"/>
                </a:solidFill>
              </a:rPr>
              <a:t>Ieteikumi </a:t>
            </a:r>
            <a:r>
              <a:rPr lang="lv-LV" sz="3600" b="1" err="1">
                <a:solidFill>
                  <a:srgbClr val="800024"/>
                </a:solidFill>
              </a:rPr>
              <a:t>starppaaudžu</a:t>
            </a:r>
            <a:r>
              <a:rPr lang="lv-LV" sz="3600" b="1">
                <a:solidFill>
                  <a:srgbClr val="800024"/>
                </a:solidFill>
              </a:rPr>
              <a:t> sadarbības veicināšanai: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A0C89FFE-9E2B-7136-D500-63FB64575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203ABC4-5246-6D97-0531-8CCC116BA1EC}"/>
              </a:ext>
            </a:extLst>
          </p:cNvPr>
          <p:cNvSpPr txBox="1">
            <a:spLocks/>
          </p:cNvSpPr>
          <p:nvPr/>
        </p:nvSpPr>
        <p:spPr bwMode="black">
          <a:xfrm>
            <a:off x="468944" y="1888050"/>
            <a:ext cx="11077131" cy="581383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ctr"/>
            <a:r>
              <a:rPr lang="lv-LV" sz="2800" b="1">
                <a:solidFill>
                  <a:srgbClr val="800024"/>
                </a:solidFill>
              </a:rPr>
              <a:t>Darba devējs</a:t>
            </a:r>
            <a:endParaRPr lang="en-LV" sz="2800" b="1">
              <a:solidFill>
                <a:srgbClr val="800024"/>
              </a:solidFill>
              <a:latin typeface="Verdana"/>
              <a:ea typeface="Verdana"/>
            </a:endParaRPr>
          </a:p>
        </p:txBody>
      </p:sp>
      <p:sp>
        <p:nvSpPr>
          <p:cNvPr id="2" name="Taisnstūris: ar noapaļotiem stūriem 1">
            <a:extLst>
              <a:ext uri="{FF2B5EF4-FFF2-40B4-BE49-F238E27FC236}">
                <a16:creationId xmlns:a16="http://schemas.microsoft.com/office/drawing/2014/main" id="{06F05339-277E-F595-3BD4-EB1EE399E867}"/>
              </a:ext>
            </a:extLst>
          </p:cNvPr>
          <p:cNvSpPr/>
          <p:nvPr/>
        </p:nvSpPr>
        <p:spPr>
          <a:xfrm>
            <a:off x="557432" y="2877713"/>
            <a:ext cx="3437467" cy="1082914"/>
          </a:xfrm>
          <a:prstGeom prst="roundRect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/>
              <a:t>Veidot </a:t>
            </a:r>
            <a:r>
              <a:rPr lang="lv-LV" sz="1600" b="1"/>
              <a:t>iekļaujošu</a:t>
            </a:r>
            <a:r>
              <a:rPr lang="lv-LV" sz="1600"/>
              <a:t> darba vidi</a:t>
            </a:r>
          </a:p>
        </p:txBody>
      </p:sp>
      <p:sp>
        <p:nvSpPr>
          <p:cNvPr id="4" name="Taisnstūris: ar noapaļotiem stūriem 3">
            <a:extLst>
              <a:ext uri="{FF2B5EF4-FFF2-40B4-BE49-F238E27FC236}">
                <a16:creationId xmlns:a16="http://schemas.microsoft.com/office/drawing/2014/main" id="{11202018-01F5-81F8-EC0C-103F1E2DC212}"/>
              </a:ext>
            </a:extLst>
          </p:cNvPr>
          <p:cNvSpPr/>
          <p:nvPr/>
        </p:nvSpPr>
        <p:spPr>
          <a:xfrm>
            <a:off x="4377266" y="2877713"/>
            <a:ext cx="3437467" cy="1102574"/>
          </a:xfrm>
          <a:prstGeom prst="roundRect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/>
              <a:t>Izskaidrot </a:t>
            </a:r>
            <a:r>
              <a:rPr lang="lv-LV" sz="1600" b="1"/>
              <a:t>pamata lietas</a:t>
            </a:r>
            <a:r>
              <a:rPr lang="lv-LV" sz="1600"/>
              <a:t>: EDS, slimības lapas u.c.</a:t>
            </a:r>
          </a:p>
        </p:txBody>
      </p:sp>
      <p:sp>
        <p:nvSpPr>
          <p:cNvPr id="5" name="Taisnstūris: ar noapaļotiem stūriem 4">
            <a:extLst>
              <a:ext uri="{FF2B5EF4-FFF2-40B4-BE49-F238E27FC236}">
                <a16:creationId xmlns:a16="http://schemas.microsoft.com/office/drawing/2014/main" id="{A28C203E-EADB-E7B4-F45F-2DF945917C02}"/>
              </a:ext>
            </a:extLst>
          </p:cNvPr>
          <p:cNvSpPr/>
          <p:nvPr/>
        </p:nvSpPr>
        <p:spPr>
          <a:xfrm>
            <a:off x="8197096" y="2877713"/>
            <a:ext cx="3437467" cy="1102574"/>
          </a:xfrm>
          <a:prstGeom prst="roundRect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/>
              <a:t>Iekārtojot biroju, ņemt vērā </a:t>
            </a:r>
            <a:r>
              <a:rPr lang="lv-LV" sz="1600" b="1"/>
              <a:t>darbinieku vajadzības</a:t>
            </a:r>
            <a:r>
              <a:rPr lang="lv-LV" sz="1600"/>
              <a:t>.</a:t>
            </a:r>
          </a:p>
        </p:txBody>
      </p:sp>
      <p:sp>
        <p:nvSpPr>
          <p:cNvPr id="6" name="Taisnstūris: ar noapaļotiem stūriem 5">
            <a:extLst>
              <a:ext uri="{FF2B5EF4-FFF2-40B4-BE49-F238E27FC236}">
                <a16:creationId xmlns:a16="http://schemas.microsoft.com/office/drawing/2014/main" id="{DC29A1F7-9D32-01C2-3E01-9474FA33383E}"/>
              </a:ext>
            </a:extLst>
          </p:cNvPr>
          <p:cNvSpPr/>
          <p:nvPr/>
        </p:nvSpPr>
        <p:spPr>
          <a:xfrm>
            <a:off x="2417891" y="4224305"/>
            <a:ext cx="3437467" cy="1082914"/>
          </a:xfrm>
          <a:prstGeom prst="roundRect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/>
              <a:t>Noteikt skaidrus </a:t>
            </a:r>
            <a:r>
              <a:rPr lang="lv-LV" sz="1600" b="1"/>
              <a:t>komunikācijas principus</a:t>
            </a:r>
            <a:r>
              <a:rPr lang="lv-LV" sz="1600"/>
              <a:t>.</a:t>
            </a:r>
          </a:p>
        </p:txBody>
      </p:sp>
      <p:sp>
        <p:nvSpPr>
          <p:cNvPr id="8" name="Taisnstūris: ar noapaļotiem stūriem 7">
            <a:extLst>
              <a:ext uri="{FF2B5EF4-FFF2-40B4-BE49-F238E27FC236}">
                <a16:creationId xmlns:a16="http://schemas.microsoft.com/office/drawing/2014/main" id="{C7DE5D0A-A737-2C13-C6A7-E32A9B015F3E}"/>
              </a:ext>
            </a:extLst>
          </p:cNvPr>
          <p:cNvSpPr/>
          <p:nvPr/>
        </p:nvSpPr>
        <p:spPr>
          <a:xfrm>
            <a:off x="6237724" y="4224304"/>
            <a:ext cx="3437467" cy="1082919"/>
          </a:xfrm>
          <a:prstGeom prst="roundRect">
            <a:avLst/>
          </a:prstGeom>
          <a:solidFill>
            <a:srgbClr val="8000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/>
              <a:t>Darba sludinājumos lietot </a:t>
            </a:r>
            <a:r>
              <a:rPr lang="lv-LV" sz="1600" b="1"/>
              <a:t>iekļaujošu</a:t>
            </a:r>
            <a:r>
              <a:rPr lang="lv-LV" sz="1600"/>
              <a:t> valodu, izplatīt tos dažādos kanālos.</a:t>
            </a:r>
          </a:p>
        </p:txBody>
      </p:sp>
      <p:pic>
        <p:nvPicPr>
          <p:cNvPr id="13" name="Grafika 12" descr="Comment Like with solid fill">
            <a:extLst>
              <a:ext uri="{FF2B5EF4-FFF2-40B4-BE49-F238E27FC236}">
                <a16:creationId xmlns:a16="http://schemas.microsoft.com/office/drawing/2014/main" id="{3725FB86-4210-B8DE-C1BF-12665E1D1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069" y="2080074"/>
            <a:ext cx="914400" cy="914400"/>
          </a:xfrm>
          <a:prstGeom prst="rect">
            <a:avLst/>
          </a:prstGeom>
        </p:spPr>
      </p:pic>
      <p:pic>
        <p:nvPicPr>
          <p:cNvPr id="18" name="Grafika 17" descr="Customer review with solid fill">
            <a:extLst>
              <a:ext uri="{FF2B5EF4-FFF2-40B4-BE49-F238E27FC236}">
                <a16:creationId xmlns:a16="http://schemas.microsoft.com/office/drawing/2014/main" id="{DEE20F55-3C1C-18B7-5D39-01982B2C4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0534" y="4659389"/>
            <a:ext cx="1490874" cy="1490874"/>
          </a:xfrm>
          <a:prstGeom prst="rect">
            <a:avLst/>
          </a:prstGeom>
        </p:spPr>
      </p:pic>
      <p:pic>
        <p:nvPicPr>
          <p:cNvPr id="20" name="Grafika 19" descr="Questions with solid fill">
            <a:extLst>
              <a:ext uri="{FF2B5EF4-FFF2-40B4-BE49-F238E27FC236}">
                <a16:creationId xmlns:a16="http://schemas.microsoft.com/office/drawing/2014/main" id="{96620D21-8446-74D7-2CC5-2103047D6B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70566" y="2264256"/>
            <a:ext cx="776530" cy="776530"/>
          </a:xfrm>
          <a:prstGeom prst="rect">
            <a:avLst/>
          </a:prstGeom>
        </p:spPr>
      </p:pic>
      <p:pic>
        <p:nvPicPr>
          <p:cNvPr id="22" name="Grafika 21" descr="Teacher with solid fill">
            <a:extLst>
              <a:ext uri="{FF2B5EF4-FFF2-40B4-BE49-F238E27FC236}">
                <a16:creationId xmlns:a16="http://schemas.microsoft.com/office/drawing/2014/main" id="{36DE4281-6D32-4574-DA91-2187C170B0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68283" y="4704948"/>
            <a:ext cx="1388580" cy="1388580"/>
          </a:xfrm>
          <a:prstGeom prst="rect">
            <a:avLst/>
          </a:prstGeom>
        </p:spPr>
      </p:pic>
      <p:pic>
        <p:nvPicPr>
          <p:cNvPr id="24" name="Grafika 23" descr="Work from home desk with solid fill">
            <a:extLst>
              <a:ext uri="{FF2B5EF4-FFF2-40B4-BE49-F238E27FC236}">
                <a16:creationId xmlns:a16="http://schemas.microsoft.com/office/drawing/2014/main" id="{5132A071-5193-BFB0-07F0-58AFEE0CC4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58960" y="2187905"/>
            <a:ext cx="823723" cy="8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2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9E5567-754F-AE1B-ABE5-7FBB8BEE4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85" y="351996"/>
            <a:ext cx="7423510" cy="1365148"/>
          </a:xfrm>
        </p:spPr>
        <p:txBody>
          <a:bodyPr>
            <a:normAutofit fontScale="90000"/>
          </a:bodyPr>
          <a:lstStyle/>
          <a:p>
            <a:r>
              <a:rPr lang="lv-LV" b="1">
                <a:latin typeface="Verdana"/>
                <a:ea typeface="Verdana"/>
              </a:rPr>
              <a:t>Dod iespēju pamēģināt un parādīt sevi!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972D4DB-38CC-D2F5-E9D0-AA820AA53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76D2695-8CEF-3127-FF5A-FB1FDE883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/>
          </a:p>
        </p:txBody>
      </p:sp>
      <p:sp>
        <p:nvSpPr>
          <p:cNvPr id="7" name="Taisnstūris: ar noapaļotiem stūriem 3">
            <a:extLst>
              <a:ext uri="{FF2B5EF4-FFF2-40B4-BE49-F238E27FC236}">
                <a16:creationId xmlns:a16="http://schemas.microsoft.com/office/drawing/2014/main" id="{21905F53-7815-23CC-AF79-85518EF41AF9}"/>
              </a:ext>
            </a:extLst>
          </p:cNvPr>
          <p:cNvSpPr/>
          <p:nvPr/>
        </p:nvSpPr>
        <p:spPr>
          <a:xfrm>
            <a:off x="662837" y="2196905"/>
            <a:ext cx="10838116" cy="1266214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lv-LV" sz="2000">
                <a:solidFill>
                  <a:schemeClr val="tx1"/>
                </a:solidFill>
              </a:rPr>
              <a:t>Sabiedrības novecošana un konkurence par talantiem liek pārskatīt pieeju cilvēkresursiem un apzināt iespējas pilnībā izmantot dažādības un iekļaušanas priekšrocības.</a:t>
            </a:r>
            <a:endParaRPr lang="en-US">
              <a:solidFill>
                <a:schemeClr val="tx1"/>
              </a:solidFill>
              <a:ea typeface="Verdana"/>
            </a:endParaRPr>
          </a:p>
        </p:txBody>
      </p:sp>
      <p:sp>
        <p:nvSpPr>
          <p:cNvPr id="9" name="Taisnstūris: ar noapaļotiem stūriem 3">
            <a:extLst>
              <a:ext uri="{FF2B5EF4-FFF2-40B4-BE49-F238E27FC236}">
                <a16:creationId xmlns:a16="http://schemas.microsoft.com/office/drawing/2014/main" id="{D4554B71-D0BF-26EC-8BE5-6380AD8F862D}"/>
              </a:ext>
            </a:extLst>
          </p:cNvPr>
          <p:cNvSpPr/>
          <p:nvPr/>
        </p:nvSpPr>
        <p:spPr>
          <a:xfrm>
            <a:off x="664609" y="3536608"/>
            <a:ext cx="10838116" cy="610540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lv-LV" sz="2000">
                <a:solidFill>
                  <a:schemeClr val="tx1"/>
                </a:solidFill>
              </a:rPr>
              <a:t>Daudzveidīgas komandas ir radošākas un spējīgākas risināt sarežģītas problēmas.</a:t>
            </a:r>
          </a:p>
        </p:txBody>
      </p:sp>
      <p:sp>
        <p:nvSpPr>
          <p:cNvPr id="11" name="Taisnstūris: ar noapaļotiem stūriem 3">
            <a:extLst>
              <a:ext uri="{FF2B5EF4-FFF2-40B4-BE49-F238E27FC236}">
                <a16:creationId xmlns:a16="http://schemas.microsoft.com/office/drawing/2014/main" id="{DE70B070-65F4-2E27-4E40-2734D2668B09}"/>
              </a:ext>
            </a:extLst>
          </p:cNvPr>
          <p:cNvSpPr/>
          <p:nvPr/>
        </p:nvSpPr>
        <p:spPr>
          <a:xfrm>
            <a:off x="664609" y="4218862"/>
            <a:ext cx="10838116" cy="902935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lv-LV" sz="2000">
                <a:solidFill>
                  <a:schemeClr val="tx1"/>
                </a:solidFill>
              </a:rPr>
              <a:t>Atšķirīgas pieredzes un skatupunkti veicina inovācijas un palīdz pielāgoties klientu vajadzībām.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aisnstūris: ar noapaļotiem stūriem 3">
            <a:extLst>
              <a:ext uri="{FF2B5EF4-FFF2-40B4-BE49-F238E27FC236}">
                <a16:creationId xmlns:a16="http://schemas.microsoft.com/office/drawing/2014/main" id="{9E407EDD-FB94-BD5E-330C-6AE2E787BF6E}"/>
              </a:ext>
            </a:extLst>
          </p:cNvPr>
          <p:cNvSpPr/>
          <p:nvPr/>
        </p:nvSpPr>
        <p:spPr>
          <a:xfrm>
            <a:off x="666381" y="5195287"/>
            <a:ext cx="10838116" cy="654842"/>
          </a:xfrm>
          <a:prstGeom prst="roundRect">
            <a:avLst/>
          </a:prstGeom>
          <a:solidFill>
            <a:srgbClr val="DAE1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lv-LV" sz="2000" err="1">
                <a:solidFill>
                  <a:schemeClr val="tx1"/>
                </a:solidFill>
              </a:rPr>
              <a:t>Cieņpilna</a:t>
            </a:r>
            <a:r>
              <a:rPr lang="lv-LV" sz="2000">
                <a:solidFill>
                  <a:schemeClr val="tx1"/>
                </a:solidFill>
              </a:rPr>
              <a:t> komunikācija kā galvenā atslēga karjerā un izaugsmē.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88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6" ma:contentTypeDescription="Izveidot jaunu dokumentu." ma:contentTypeScope="" ma:versionID="0d9eb7d6026ef1731c4150ac2293d3ef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db2e868fe6b23be4922e07a2cc5ebea9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f1366c2-cc76-49ad-8206-8ca383d3060e">
      <UserInfo>
        <DisplayName>GĢK Members</DisplayName>
        <AccountId>8</AccountId>
        <AccountType/>
      </UserInfo>
    </SharedWithUsers>
    <TaxCatchAll xmlns="4f1366c2-cc76-49ad-8206-8ca383d3060e" xsi:nil="true"/>
    <lcf76f155ced4ddcb4097134ff3c332f xmlns="de6a950e-521b-47c8-9256-93af7daadbc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A38BC1-A400-492D-B41B-8380821B53DC}">
  <ds:schemaRefs>
    <ds:schemaRef ds:uri="4f1366c2-cc76-49ad-8206-8ca383d3060e"/>
    <ds:schemaRef ds:uri="de6a950e-521b-47c8-9256-93af7daadb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FB3ECEE-A47F-4DC1-8A2F-3D21F17432D8}">
  <ds:schemaRefs>
    <ds:schemaRef ds:uri="4f1366c2-cc76-49ad-8206-8ca383d3060e"/>
    <ds:schemaRef ds:uri="de6a950e-521b-47c8-9256-93af7daadb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FD48EE8-7447-4398-A681-C637BADE1C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425</Words>
  <Application>Microsoft Office PowerPoint</Application>
  <PresentationFormat>Platekrāna</PresentationFormat>
  <Paragraphs>57</Paragraphs>
  <Slides>11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7" baseType="lpstr">
      <vt:lpstr>Arial</vt:lpstr>
      <vt:lpstr>Calibri</vt:lpstr>
      <vt:lpstr>Urdu Typesetting</vt:lpstr>
      <vt:lpstr>Verdana</vt:lpstr>
      <vt:lpstr>Verdana Pro</vt:lpstr>
      <vt:lpstr>Parcel</vt:lpstr>
      <vt:lpstr>Kāpēc viņi mani tracina?   Par paaudžu sadarbību darba tirgū, jauno speciālistu piesaisti un iesaisti.</vt:lpstr>
      <vt:lpstr>Paaudzes darba tirgū</vt:lpstr>
      <vt:lpstr>PowerPoint prezentācija</vt:lpstr>
      <vt:lpstr>Vecuma diskriminācija darba vietās</vt:lpstr>
      <vt:lpstr>Jauno speciālistu prasmes un attieksme</vt:lpstr>
      <vt:lpstr>Izaudzini savu nākotnes darbinieku pats!</vt:lpstr>
      <vt:lpstr>Ieteikumi starppaaudžu sadarbības veicināšanai:</vt:lpstr>
      <vt:lpstr>Ieteikumi starppaaudžu sadarbības veicināšanai:</vt:lpstr>
      <vt:lpstr>Dod iespēju pamēģināt un parādīt sevi!</vt:lpstr>
      <vt:lpstr>PowerPoint prezentācija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Lota Elvīra Ulmane</cp:lastModifiedBy>
  <cp:revision>7</cp:revision>
  <dcterms:created xsi:type="dcterms:W3CDTF">2021-05-20T18:00:25Z</dcterms:created>
  <dcterms:modified xsi:type="dcterms:W3CDTF">2025-10-02T12:54:46Z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MediaServiceImageTags">
    <vt:lpwstr/>
  </property>
</Properties>
</file>